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51"/>
      <p:bold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500"/>
              <a:buFont typeface="Arial Black"/>
              <a:buNone/>
            </a:pPr>
            <a:r>
              <a:rPr lang="en-US" sz="35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" descr="medium_covers_Page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2758" y="2517424"/>
            <a:ext cx="2010682" cy="2603836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2"/>
          </p:nvPr>
        </p:nvSpPr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4"/>
          <p:cNvSpPr>
            <a:spLocks noGrp="1"/>
          </p:cNvSpPr>
          <p:nvPr>
            <p:ph type="pic" idx="2"/>
          </p:nvPr>
        </p:nvSpPr>
        <p:spPr>
          <a:xfrm>
            <a:off x="457199" y="1107618"/>
            <a:ext cx="4031619" cy="460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4606925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212F62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SzPts val="2800"/>
              <a:buFont typeface="Arial Black"/>
              <a:buAutoNum type="alphaLcParenR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lphaLcParenR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/>
        </p:nvSpPr>
        <p:spPr>
          <a:xfrm>
            <a:off x="0" y="455286"/>
            <a:ext cx="9144000" cy="107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6CB255"/>
              </a:buClr>
              <a:buSzPts val="3600"/>
            </a:pPr>
            <a:r>
              <a:rPr lang="en-US" sz="2400" b="0" i="0" u="none" strike="noStrike" cap="none" dirty="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PSYCHOLOGY: OpenStax College and Revised by Patricia Adams-Pitt Community College</a:t>
            </a:r>
            <a:endParaRPr lang="en-US"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600"/>
              <a:buFont typeface="Arial Black"/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endParaRPr sz="1800" b="0" i="0" u="none" strike="noStrike" cap="none" dirty="0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12 SOCIAL PSYCHOLOGY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6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7311" y="5507235"/>
            <a:ext cx="1507110" cy="107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2758" y="2518312"/>
            <a:ext cx="2010682" cy="260205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body" idx="1"/>
          </p:nvPr>
        </p:nvSpPr>
        <p:spPr>
          <a:xfrm>
            <a:off x="412229" y="1259174"/>
            <a:ext cx="8062912" cy="4586989"/>
          </a:xfrm>
          <a:prstGeom prst="rect">
            <a:avLst/>
          </a:prstGeom>
          <a:noFill/>
          <a:ln w="76200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320"/>
              </a:spcBef>
              <a:spcAft>
                <a:spcPts val="0"/>
              </a:spcAft>
              <a:buSzPts val="3600"/>
              <a:buNone/>
            </a:pPr>
            <a:r>
              <a:rPr lang="en-US" sz="3600" b="1">
                <a:solidFill>
                  <a:srgbClr val="6CB255"/>
                </a:solidFill>
              </a:rPr>
              <a:t>SELF-PRESENTATION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SOCIAL ROLES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SOCIAL NORMS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SCRIPTS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ZIMBARDO</a:t>
            </a:r>
            <a:endParaRPr/>
          </a:p>
        </p:txBody>
      </p:sp>
      <p:pic>
        <p:nvPicPr>
          <p:cNvPr id="126" name="Google Shape;126;p15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SOCIAL ROLES</a:t>
            </a:r>
            <a:endParaRPr/>
          </a:p>
        </p:txBody>
      </p:sp>
      <p:pic>
        <p:nvPicPr>
          <p:cNvPr id="132" name="Google Shape;132;p16" descr="CNX_Psych_12_02_classroom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6475" r="-36475"/>
          <a:stretch/>
        </p:blipFill>
        <p:spPr>
          <a:xfrm>
            <a:off x="3237875" y="2715711"/>
            <a:ext cx="7245808" cy="314537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>
            <a:off x="4691921" y="5953255"/>
            <a:ext cx="4132500" cy="71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202"/>
              <a:buNone/>
            </a:pPr>
            <a:r>
              <a:rPr lang="en-US" sz="1202"/>
              <a:t>Being a student is just one of the many social roles you have. </a:t>
            </a:r>
            <a:endParaRPr sz="1202"/>
          </a:p>
          <a:p>
            <a:pPr marL="0" lvl="0" indent="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6CB255"/>
              </a:buClr>
              <a:buSzPts val="1202"/>
              <a:buNone/>
            </a:pPr>
            <a:r>
              <a:rPr lang="en-US" sz="1202"/>
              <a:t>Figure 12.8 (credit: “University of Michigan MSIS”/Flickr)</a:t>
            </a:r>
            <a:endParaRPr sz="1202"/>
          </a:p>
        </p:txBody>
      </p:sp>
      <p:pic>
        <p:nvPicPr>
          <p:cNvPr id="134" name="Google Shape;134;p16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/>
          <p:nvPr/>
        </p:nvSpPr>
        <p:spPr>
          <a:xfrm>
            <a:off x="457200" y="1254766"/>
            <a:ext cx="7907311" cy="174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role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 pattern of behavior that is expected of a person in a given setting or group.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being a student.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each have several social roles.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Defined by culturally shared knowledge.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457200" y="3016749"/>
            <a:ext cx="40998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 related to social roles varies across situations.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SOCIAL NORMS &amp; SCRIPTS</a:t>
            </a:r>
            <a:endParaRPr/>
          </a:p>
        </p:txBody>
      </p:sp>
      <p:pic>
        <p:nvPicPr>
          <p:cNvPr id="142" name="Google Shape;142;p17" descr="CNX_Psych_12_02_preteen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6475" r="-36475"/>
          <a:stretch/>
        </p:blipFill>
        <p:spPr>
          <a:xfrm>
            <a:off x="3987389" y="1850700"/>
            <a:ext cx="5973861" cy="25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>
            <a:spLocks noGrp="1"/>
          </p:cNvSpPr>
          <p:nvPr>
            <p:ph type="body" idx="1"/>
          </p:nvPr>
        </p:nvSpPr>
        <p:spPr>
          <a:xfrm>
            <a:off x="5185387" y="4629884"/>
            <a:ext cx="3639034" cy="147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Young people struggle to become independent at the same time they are desperately trying to fit in with their peers. </a:t>
            </a:r>
            <a:endParaRPr sz="1400"/>
          </a:p>
          <a:p>
            <a:pPr marL="0" lvl="0" indent="0" algn="l" rtl="0">
              <a:spcBef>
                <a:spcPts val="860"/>
              </a:spcBef>
              <a:spcAft>
                <a:spcPts val="0"/>
              </a:spcAft>
              <a:buClr>
                <a:srgbClr val="6CB255"/>
              </a:buClr>
              <a:buSzPts val="1300"/>
              <a:buNone/>
            </a:pPr>
            <a:r>
              <a:rPr lang="en-US" sz="1300"/>
              <a:t>Figure 12.9 (credit: Monica Arellano-Ongpin)</a:t>
            </a:r>
            <a:endParaRPr/>
          </a:p>
        </p:txBody>
      </p:sp>
      <p:pic>
        <p:nvPicPr>
          <p:cNvPr id="144" name="Google Shape;144;p17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457199" y="1183231"/>
            <a:ext cx="8367222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norm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 group’s expectation of what is appropriate and acceptable behavior for its members.</a:t>
            </a:r>
            <a:endParaRPr/>
          </a:p>
          <a:p>
            <a:pPr marL="285750" marR="0" lvl="0" indent="-28575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are we supposed to behave and think?</a:t>
            </a:r>
            <a:endParaRPr/>
          </a:p>
          <a:p>
            <a:pPr marL="285750" marR="0" lvl="0" indent="-28575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we expected to talk about?</a:t>
            </a:r>
            <a:endParaRPr/>
          </a:p>
          <a:p>
            <a:pPr marL="285750" marR="0" lvl="0" indent="-28575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we expected to wear?</a:t>
            </a:r>
            <a:endParaRPr/>
          </a:p>
          <a:p>
            <a:pPr marL="0" marR="0" lvl="0" indent="0" algn="l" rtl="0">
              <a:spcBef>
                <a:spcPts val="88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457199" y="3144773"/>
            <a:ext cx="4671689" cy="259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Script</a:t>
            </a: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 person’s knowledge about the sequence of events expected in a specific setting.</a:t>
            </a:r>
            <a:endParaRPr/>
          </a:p>
          <a:p>
            <a:pPr marL="285750" marR="0" lvl="0" indent="-28575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you act when you walk into an elevator, on the first day of school, in a restaurant?</a:t>
            </a:r>
            <a:endParaRPr/>
          </a:p>
          <a:p>
            <a:pPr marL="285750" marR="0" lvl="0" indent="-28575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Scripts vary between cultures.</a:t>
            </a:r>
            <a:endParaRPr/>
          </a:p>
          <a:p>
            <a:pPr marL="285750" marR="0" lvl="0" indent="-28575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Important sources of information to guide behavior in situations.</a:t>
            </a:r>
            <a:endParaRPr sz="16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</a:t>
            </a:r>
            <a:r>
              <a:rPr lang="en-US" sz="2400">
                <a:solidFill>
                  <a:srgbClr val="6CB255"/>
                </a:solidFill>
              </a:rPr>
              <a:t>HILIP ZIMBARDO</a:t>
            </a:r>
            <a:endParaRPr sz="2400">
              <a:solidFill>
                <a:srgbClr val="6CB255"/>
              </a:solidFill>
            </a:endParaRPr>
          </a:p>
        </p:txBody>
      </p:sp>
      <p:pic>
        <p:nvPicPr>
          <p:cNvPr id="152" name="Google Shape;152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067986"/>
            <a:ext cx="3085358" cy="40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>
            <a:spLocks noGrp="1"/>
          </p:cNvSpPr>
          <p:nvPr>
            <p:ph type="body" idx="1"/>
          </p:nvPr>
        </p:nvSpPr>
        <p:spPr>
          <a:xfrm>
            <a:off x="3672590" y="1067986"/>
            <a:ext cx="5151831" cy="559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The Stanford Prison Experiment (1971)</a:t>
            </a:r>
            <a:endParaRPr/>
          </a:p>
          <a:p>
            <a:pPr marL="285750" lvl="0" indent="-285750" algn="l" rtl="0">
              <a:spcBef>
                <a:spcPts val="8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Demonstrated the power of social roles, social norms, and scripts.</a:t>
            </a:r>
            <a:endParaRPr/>
          </a:p>
          <a:p>
            <a:pPr marL="285750" lvl="0" indent="-285750" algn="l" rtl="0">
              <a:spcBef>
                <a:spcPts val="8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A mock prison was constructed and participants (male college students), were randomly assigned to play the role of prisoners or guards.</a:t>
            </a:r>
            <a:endParaRPr/>
          </a:p>
          <a:p>
            <a:pPr marL="285750" lvl="0" indent="-285750" algn="l" rtl="0">
              <a:spcBef>
                <a:spcPts val="8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In a very short amount of time, the guards started to harass the prisoner in an increasingly sadistic manner.</a:t>
            </a:r>
            <a:endParaRPr/>
          </a:p>
          <a:p>
            <a:pPr marL="285750" lvl="0" indent="-285750" algn="l" rtl="0">
              <a:spcBef>
                <a:spcPts val="8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Prisoners began to show signs of severe anxiety and hopelessness.</a:t>
            </a:r>
            <a:endParaRPr/>
          </a:p>
          <a:p>
            <a:pPr marL="285750" lvl="0" indent="-285750" algn="l" rtl="0">
              <a:spcBef>
                <a:spcPts val="8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The two week study had to be ended after six days.</a:t>
            </a:r>
            <a:endParaRPr/>
          </a:p>
          <a:p>
            <a:pPr marL="285750" lvl="0" indent="-285750" algn="l" rtl="0">
              <a:spcBef>
                <a:spcPts val="8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u="sng">
                <a:solidFill>
                  <a:schemeClr val="dk1"/>
                </a:solidFill>
              </a:rPr>
              <a:t>Social norms</a:t>
            </a:r>
            <a:r>
              <a:rPr lang="en-US" sz="1600">
                <a:solidFill>
                  <a:schemeClr val="dk1"/>
                </a:solidFill>
              </a:rPr>
              <a:t> required guards to be authoritarian and prisoners to be submissive.</a:t>
            </a:r>
            <a:endParaRPr/>
          </a:p>
          <a:p>
            <a:pPr marL="285750" lvl="0" indent="-285750" algn="l" rtl="0">
              <a:spcBef>
                <a:spcPts val="8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u="sng">
                <a:solidFill>
                  <a:schemeClr val="dk1"/>
                </a:solidFill>
              </a:rPr>
              <a:t>Scripts</a:t>
            </a:r>
            <a:r>
              <a:rPr lang="en-US" sz="1600">
                <a:solidFill>
                  <a:schemeClr val="dk1"/>
                </a:solidFill>
              </a:rPr>
              <a:t> influenced the way guards degraded the prisoners by making them do push-ups and removing privacy.</a:t>
            </a:r>
            <a:endParaRPr/>
          </a:p>
          <a:p>
            <a:pPr marL="285750" lvl="0" indent="-285750" algn="l" rtl="0">
              <a:spcBef>
                <a:spcPts val="8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Parallels abuse used by guards in Abu Ghraib prison.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54" name="Google Shape;154;p18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457200" y="5312436"/>
            <a:ext cx="3085358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Iraqi prisoners of war were abused by their American captors in Abu Ghraib prison, during the second Iraq war.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12.10 (credit: United States Department of Defense)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body" idx="1"/>
          </p:nvPr>
        </p:nvSpPr>
        <p:spPr>
          <a:xfrm>
            <a:off x="457200" y="1531155"/>
            <a:ext cx="8062912" cy="3745383"/>
          </a:xfrm>
          <a:prstGeom prst="rect">
            <a:avLst/>
          </a:prstGeom>
          <a:noFill/>
          <a:ln w="76200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320"/>
              </a:spcBef>
              <a:spcAft>
                <a:spcPts val="0"/>
              </a:spcAft>
              <a:buSzPts val="3600"/>
              <a:buNone/>
            </a:pPr>
            <a:r>
              <a:rPr lang="en-US" sz="3600" b="1">
                <a:solidFill>
                  <a:srgbClr val="6CB255"/>
                </a:solidFill>
              </a:rPr>
              <a:t>ATTITUDES AND PERSUASION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COGNITIVE DISSONANCE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PERSUASION</a:t>
            </a:r>
            <a:endParaRPr/>
          </a:p>
        </p:txBody>
      </p:sp>
      <p:pic>
        <p:nvPicPr>
          <p:cNvPr id="161" name="Google Shape;161;p19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ATTITUDE</a:t>
            </a:r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1"/>
          </p:nvPr>
        </p:nvSpPr>
        <p:spPr>
          <a:xfrm>
            <a:off x="457199" y="1184223"/>
            <a:ext cx="8237095" cy="3087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Attitude</a:t>
            </a:r>
            <a:r>
              <a:rPr lang="en-US" sz="1600"/>
              <a:t> – our evaluation of a person, an idea, or an object.</a:t>
            </a:r>
            <a:endParaRPr/>
          </a:p>
          <a:p>
            <a:pPr marL="285750" lvl="0" indent="-285750" algn="l" rtl="0">
              <a:spcBef>
                <a:spcPts val="9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Can be positive or negative.</a:t>
            </a:r>
            <a:endParaRPr/>
          </a:p>
          <a:p>
            <a:pPr marL="285750" lvl="0" indent="-285750" algn="l" rtl="0">
              <a:spcBef>
                <a:spcPts val="9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Influenced by external forces and internal factors that we control.</a:t>
            </a:r>
            <a:endParaRPr/>
          </a:p>
          <a:p>
            <a:pPr marL="0" lvl="0" indent="0" algn="l" rtl="0">
              <a:spcBef>
                <a:spcPts val="9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3 components:</a:t>
            </a:r>
            <a:endParaRPr/>
          </a:p>
          <a:p>
            <a:pPr marL="342900" lvl="0" indent="-342900" algn="l" rtl="0">
              <a:spcBef>
                <a:spcPts val="98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 b="1"/>
              <a:t>Affective component </a:t>
            </a:r>
            <a:r>
              <a:rPr lang="en-US" sz="1600"/>
              <a:t>– feelings.</a:t>
            </a:r>
            <a:endParaRPr/>
          </a:p>
          <a:p>
            <a:pPr marL="342900" lvl="0" indent="-342900" algn="l" rtl="0">
              <a:spcBef>
                <a:spcPts val="98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 b="1"/>
              <a:t>Behavioral component </a:t>
            </a:r>
            <a:r>
              <a:rPr lang="en-US" sz="1600"/>
              <a:t>– the effect of the attitude on behavior.</a:t>
            </a:r>
            <a:endParaRPr/>
          </a:p>
          <a:p>
            <a:pPr marL="342900" lvl="0" indent="-342900" algn="l" rtl="0">
              <a:spcBef>
                <a:spcPts val="98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 b="1"/>
              <a:t>Cognitive component </a:t>
            </a:r>
            <a:r>
              <a:rPr lang="en-US" sz="1600"/>
              <a:t>– belief and knowledge.</a:t>
            </a:r>
            <a:endParaRPr sz="1600"/>
          </a:p>
        </p:txBody>
      </p:sp>
      <p:pic>
        <p:nvPicPr>
          <p:cNvPr id="168" name="Google Shape;168;p20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1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COGNITIVE DISSONANCE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457200" y="1034321"/>
            <a:ext cx="8312046" cy="550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Leon Festinger’s Theory of Cognitive Dissonance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/>
              <a:t>Cognitive dissonance </a:t>
            </a:r>
            <a:r>
              <a:rPr lang="en-US" sz="1600"/>
              <a:t>– psychological discomfort arising from holding two or more inconsistent attitudes, behaviors, or cognitions.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Believing cigarettes are bad for your health, but smoking cigarettes anyway, can cause cognitive dissonance. </a:t>
            </a:r>
            <a:endParaRPr sz="1600"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To reduce cognitive dissonance, individuals can: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Change their behavior </a:t>
            </a:r>
            <a:r>
              <a:rPr lang="en-US" sz="1600"/>
              <a:t>- quitting smoking.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Change their belief through rationalization or denial </a:t>
            </a:r>
            <a:r>
              <a:rPr lang="en-US" sz="1600"/>
              <a:t>- such as discounting the evidence that smoking is harmful. </a:t>
            </a:r>
            <a:endParaRPr sz="1600"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Add a new cognition </a:t>
            </a:r>
            <a:r>
              <a:rPr lang="en-US" sz="1600"/>
              <a:t>– “Smoking suppresses appetite so I don’t become overweight, which is good for my health”.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/>
              <a:t>Later research found: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Only conflicting cognitions that threaten positive self-image cause dissonance.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Dissonance can also cause physiological arousal and activate brain regions involved in emotions and cognitive functioning.</a:t>
            </a: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endParaRPr/>
          </a:p>
        </p:txBody>
      </p:sp>
      <p:pic>
        <p:nvPicPr>
          <p:cNvPr id="175" name="Google Shape;175;p21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COGNITIVE DISSONANCE</a:t>
            </a:r>
            <a:endParaRPr/>
          </a:p>
        </p:txBody>
      </p:sp>
      <p:pic>
        <p:nvPicPr>
          <p:cNvPr id="181" name="Google Shape;181;p22" descr="CNX_Psych_12_03_dissonance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53368" r="-53368"/>
          <a:stretch/>
        </p:blipFill>
        <p:spPr>
          <a:xfrm>
            <a:off x="-1053093" y="1113617"/>
            <a:ext cx="11156463" cy="484296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xfrm>
            <a:off x="457200" y="6160957"/>
            <a:ext cx="8062912" cy="53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300"/>
              <a:buNone/>
            </a:pPr>
            <a:r>
              <a:rPr lang="en-US" sz="1300"/>
              <a:t>Figure 12.11 (credit “cigarettes”: modification of work by CDC/Debora Cartagena; “patch”: modification of "RegBarc"/Wikimedia Commons; “smoking”: modification of work by Tim Parkinson)</a:t>
            </a:r>
            <a:endParaRPr/>
          </a:p>
        </p:txBody>
      </p:sp>
      <p:pic>
        <p:nvPicPr>
          <p:cNvPr id="183" name="Google Shape;183;p22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THE EFFECT OF INITIATION</a:t>
            </a:r>
            <a:endParaRPr/>
          </a:p>
        </p:txBody>
      </p:sp>
      <p:pic>
        <p:nvPicPr>
          <p:cNvPr id="189" name="Google Shape;189;p23" descr="CNX_Psych_12_03_justification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9215" r="-19215"/>
          <a:stretch/>
        </p:blipFill>
        <p:spPr>
          <a:xfrm>
            <a:off x="1374170" y="3957403"/>
            <a:ext cx="5930963" cy="257460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 txBox="1">
            <a:spLocks noGrp="1"/>
          </p:cNvSpPr>
          <p:nvPr>
            <p:ph type="body" idx="1"/>
          </p:nvPr>
        </p:nvSpPr>
        <p:spPr>
          <a:xfrm>
            <a:off x="457199" y="1165123"/>
            <a:ext cx="8367221" cy="279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Justification of effort has a distinct effect on a person liking a group.  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A difficult initiation into a group influences us to like the group more.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/>
              <a:t>Aronson and Mills Experiment (1959):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College students volunteered to join a group that would regularly to discuss the psychology of sex.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3 conditions – no initiation, easy initiation, difficult initiation.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Students in the difficult initiation condition liked the group more than students in other conditions due to the justification of effort.</a:t>
            </a:r>
            <a:endParaRPr/>
          </a:p>
        </p:txBody>
      </p:sp>
      <p:pic>
        <p:nvPicPr>
          <p:cNvPr id="191" name="Google Shape;191;p23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3687580" y="6385811"/>
            <a:ext cx="1304145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PERSUASION</a:t>
            </a:r>
            <a:endParaRPr/>
          </a:p>
        </p:txBody>
      </p:sp>
      <p:pic>
        <p:nvPicPr>
          <p:cNvPr id="198" name="Google Shape;198;p24" descr="CNX_Psych_12_03_persuasion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6387" r="-36387"/>
          <a:stretch/>
        </p:blipFill>
        <p:spPr>
          <a:xfrm>
            <a:off x="742405" y="3160692"/>
            <a:ext cx="7148120" cy="310296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457199" y="1116066"/>
            <a:ext cx="8367221" cy="184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/>
              <a:t>Persuasion</a:t>
            </a:r>
            <a:r>
              <a:rPr lang="en-US" sz="1600"/>
              <a:t> – process of changing our attitudes toward something based on some kind of communication.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i="1"/>
              <a:t>How do people convince others to change their attitudes, beliefs, and behaviors?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We encounter attempts at persuasion attempts everywhere. Persuasion is not limited to formal advertising; we are confronted with it throughout our everyday world.</a:t>
            </a:r>
            <a:endParaRPr/>
          </a:p>
        </p:txBody>
      </p:sp>
      <p:pic>
        <p:nvPicPr>
          <p:cNvPr id="200" name="Google Shape;200;p24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 txBox="1"/>
          <p:nvPr/>
        </p:nvSpPr>
        <p:spPr>
          <a:xfrm>
            <a:off x="2719816" y="6386687"/>
            <a:ext cx="3537679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12.14 (credit: Robert Couse-Baker)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SOCIAL PSYCHOLOGY</a:t>
            </a:r>
            <a:endParaRPr/>
          </a:p>
        </p:txBody>
      </p:sp>
      <p:pic>
        <p:nvPicPr>
          <p:cNvPr id="53" name="Google Shape;53;p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199" y="2189144"/>
            <a:ext cx="8062913" cy="320035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457200" y="5426439"/>
            <a:ext cx="8062912" cy="128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Trayvon Martin, 17, was shot to death at the hands of George Zimmerman, a volunteer neighborhood watchman, in 2012. Was his death the result of self-defense or racial bias? That question drew hundreds of people to rally on each side of this heated debate. </a:t>
            </a:r>
            <a:endParaRPr sz="1400"/>
          </a:p>
          <a:p>
            <a:pPr marL="0" lvl="0" indent="0" algn="l" rtl="0">
              <a:spcBef>
                <a:spcPts val="860"/>
              </a:spcBef>
              <a:spcAft>
                <a:spcPts val="0"/>
              </a:spcAft>
              <a:buClr>
                <a:srgbClr val="6CB255"/>
              </a:buClr>
              <a:buSzPts val="1300"/>
              <a:buNone/>
            </a:pPr>
            <a:r>
              <a:rPr lang="en-US" sz="1300"/>
              <a:t>Figure 12.1 (credit “signs”: modification of work by David Shankbone; credit “walk”: modification of work by "Fibonacci Blue"/Flickr)</a:t>
            </a:r>
            <a:endParaRPr/>
          </a:p>
        </p:txBody>
      </p:sp>
      <p:pic>
        <p:nvPicPr>
          <p:cNvPr id="55" name="Google Shape;55;p7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457199" y="1283313"/>
            <a:ext cx="820711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the presence of other people influence the behavior of individuals, dyads, and groups?</a:t>
            </a:r>
            <a:endParaRPr sz="17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78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ELABORATION LIKELIHOOD MODEL</a:t>
            </a:r>
            <a:br>
              <a:rPr lang="en-US" sz="2160"/>
            </a:br>
            <a:r>
              <a:rPr lang="en-US" sz="2160">
                <a:latin typeface="Arial"/>
                <a:ea typeface="Arial"/>
                <a:cs typeface="Arial"/>
                <a:sym typeface="Arial"/>
              </a:rPr>
              <a:t>PETTY &amp; CACIOPPO (1986)</a:t>
            </a:r>
            <a:endParaRPr sz="216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5"/>
          <p:cNvSpPr txBox="1">
            <a:spLocks noGrp="1"/>
          </p:cNvSpPr>
          <p:nvPr>
            <p:ph type="body" idx="1"/>
          </p:nvPr>
        </p:nvSpPr>
        <p:spPr>
          <a:xfrm>
            <a:off x="457199" y="1313262"/>
            <a:ext cx="8367221" cy="510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Persuasion can take one of two paths, and the durability of the end result depends on the path.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Central Route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Logic driven.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Uses data and facts.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Direct route to persuasion focusing on the quality of information.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Works best when audience is analytical and willing to engage in processing of the information.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Peripheral Route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Indirect route.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Uses peripheral cues to associate positivity with the message.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Uses characteristics such as positive emotion or celebrity endorsement.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Results in less permanent attitude change.</a:t>
            </a:r>
            <a:endParaRPr/>
          </a:p>
        </p:txBody>
      </p:sp>
      <p:pic>
        <p:nvPicPr>
          <p:cNvPr id="208" name="Google Shape;208;p25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ELABORATION LIKELIHOOD MODEL</a:t>
            </a:r>
            <a:br>
              <a:rPr lang="en-US" sz="2160"/>
            </a:br>
            <a:r>
              <a:rPr lang="en-US" sz="2160">
                <a:latin typeface="Arial"/>
                <a:ea typeface="Arial"/>
                <a:cs typeface="Arial"/>
                <a:sym typeface="Arial"/>
              </a:rPr>
              <a:t>PETTY &amp; CACIOPPO (1986)</a:t>
            </a:r>
            <a:endParaRPr/>
          </a:p>
        </p:txBody>
      </p:sp>
      <p:pic>
        <p:nvPicPr>
          <p:cNvPr id="214" name="Google Shape;214;p26" descr="CNX_Psych_12_03_Persuasion2.jpg"/>
          <p:cNvPicPr preferRelativeResize="0"/>
          <p:nvPr/>
        </p:nvPicPr>
        <p:blipFill rotWithShape="1">
          <a:blip r:embed="rId3">
            <a:alphaModFix/>
          </a:blip>
          <a:srcRect t="-11878" b="-11878"/>
          <a:stretch/>
        </p:blipFill>
        <p:spPr>
          <a:xfrm>
            <a:off x="457200" y="1222564"/>
            <a:ext cx="8367221" cy="505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 txBox="1"/>
          <p:nvPr/>
        </p:nvSpPr>
        <p:spPr>
          <a:xfrm>
            <a:off x="7772687" y="6280879"/>
            <a:ext cx="1154242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12.15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FOOT-IN-THE-DOOR TECHNIQUE</a:t>
            </a:r>
            <a:endParaRPr/>
          </a:p>
        </p:txBody>
      </p:sp>
      <p:pic>
        <p:nvPicPr>
          <p:cNvPr id="222" name="Google Shape;222;p27" descr="CNX_Psych_12_03_sign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503" r="-503"/>
          <a:stretch/>
        </p:blipFill>
        <p:spPr>
          <a:xfrm>
            <a:off x="1194424" y="2431509"/>
            <a:ext cx="6588464" cy="286001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457200" y="5291528"/>
            <a:ext cx="8062912" cy="137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With the foot-in-the-door technique, a small request such as</a:t>
            </a:r>
            <a:endParaRPr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SzPts val="1600"/>
              <a:buAutoNum type="alphaLcParenBoth"/>
            </a:pPr>
            <a:r>
              <a:rPr lang="en-US" sz="1600"/>
              <a:t>wearing a campaign button can turn into a large request, such as</a:t>
            </a:r>
            <a:endParaRPr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SzPts val="1600"/>
              <a:buAutoNum type="alphaLcParenBoth"/>
            </a:pPr>
            <a:r>
              <a:rPr lang="en-US" sz="1600"/>
              <a:t>putting campaigns signs in your yard. </a:t>
            </a:r>
            <a:endParaRPr sz="1600"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SzPts val="1200"/>
              <a:buNone/>
            </a:pPr>
            <a:r>
              <a:rPr lang="en-US" sz="1200"/>
              <a:t>Figure 12.16 (credit a: modification of work by Joe Crawford; credit b: modification of work by "shutterblog"/Flickr)</a:t>
            </a:r>
            <a:endParaRPr/>
          </a:p>
        </p:txBody>
      </p:sp>
      <p:pic>
        <p:nvPicPr>
          <p:cNvPr id="224" name="Google Shape;224;p27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/>
        </p:nvSpPr>
        <p:spPr>
          <a:xfrm>
            <a:off x="457199" y="1262858"/>
            <a:ext cx="8367221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Foot-in-the-door technique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persuader gets a person to agree to a small favor, only to later request a larger favor.</a:t>
            </a:r>
            <a:endParaRPr/>
          </a:p>
          <a:p>
            <a:pPr marL="285750" marR="0" lvl="0" indent="-285750" algn="l" rtl="0">
              <a:spcBef>
                <a:spcPts val="75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past behavior often directs our future behavior (desire to maintain consistency.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>
            <a:spLocks noGrp="1"/>
          </p:cNvSpPr>
          <p:nvPr>
            <p:ph type="body" idx="1"/>
          </p:nvPr>
        </p:nvSpPr>
        <p:spPr>
          <a:xfrm>
            <a:off x="562132" y="1396243"/>
            <a:ext cx="8062912" cy="4989567"/>
          </a:xfrm>
          <a:prstGeom prst="rect">
            <a:avLst/>
          </a:prstGeom>
          <a:noFill/>
          <a:ln w="76200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320"/>
              </a:spcBef>
              <a:spcAft>
                <a:spcPts val="0"/>
              </a:spcAft>
              <a:buSzPts val="3600"/>
              <a:buNone/>
            </a:pPr>
            <a:r>
              <a:rPr lang="en-US" sz="3600" b="1">
                <a:solidFill>
                  <a:srgbClr val="6CB255"/>
                </a:solidFill>
              </a:rPr>
              <a:t>CONFORMITY, COMPLIANCE &amp; OBEDIENCE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SOLOMON ASCH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STANLEY MILGRAM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GROUPTHINK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GROUP POLARIZATION</a:t>
            </a:r>
            <a:endParaRPr>
              <a:solidFill>
                <a:srgbClr val="6CB255"/>
              </a:solidFill>
            </a:endParaRPr>
          </a:p>
        </p:txBody>
      </p:sp>
      <p:pic>
        <p:nvPicPr>
          <p:cNvPr id="231" name="Google Shape;231;p28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84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br>
              <a:rPr lang="en-US" sz="2160"/>
            </a:br>
            <a:r>
              <a:rPr lang="en-US" sz="2160"/>
              <a:t>CONFORMITY</a:t>
            </a:r>
            <a:br>
              <a:rPr lang="en-US" sz="2160"/>
            </a:br>
            <a:r>
              <a:rPr lang="en-US" sz="2160">
                <a:latin typeface="Arial"/>
                <a:ea typeface="Arial"/>
                <a:cs typeface="Arial"/>
                <a:sym typeface="Arial"/>
              </a:rPr>
              <a:t>SOLOMON ASCH</a:t>
            </a:r>
            <a:endParaRPr sz="216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9" descr="CNX_Psych_12_04_Asch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7643" r="-17642"/>
          <a:stretch/>
        </p:blipFill>
        <p:spPr>
          <a:xfrm>
            <a:off x="704538" y="3128363"/>
            <a:ext cx="7365867" cy="319748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 txBox="1">
            <a:spLocks noGrp="1"/>
          </p:cNvSpPr>
          <p:nvPr>
            <p:ph type="body" idx="1"/>
          </p:nvPr>
        </p:nvSpPr>
        <p:spPr>
          <a:xfrm>
            <a:off x="457198" y="1151722"/>
            <a:ext cx="8367223" cy="197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/>
              <a:t>Conformity</a:t>
            </a:r>
            <a:r>
              <a:rPr lang="en-US" sz="1600"/>
              <a:t> – the change in a person’s behavior to go along with the group, even if he does not agree with the group.</a:t>
            </a:r>
            <a:endParaRPr sz="1600" b="1" u="sng"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Asch’s Experiment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These line segments illustrate the judgment task in Asch’s conformity study. </a:t>
            </a:r>
            <a:endParaRPr sz="1600"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Which line on the right—a, b, or c—is the same length as line x on the left?</a:t>
            </a:r>
            <a:endParaRPr/>
          </a:p>
        </p:txBody>
      </p:sp>
      <p:pic>
        <p:nvPicPr>
          <p:cNvPr id="239" name="Google Shape;239;p29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 txBox="1"/>
          <p:nvPr/>
        </p:nvSpPr>
        <p:spPr>
          <a:xfrm>
            <a:off x="3717561" y="6370820"/>
            <a:ext cx="1963711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12.17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80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CONFORMITY</a:t>
            </a:r>
            <a:br>
              <a:rPr lang="en-US" sz="2160"/>
            </a:br>
            <a:r>
              <a:rPr lang="en-US" sz="2160">
                <a:latin typeface="Arial"/>
                <a:ea typeface="Arial"/>
                <a:cs typeface="Arial"/>
                <a:sym typeface="Arial"/>
              </a:rPr>
              <a:t>SOLOMON ASCH</a:t>
            </a:r>
            <a:endParaRPr sz="216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0"/>
          <p:cNvSpPr txBox="1">
            <a:spLocks noGrp="1"/>
          </p:cNvSpPr>
          <p:nvPr>
            <p:ph type="body" idx="1"/>
          </p:nvPr>
        </p:nvSpPr>
        <p:spPr>
          <a:xfrm>
            <a:off x="457199" y="1169232"/>
            <a:ext cx="8367221" cy="282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/>
              <a:t>Asch effect </a:t>
            </a:r>
            <a:r>
              <a:rPr lang="en-US" sz="1600"/>
              <a:t>– the influence of the group majority on an individual’s judgement.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In Asch’s study there was one naive subject, the rest were confederates who purposely gave the wrong answer. 76% of participants conformed to group pressure at least once by also indicating the incorrect line.</a:t>
            </a:r>
            <a:endParaRPr sz="1600" i="1"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i="1"/>
              <a:t>What factors make a person more likely conform?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The size of the majority </a:t>
            </a:r>
            <a:r>
              <a:rPr lang="en-US" sz="1600"/>
              <a:t>– the greater the majority, the more likely an individual will conform.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endParaRPr sz="1600"/>
          </a:p>
        </p:txBody>
      </p:sp>
      <p:pic>
        <p:nvPicPr>
          <p:cNvPr id="247" name="Google Shape;247;p30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92395" y="3451066"/>
            <a:ext cx="3727717" cy="250551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0"/>
          <p:cNvSpPr txBox="1"/>
          <p:nvPr/>
        </p:nvSpPr>
        <p:spPr>
          <a:xfrm>
            <a:off x="457199" y="3432748"/>
            <a:ext cx="4504545" cy="311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presence of another dissenter </a:t>
            </a: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causes conformity rates to drop to near zero.</a:t>
            </a:r>
            <a:endParaRPr/>
          </a:p>
          <a:p>
            <a:pPr marL="285750" marR="0" lvl="0" indent="-28575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public or private nature of the responses </a:t>
            </a: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public responses cause more conformity than private.</a:t>
            </a:r>
            <a:endParaRPr/>
          </a:p>
          <a:p>
            <a:pPr marL="0" marR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Voting for government officials in the United States is private to reduce the pressure of conformity.</a:t>
            </a:r>
            <a:endParaRPr/>
          </a:p>
        </p:txBody>
      </p:sp>
      <p:sp>
        <p:nvSpPr>
          <p:cNvPr id="250" name="Google Shape;250;p30"/>
          <p:cNvSpPr txBox="1"/>
          <p:nvPr/>
        </p:nvSpPr>
        <p:spPr>
          <a:xfrm>
            <a:off x="5745867" y="5959400"/>
            <a:ext cx="3398133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12.18 (credit: Nicole Klauss)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>
            <a:spLocks noGrp="1"/>
          </p:cNvSpPr>
          <p:nvPr>
            <p:ph type="title"/>
          </p:nvPr>
        </p:nvSpPr>
        <p:spPr>
          <a:xfrm>
            <a:off x="569626" y="241326"/>
            <a:ext cx="7950486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MOTIVATION TO CONFORM</a:t>
            </a:r>
            <a:endParaRPr/>
          </a:p>
        </p:txBody>
      </p:sp>
      <p:pic>
        <p:nvPicPr>
          <p:cNvPr id="256" name="Google Shape;256;p31" descr="CNX_Psych_12_04_audience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356" r="-2356"/>
          <a:stretch/>
        </p:blipFill>
        <p:spPr>
          <a:xfrm>
            <a:off x="1708878" y="2782744"/>
            <a:ext cx="5192295" cy="225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 txBox="1">
            <a:spLocks noGrp="1"/>
          </p:cNvSpPr>
          <p:nvPr>
            <p:ph type="body" idx="1"/>
          </p:nvPr>
        </p:nvSpPr>
        <p:spPr>
          <a:xfrm>
            <a:off x="457199" y="5036694"/>
            <a:ext cx="8367221" cy="155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480"/>
              <a:buNone/>
            </a:pPr>
            <a:r>
              <a:rPr lang="en-US" sz="1480"/>
              <a:t>People in crowds tend to take cues from others and act accordingly.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SzPts val="1480"/>
              <a:buFont typeface="Arial"/>
              <a:buAutoNum type="alphaLcParenBoth"/>
            </a:pPr>
            <a:r>
              <a:rPr lang="en-US" sz="1480"/>
              <a:t>An audience is listening to a lecture and people are relatively quiet, still, and attentive to the speaker on the stage.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SzPts val="1480"/>
              <a:buFont typeface="Arial"/>
              <a:buAutoNum type="alphaLcParenBoth"/>
            </a:pPr>
            <a:r>
              <a:rPr lang="en-US" sz="1480"/>
              <a:t>An audience is at a rock concert where people are dancing, singing, and possibly engaging in activities like crowd surfing. </a:t>
            </a:r>
            <a:endParaRPr sz="1480"/>
          </a:p>
          <a:p>
            <a:pPr marL="0" lvl="0" indent="0" algn="l" rtl="0">
              <a:lnSpc>
                <a:spcPct val="80000"/>
              </a:lnSpc>
              <a:spcBef>
                <a:spcPts val="859"/>
              </a:spcBef>
              <a:spcAft>
                <a:spcPts val="0"/>
              </a:spcAft>
              <a:buClr>
                <a:srgbClr val="6CB255"/>
              </a:buClr>
              <a:buSzPts val="1295"/>
              <a:buNone/>
            </a:pPr>
            <a:r>
              <a:rPr lang="en-US" sz="1295"/>
              <a:t>Figure 12.19 (credit a: modification of work by Matt Brown; credit b: modification of work by Christian Holmér)</a:t>
            </a:r>
            <a:endParaRPr/>
          </a:p>
        </p:txBody>
      </p:sp>
      <p:pic>
        <p:nvPicPr>
          <p:cNvPr id="258" name="Google Shape;258;p31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1"/>
          <p:cNvSpPr txBox="1"/>
          <p:nvPr/>
        </p:nvSpPr>
        <p:spPr>
          <a:xfrm>
            <a:off x="457199" y="1186381"/>
            <a:ext cx="8367221" cy="179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Normative social influence </a:t>
            </a: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people conform to the group norm to fit in, to feel good, and to be accepted by the group.</a:t>
            </a:r>
            <a:endParaRPr/>
          </a:p>
          <a:p>
            <a:pPr marL="0" marR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Informational social influence </a:t>
            </a: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people conform because they believe the group is competent and has the correct information, particularly when the task or situation is ambiguous.</a:t>
            </a:r>
            <a:endParaRPr sz="16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OBEDIENCE</a:t>
            </a:r>
            <a:br>
              <a:rPr lang="en-US" sz="2160"/>
            </a:br>
            <a:r>
              <a:rPr lang="en-US" sz="2160">
                <a:latin typeface="Arial"/>
                <a:ea typeface="Arial"/>
                <a:cs typeface="Arial"/>
                <a:sym typeface="Arial"/>
              </a:rPr>
              <a:t>STANLEY MILGRAM</a:t>
            </a:r>
            <a:endParaRPr sz="216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32" descr="CNX_Psych_12_04_milgram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6705" r="-6704"/>
          <a:stretch/>
        </p:blipFill>
        <p:spPr>
          <a:xfrm>
            <a:off x="1405328" y="3976713"/>
            <a:ext cx="6166656" cy="267691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457200" y="1208363"/>
            <a:ext cx="8367221" cy="259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/>
              <a:t>Obedience</a:t>
            </a:r>
            <a:r>
              <a:rPr lang="en-US" sz="1600"/>
              <a:t> – the change of an individual’s behavior to comply with a demand by an authority figure.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The Milgram experiment showed the surprising degree to which people obey authority. </a:t>
            </a:r>
            <a:endParaRPr sz="1600"/>
          </a:p>
          <a:p>
            <a:pPr marL="285750" lvl="0" indent="-28575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Participants were told to shock “learners” (confederate) for giving a wrong answer to test items.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Participants believed they were giving the learners shocks, which increased all the way up to 450 volts.</a:t>
            </a:r>
            <a:endParaRPr sz="1600"/>
          </a:p>
          <a:p>
            <a:pPr marL="285750" lvl="0" indent="-28575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Two out of three (65%) participants continued to administer shocks to an unresponsive learner.</a:t>
            </a:r>
            <a:endParaRPr/>
          </a:p>
        </p:txBody>
      </p:sp>
      <p:pic>
        <p:nvPicPr>
          <p:cNvPr id="267" name="Google Shape;267;p32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2"/>
          <p:cNvSpPr txBox="1"/>
          <p:nvPr/>
        </p:nvSpPr>
        <p:spPr>
          <a:xfrm>
            <a:off x="7310414" y="6361932"/>
            <a:ext cx="1514007" cy="291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12.20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457200" y="241327"/>
            <a:ext cx="8062912" cy="6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GROUPTHINK &amp; GROUP POLARIZATION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3"/>
          <p:cNvSpPr txBox="1">
            <a:spLocks noGrp="1"/>
          </p:cNvSpPr>
          <p:nvPr>
            <p:ph type="body" idx="1"/>
          </p:nvPr>
        </p:nvSpPr>
        <p:spPr>
          <a:xfrm>
            <a:off x="457198" y="1161610"/>
            <a:ext cx="8367221" cy="244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Groupthink</a:t>
            </a:r>
            <a:endParaRPr/>
          </a:p>
          <a:p>
            <a:pPr marL="0" lvl="0" indent="0" algn="l" rtl="0">
              <a:spcBef>
                <a:spcPts val="984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he modification of the opinions of members of a group to align with what they believe is the group consensus.</a:t>
            </a:r>
            <a:endParaRPr/>
          </a:p>
          <a:p>
            <a:pPr marL="285750" lvl="0" indent="-285750" algn="l" rtl="0">
              <a:spcBef>
                <a:spcPts val="984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Groups often take action that individuals would not perform outside the group setting because groups make more extreme decisions that individuals do.</a:t>
            </a:r>
            <a:endParaRPr/>
          </a:p>
          <a:p>
            <a:pPr marL="285750" lvl="0" indent="-285750" algn="l" rtl="0">
              <a:spcBef>
                <a:spcPts val="984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Members are less likely to express diverse opinions which can lead to faulty decision making.</a:t>
            </a:r>
            <a:endParaRPr/>
          </a:p>
        </p:txBody>
      </p:sp>
      <p:pic>
        <p:nvPicPr>
          <p:cNvPr id="275" name="Google Shape;275;p33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3"/>
          <p:cNvSpPr txBox="1"/>
          <p:nvPr/>
        </p:nvSpPr>
        <p:spPr>
          <a:xfrm>
            <a:off x="457198" y="3604589"/>
            <a:ext cx="8367221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r>
              <a:rPr lang="en-US" sz="1600" b="1" u="sng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Group Polarization</a:t>
            </a:r>
            <a:endParaRPr/>
          </a:p>
          <a:p>
            <a:pPr marL="0" marR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strengthening of an original group attitude after the discussion of views within a group.</a:t>
            </a:r>
            <a:endParaRPr/>
          </a:p>
          <a:p>
            <a:pPr marL="285750" marR="0" lvl="0" indent="-28575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your opinion change if you find someone attractive, but you friends do not agree?</a:t>
            </a:r>
            <a:endParaRPr sz="1600" b="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SOCIAL FACILITATION &amp; SOCIAL LOAFING</a:t>
            </a:r>
            <a:endParaRPr/>
          </a:p>
        </p:txBody>
      </p:sp>
      <p:pic>
        <p:nvPicPr>
          <p:cNvPr id="282" name="Google Shape;282;p34" descr="CNX_Psych_12_04_freethrow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2051" r="-42051"/>
          <a:stretch/>
        </p:blipFill>
        <p:spPr>
          <a:xfrm>
            <a:off x="3947577" y="2670483"/>
            <a:ext cx="6390850" cy="277423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4"/>
          <p:cNvSpPr txBox="1">
            <a:spLocks noGrp="1"/>
          </p:cNvSpPr>
          <p:nvPr>
            <p:ph type="body" idx="1"/>
          </p:nvPr>
        </p:nvSpPr>
        <p:spPr>
          <a:xfrm>
            <a:off x="5255850" y="5610969"/>
            <a:ext cx="3568570" cy="79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300"/>
              <a:buNone/>
            </a:pPr>
            <a:r>
              <a:rPr lang="en-US" sz="1300"/>
              <a:t>The attention of the crowd can motivate a skilled athlete. </a:t>
            </a:r>
            <a:endParaRPr sz="1300"/>
          </a:p>
          <a:p>
            <a:pPr marL="0" lvl="0" indent="0" algn="l" rtl="0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rgbClr val="6CB255"/>
              </a:buClr>
              <a:buSzPts val="1300"/>
              <a:buNone/>
            </a:pPr>
            <a:r>
              <a:rPr lang="en-US" sz="1300"/>
              <a:t>Figure 12.21 (credit: Tommy Gilligan/USMA)</a:t>
            </a:r>
            <a:endParaRPr/>
          </a:p>
        </p:txBody>
      </p:sp>
      <p:pic>
        <p:nvPicPr>
          <p:cNvPr id="284" name="Google Shape;284;p34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4"/>
          <p:cNvSpPr txBox="1"/>
          <p:nvPr/>
        </p:nvSpPr>
        <p:spPr>
          <a:xfrm>
            <a:off x="457198" y="993035"/>
            <a:ext cx="8367221" cy="199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Social Facilitation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when an individual performs better when an audience is watching than when the individual performs the behavior alone.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occurs when people are performing a task for which they are skilled or an easy task.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4"/>
          <p:cNvSpPr txBox="1"/>
          <p:nvPr/>
        </p:nvSpPr>
        <p:spPr>
          <a:xfrm>
            <a:off x="457196" y="2578309"/>
            <a:ext cx="4798654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when people are nervous or less skilled, an audience may hinder rather than help.</a:t>
            </a:r>
            <a:endParaRPr/>
          </a:p>
          <a:p>
            <a:pPr marL="0" marR="0" lvl="0" indent="0" algn="l" rtl="0">
              <a:spcBef>
                <a:spcPts val="984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Social Loafing</a:t>
            </a:r>
            <a:r>
              <a:rPr lang="en-US" sz="1600" u="sng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984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exertion of less effort by a person working together with a group.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when individual performance cannot be evaluated separately from the group.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performance declines on easy tasks.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when a task is difficult, people feel more motivated and believe that their group needs their input to do well on a challenging project.</a:t>
            </a:r>
            <a:endParaRPr/>
          </a:p>
          <a:p>
            <a:pPr marL="0" marR="0" lvl="0" indent="0" algn="l" rtl="0">
              <a:spcBef>
                <a:spcPts val="984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WHAT IS SOCIAL PSYCHOLOGY?</a:t>
            </a:r>
            <a:endParaRPr/>
          </a:p>
        </p:txBody>
      </p:sp>
      <p:pic>
        <p:nvPicPr>
          <p:cNvPr id="62" name="Google Shape;62;p8" descr="CNX_Psych_12_01_helping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6709" r="-26708"/>
          <a:stretch/>
        </p:blipFill>
        <p:spPr>
          <a:xfrm>
            <a:off x="1128904" y="3635111"/>
            <a:ext cx="6321927" cy="274431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457199" y="1015091"/>
            <a:ext cx="8367221" cy="262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Social psychology deals with all kinds of interactions between people, spanning a wide range of how we connect: from moments of confrontation to moments of working together and helping others.</a:t>
            </a:r>
            <a:endParaRPr sz="1600"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Social psychologists believe that an individual’s thoughts, feelings, and behaviors are influenced by social situations.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Intrapersonal topics </a:t>
            </a:r>
            <a:r>
              <a:rPr lang="en-US" sz="1600"/>
              <a:t>– emotions and attitudes, the self, and social cognition.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Interpersonal topics </a:t>
            </a:r>
            <a:r>
              <a:rPr lang="en-US" sz="1600"/>
              <a:t>– helping behavior, aggression, prejudice and discrimination, attraction and close relationship, and group processes and intergroup relationships.</a:t>
            </a:r>
            <a:endParaRPr/>
          </a:p>
        </p:txBody>
      </p:sp>
      <p:pic>
        <p:nvPicPr>
          <p:cNvPr id="64" name="Google Shape;64;p8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/>
        </p:nvSpPr>
        <p:spPr>
          <a:xfrm>
            <a:off x="2296177" y="6379428"/>
            <a:ext cx="3987383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 (credit: Sgt. Derec Pierson, U.S. Army)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>
            <a:spLocks noGrp="1"/>
          </p:cNvSpPr>
          <p:nvPr>
            <p:ph type="body" idx="1"/>
          </p:nvPr>
        </p:nvSpPr>
        <p:spPr>
          <a:xfrm>
            <a:off x="517161" y="1366263"/>
            <a:ext cx="8062912" cy="4674773"/>
          </a:xfrm>
          <a:prstGeom prst="rect">
            <a:avLst/>
          </a:prstGeom>
          <a:noFill/>
          <a:ln w="76200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320"/>
              </a:spcBef>
              <a:spcAft>
                <a:spcPts val="0"/>
              </a:spcAft>
              <a:buSzPts val="3600"/>
              <a:buNone/>
            </a:pPr>
            <a:r>
              <a:rPr lang="en-US" sz="3600" b="1">
                <a:solidFill>
                  <a:srgbClr val="6CB255"/>
                </a:solidFill>
              </a:rPr>
              <a:t>PREJUDICE &amp; DISCRIMINATION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UNDERSTANDING PREJUDICE &amp; DISCRIMINATION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TYPES OF PREJUDICE &amp; DISCRIMINATION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STEREOTYPES &amp; SELF-FULFILLING PROPHECY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IN-GROUPS &amp; OUT-GROUPS</a:t>
            </a:r>
            <a:endParaRPr>
              <a:solidFill>
                <a:srgbClr val="6CB255"/>
              </a:solidFill>
            </a:endParaRPr>
          </a:p>
        </p:txBody>
      </p:sp>
      <p:pic>
        <p:nvPicPr>
          <p:cNvPr id="292" name="Google Shape;292;p35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PREJUDICE &amp; DISCRIMINATION</a:t>
            </a:r>
            <a:endParaRPr/>
          </a:p>
        </p:txBody>
      </p:sp>
      <p:pic>
        <p:nvPicPr>
          <p:cNvPr id="298" name="Google Shape;298;p36" descr="CNX_Psych_12_05_Discrimination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40436" b="-40436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6"/>
          <p:cNvSpPr txBox="1">
            <a:spLocks noGrp="1"/>
          </p:cNvSpPr>
          <p:nvPr>
            <p:ph type="body" idx="1"/>
          </p:nvPr>
        </p:nvSpPr>
        <p:spPr>
          <a:xfrm>
            <a:off x="457199" y="4167267"/>
            <a:ext cx="8367221" cy="24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Prejudice and discrimination occur across the globe. </a:t>
            </a:r>
            <a:endParaRPr/>
          </a:p>
          <a:p>
            <a:pPr marL="342900" lvl="0" indent="-342900" algn="l" rtl="0">
              <a:spcBef>
                <a:spcPts val="920"/>
              </a:spcBef>
              <a:spcAft>
                <a:spcPts val="0"/>
              </a:spcAft>
              <a:buSzPts val="1600"/>
              <a:buAutoNum type="alphaLcParenBoth"/>
            </a:pPr>
            <a:r>
              <a:rPr lang="en-US" sz="1600"/>
              <a:t>A 1939 sign in German-occupied Poland warns “No Entrance for Poles!” </a:t>
            </a:r>
            <a:endParaRPr/>
          </a:p>
          <a:p>
            <a:pPr marL="342900" lvl="0" indent="-342900" algn="l" rtl="0">
              <a:spcBef>
                <a:spcPts val="920"/>
              </a:spcBef>
              <a:spcAft>
                <a:spcPts val="0"/>
              </a:spcAft>
              <a:buSzPts val="1600"/>
              <a:buAutoNum type="alphaLcParenBoth"/>
            </a:pPr>
            <a:r>
              <a:rPr lang="en-US" sz="1600"/>
              <a:t>An African-American male drinks from a designated “colored” water fountain in Oklahoma in 1939 during the era of racial segregation as a practice of discrimination. </a:t>
            </a:r>
            <a:endParaRPr/>
          </a:p>
          <a:p>
            <a:pPr marL="342900" lvl="0" indent="-342900" algn="l" rtl="0">
              <a:spcBef>
                <a:spcPts val="920"/>
              </a:spcBef>
              <a:spcAft>
                <a:spcPts val="0"/>
              </a:spcAft>
              <a:buSzPts val="1600"/>
              <a:buAutoNum type="alphaLcParenBoth"/>
            </a:pPr>
            <a:r>
              <a:rPr lang="en-US" sz="1600"/>
              <a:t>A member of the Westboro Baptist Church, widely identified as a hate group, engages in discrimination based on religion and sexual orientation.</a:t>
            </a:r>
            <a:endParaRPr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Figure 12.22  (credit b: modification of work by United States Farm Security Administration; credit c: modification of work by “JCWilmore”/Wikimedia Commons)</a:t>
            </a:r>
            <a:endParaRPr sz="1400"/>
          </a:p>
        </p:txBody>
      </p:sp>
      <p:pic>
        <p:nvPicPr>
          <p:cNvPr id="300" name="Google Shape;300;p36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88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UNDERSTANDING PREJUDICE &amp;</a:t>
            </a:r>
            <a:br>
              <a:rPr lang="en-US"/>
            </a:br>
            <a:r>
              <a:rPr lang="en-US"/>
              <a:t>DISCRIMINATION</a:t>
            </a:r>
            <a:endParaRPr/>
          </a:p>
        </p:txBody>
      </p:sp>
      <p:sp>
        <p:nvSpPr>
          <p:cNvPr id="306" name="Google Shape;306;p37"/>
          <p:cNvSpPr txBox="1">
            <a:spLocks noGrp="1"/>
          </p:cNvSpPr>
          <p:nvPr>
            <p:ph type="body" idx="1"/>
          </p:nvPr>
        </p:nvSpPr>
        <p:spPr>
          <a:xfrm>
            <a:off x="457199" y="1486184"/>
            <a:ext cx="8367221" cy="467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/>
              <a:t>Prejudice</a:t>
            </a:r>
            <a:r>
              <a:rPr lang="en-US" sz="1600"/>
              <a:t> – a negative </a:t>
            </a:r>
            <a:r>
              <a:rPr lang="en-US" sz="1600" u="sng"/>
              <a:t>attitude and feeling</a:t>
            </a:r>
            <a:r>
              <a:rPr lang="en-US" sz="1600"/>
              <a:t> toward an individual based solely on one’s membership in a particular social group.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i="1"/>
              <a:t>“I hate Yankees fans; they make me angry.”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/>
              <a:t>Stereotype</a:t>
            </a:r>
            <a:r>
              <a:rPr lang="en-US" sz="1600"/>
              <a:t> – a specific </a:t>
            </a:r>
            <a:r>
              <a:rPr lang="en-US" sz="1600" u="sng"/>
              <a:t>belief or assumption</a:t>
            </a:r>
            <a:r>
              <a:rPr lang="en-US" sz="1600"/>
              <a:t> about individuals based solely on their membership in a group.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i="1"/>
              <a:t>“Yankees fans are arrogant and obnoxious”.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/>
              <a:t>Discrimination</a:t>
            </a:r>
            <a:r>
              <a:rPr lang="en-US" sz="1600"/>
              <a:t> – a negative </a:t>
            </a:r>
            <a:r>
              <a:rPr lang="en-US" sz="1600" u="sng"/>
              <a:t>action</a:t>
            </a:r>
            <a:r>
              <a:rPr lang="en-US" sz="1600"/>
              <a:t> toward an individual as a result of one’s membership in  a particular group.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i="1"/>
              <a:t>“I would never hire nor become friends with a person if I knew he or she were a Yankees fan.”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i="1"/>
              <a:t>Why do prejudice and discrimination exist?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Social learning.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Conformity to social norms.</a:t>
            </a:r>
            <a:endParaRPr/>
          </a:p>
          <a:p>
            <a:pPr marL="285750" lvl="0" indent="-1841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/>
          </a:p>
        </p:txBody>
      </p:sp>
      <p:pic>
        <p:nvPicPr>
          <p:cNvPr id="307" name="Google Shape;307;p37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TYPES OF PREJUDICE &amp; DISCRIMINATION</a:t>
            </a:r>
            <a:endParaRPr/>
          </a:p>
        </p:txBody>
      </p:sp>
      <p:sp>
        <p:nvSpPr>
          <p:cNvPr id="313" name="Google Shape;313;p38"/>
          <p:cNvSpPr txBox="1">
            <a:spLocks noGrp="1"/>
          </p:cNvSpPr>
          <p:nvPr>
            <p:ph type="body" idx="1"/>
          </p:nvPr>
        </p:nvSpPr>
        <p:spPr>
          <a:xfrm>
            <a:off x="457200" y="1159379"/>
            <a:ext cx="8367221" cy="545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Racism</a:t>
            </a:r>
            <a:endParaRPr/>
          </a:p>
          <a:p>
            <a:pPr marL="0" lvl="0" indent="0" algn="l" rtl="0">
              <a:spcBef>
                <a:spcPts val="9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Prejudice and discrimination against an individual based on race.</a:t>
            </a:r>
            <a:endParaRPr/>
          </a:p>
          <a:p>
            <a:pPr marL="0" lvl="0" indent="0" algn="l" rtl="0">
              <a:spcBef>
                <a:spcPts val="98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Dual Attitudes Model:</a:t>
            </a:r>
            <a:endParaRPr/>
          </a:p>
          <a:p>
            <a:pPr marL="285750" lvl="0" indent="-285750" algn="l" rtl="0">
              <a:spcBef>
                <a:spcPts val="9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Explicit </a:t>
            </a:r>
            <a:r>
              <a:rPr lang="en-US" sz="1600"/>
              <a:t>– conscious and controllable.</a:t>
            </a:r>
            <a:endParaRPr/>
          </a:p>
          <a:p>
            <a:pPr marL="285750" lvl="0" indent="-285750" algn="l" rtl="0">
              <a:spcBef>
                <a:spcPts val="9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Implicit </a:t>
            </a:r>
            <a:r>
              <a:rPr lang="en-US" sz="1600"/>
              <a:t>– Unconscious and uncontrollable.</a:t>
            </a:r>
            <a:endParaRPr/>
          </a:p>
          <a:p>
            <a:pPr marL="0" lvl="0" indent="0" algn="l" rtl="0">
              <a:spcBef>
                <a:spcPts val="9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Most people no longer show extreme racial bias on measures of explicit attitudes but measures of implicit attitudes often provide evidence of mild to strong racial bias/prejudice.  This can explain why modern forms of racism are hard to detect.</a:t>
            </a:r>
            <a:endParaRPr/>
          </a:p>
          <a:p>
            <a:pPr marL="0" lvl="0" indent="0" algn="l" rtl="0">
              <a:spcBef>
                <a:spcPts val="98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Ageism</a:t>
            </a:r>
            <a:endParaRPr/>
          </a:p>
          <a:p>
            <a:pPr marL="0" lvl="0" indent="0" algn="l" rtl="0">
              <a:spcBef>
                <a:spcPts val="9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Prejudice and discrimination toward individuals based solely on their age.</a:t>
            </a:r>
            <a:endParaRPr/>
          </a:p>
          <a:p>
            <a:pPr marL="285750" lvl="0" indent="-285750" algn="l" rtl="0">
              <a:spcBef>
                <a:spcPts val="9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Typically against older adults.</a:t>
            </a:r>
            <a:endParaRPr/>
          </a:p>
          <a:p>
            <a:pPr marL="0" lvl="0" indent="0" algn="l" rtl="0">
              <a:spcBef>
                <a:spcPts val="98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Homophobia</a:t>
            </a:r>
            <a:endParaRPr/>
          </a:p>
          <a:p>
            <a:pPr marL="0" lvl="0" indent="0" algn="l" rtl="0">
              <a:spcBef>
                <a:spcPts val="9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Prejudice and discrimination of individuals based solely on their sexual orientation.</a:t>
            </a:r>
            <a:endParaRPr/>
          </a:p>
          <a:p>
            <a:pPr marL="285750" lvl="0" indent="-285750" algn="l" rtl="0">
              <a:spcBef>
                <a:spcPts val="9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Often results in discrimination of individuals from social groups.</a:t>
            </a:r>
            <a:endParaRPr/>
          </a:p>
          <a:p>
            <a:pPr marL="285750" lvl="0" indent="-285750" algn="l" rtl="0">
              <a:spcBef>
                <a:spcPts val="9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Widespread in U.S. society.</a:t>
            </a:r>
            <a:endParaRPr/>
          </a:p>
          <a:p>
            <a:pPr marL="0" lvl="0" indent="0" algn="l" rtl="0">
              <a:spcBef>
                <a:spcPts val="98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0" lvl="0" indent="0" algn="l" rtl="0">
              <a:spcBef>
                <a:spcPts val="980"/>
              </a:spcBef>
              <a:spcAft>
                <a:spcPts val="0"/>
              </a:spcAft>
              <a:buSzPts val="1600"/>
              <a:buNone/>
            </a:pPr>
            <a:endParaRPr sz="1600"/>
          </a:p>
        </p:txBody>
      </p:sp>
      <p:pic>
        <p:nvPicPr>
          <p:cNvPr id="314" name="Google Shape;314;p38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TYPES OF PREJUDICE &amp; DISCRIMINATION</a:t>
            </a:r>
            <a:endParaRPr/>
          </a:p>
        </p:txBody>
      </p:sp>
      <p:pic>
        <p:nvPicPr>
          <p:cNvPr id="320" name="Google Shape;320;p39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9"/>
          <p:cNvSpPr txBox="1"/>
          <p:nvPr/>
        </p:nvSpPr>
        <p:spPr>
          <a:xfrm>
            <a:off x="457200" y="1125964"/>
            <a:ext cx="8367221" cy="254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Sexism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5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Prejudice and discrimination toward individuals based on their sex.</a:t>
            </a:r>
            <a:endParaRPr/>
          </a:p>
          <a:p>
            <a:pPr marL="285750" marR="0" lvl="0" indent="-285750" algn="l" rtl="0">
              <a:spcBef>
                <a:spcPts val="65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examples include gender role expectations and expectations for how a gender group should behave.</a:t>
            </a:r>
            <a:endParaRPr/>
          </a:p>
          <a:p>
            <a:pPr marL="285750" marR="0" lvl="0" indent="-285750" algn="l" rtl="0">
              <a:spcBef>
                <a:spcPts val="65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exist on a societal level – employment and education opportunities.</a:t>
            </a:r>
            <a:endParaRPr/>
          </a:p>
          <a:p>
            <a:pPr marL="285750" marR="0" lvl="0" indent="-285750" algn="l" rtl="0">
              <a:spcBef>
                <a:spcPts val="65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Women now have many jobs previously closed to them, though they still face challenges in male-dominated occupations. </a:t>
            </a:r>
            <a:endParaRPr/>
          </a:p>
          <a:p>
            <a:pPr marL="0" marR="0" lvl="0" indent="0" algn="l" rtl="0">
              <a:spcBef>
                <a:spcPts val="65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39" descr="CNX_Psych_12_05_woman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-26906" r="-26905"/>
          <a:stretch/>
        </p:blipFill>
        <p:spPr>
          <a:xfrm>
            <a:off x="1083816" y="3518646"/>
            <a:ext cx="6809679" cy="295604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9"/>
          <p:cNvSpPr txBox="1"/>
          <p:nvPr/>
        </p:nvSpPr>
        <p:spPr>
          <a:xfrm>
            <a:off x="3105669" y="6459416"/>
            <a:ext cx="2765972" cy="39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300"/>
              <a:buFont typeface="Arial"/>
              <a:buNone/>
            </a:pPr>
            <a:r>
              <a:rPr lang="en-US" sz="13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12.23 (credit: "Alex"/Flickr)</a:t>
            </a:r>
            <a:endParaRPr sz="13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SELF-FULFILLING PROPHECY &amp;</a:t>
            </a:r>
            <a:br>
              <a:rPr lang="en-US" sz="2160"/>
            </a:br>
            <a:r>
              <a:rPr lang="en-US" sz="2160"/>
              <a:t>CONFIRMATION BIAS</a:t>
            </a:r>
            <a:endParaRPr sz="2160"/>
          </a:p>
        </p:txBody>
      </p:sp>
      <p:sp>
        <p:nvSpPr>
          <p:cNvPr id="329" name="Google Shape;329;p40"/>
          <p:cNvSpPr txBox="1">
            <a:spLocks noGrp="1"/>
          </p:cNvSpPr>
          <p:nvPr>
            <p:ph type="body" idx="1"/>
          </p:nvPr>
        </p:nvSpPr>
        <p:spPr>
          <a:xfrm>
            <a:off x="457200" y="1169232"/>
            <a:ext cx="8367221" cy="544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Self-fulfilling Prophecy </a:t>
            </a:r>
            <a:endParaRPr sz="1600" b="1" u="sng">
              <a:solidFill>
                <a:srgbClr val="6CB255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An expectation held by a person that alters his or her behavior in a way that tends to make it true.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Stereotypes → expectations about stereotype → treat person according to our expectations → influences person to act according to stereotypic expectations → confirms our stereotypic beliefs.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>
                <a:solidFill>
                  <a:schemeClr val="dk1"/>
                </a:solidFill>
              </a:rPr>
              <a:t>Rosenthal and Jacobson (1968):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Disadvantaged students who had teachers that expected them to perform well had higher grades than disadvantaged students whose teachers expected them to do poorly.</a:t>
            </a:r>
            <a:endParaRPr sz="1600"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Confirmation bias 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Tendency to seek out information that supports our stereotypes and ignore information that is inconsistent with our stereotypes.</a:t>
            </a:r>
            <a:endParaRPr sz="1600"/>
          </a:p>
        </p:txBody>
      </p:sp>
      <p:pic>
        <p:nvPicPr>
          <p:cNvPr id="330" name="Google Shape;330;p40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IN-GROUPS &amp; OUT-GROUPS</a:t>
            </a:r>
            <a:endParaRPr/>
          </a:p>
        </p:txBody>
      </p:sp>
      <p:pic>
        <p:nvPicPr>
          <p:cNvPr id="336" name="Google Shape;336;p41" descr="CNX_Psych_12_05_children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8246" r="-38246"/>
          <a:stretch/>
        </p:blipFill>
        <p:spPr>
          <a:xfrm>
            <a:off x="4069659" y="2684850"/>
            <a:ext cx="5871699" cy="254887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1"/>
          <p:cNvSpPr txBox="1">
            <a:spLocks noGrp="1"/>
          </p:cNvSpPr>
          <p:nvPr>
            <p:ph type="body" idx="1"/>
          </p:nvPr>
        </p:nvSpPr>
        <p:spPr>
          <a:xfrm>
            <a:off x="5066675" y="5501390"/>
            <a:ext cx="3757746" cy="1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300"/>
              <a:buNone/>
            </a:pPr>
            <a:r>
              <a:rPr lang="en-US" sz="1300"/>
              <a:t>These children are very young, but they are already aware of their gender in-group and out-group. </a:t>
            </a:r>
            <a:endParaRPr sz="1300"/>
          </a:p>
          <a:p>
            <a:pPr marL="0" lvl="0" indent="0" algn="l" rtl="0">
              <a:spcBef>
                <a:spcPts val="860"/>
              </a:spcBef>
              <a:spcAft>
                <a:spcPts val="0"/>
              </a:spcAft>
              <a:buClr>
                <a:srgbClr val="6CB255"/>
              </a:buClr>
              <a:buSzPts val="1300"/>
              <a:buNone/>
            </a:pPr>
            <a:r>
              <a:rPr lang="en-US" sz="1300"/>
              <a:t>Figure 12.24 (credit: modification of work by Simone Ramella)</a:t>
            </a:r>
            <a:endParaRPr/>
          </a:p>
        </p:txBody>
      </p:sp>
      <p:pic>
        <p:nvPicPr>
          <p:cNvPr id="338" name="Google Shape;338;p41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1"/>
          <p:cNvSpPr txBox="1"/>
          <p:nvPr/>
        </p:nvSpPr>
        <p:spPr>
          <a:xfrm>
            <a:off x="457199" y="1216826"/>
            <a:ext cx="8367222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In-groups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 group that we identify with or see ourselves as belonging to.</a:t>
            </a:r>
            <a:endParaRPr/>
          </a:p>
          <a:p>
            <a:pPr marL="0" marR="0" lvl="0" indent="0" algn="l" rtl="0">
              <a:spcBef>
                <a:spcPts val="984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Out-groups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 group that we view as fundamentally different from us.</a:t>
            </a:r>
            <a:endParaRPr/>
          </a:p>
          <a:p>
            <a:pPr marL="0" marR="0" lvl="0" indent="0" algn="l" rtl="0">
              <a:spcBef>
                <a:spcPts val="984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In-group bias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prejudice and discrimination because the out-group is perceived as different and is less preferred than our in-group.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want to feel good and protect our in-groups.</a:t>
            </a:r>
            <a:endParaRPr/>
          </a:p>
        </p:txBody>
      </p:sp>
      <p:sp>
        <p:nvSpPr>
          <p:cNvPr id="340" name="Google Shape;340;p41"/>
          <p:cNvSpPr txBox="1"/>
          <p:nvPr/>
        </p:nvSpPr>
        <p:spPr>
          <a:xfrm>
            <a:off x="457199" y="3038715"/>
            <a:ext cx="4849320" cy="28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Forces that promote reconciliation between groups: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expression of empathy.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Acknowledgement of past suffering on both sides.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halt of destructive behaviors.</a:t>
            </a:r>
            <a:endParaRPr/>
          </a:p>
          <a:p>
            <a:pPr marL="0" marR="0" lvl="0" indent="0" algn="l" rtl="0">
              <a:spcBef>
                <a:spcPts val="984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Scapegoating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the act of blaming an out-group when the in-group experiences frustration or is blocked from obtaining a goal.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>
            <a:spLocks noGrp="1"/>
          </p:cNvSpPr>
          <p:nvPr>
            <p:ph type="body" idx="1"/>
          </p:nvPr>
        </p:nvSpPr>
        <p:spPr>
          <a:xfrm>
            <a:off x="457200" y="1546146"/>
            <a:ext cx="8062912" cy="2696070"/>
          </a:xfrm>
          <a:prstGeom prst="rect">
            <a:avLst/>
          </a:prstGeom>
          <a:noFill/>
          <a:ln w="76200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320"/>
              </a:spcBef>
              <a:spcAft>
                <a:spcPts val="0"/>
              </a:spcAft>
              <a:buSzPts val="3600"/>
              <a:buNone/>
            </a:pPr>
            <a:r>
              <a:rPr lang="en-US" sz="3600" b="1">
                <a:solidFill>
                  <a:srgbClr val="6CB255"/>
                </a:solidFill>
              </a:rPr>
              <a:t>AGGRESSION</a:t>
            </a:r>
            <a:endParaRPr/>
          </a:p>
        </p:txBody>
      </p:sp>
      <p:pic>
        <p:nvPicPr>
          <p:cNvPr id="346" name="Google Shape;346;p42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AGGRESSION </a:t>
            </a:r>
            <a:endParaRPr/>
          </a:p>
        </p:txBody>
      </p:sp>
      <p:pic>
        <p:nvPicPr>
          <p:cNvPr id="352" name="Google Shape;352;p43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3"/>
          <p:cNvSpPr/>
          <p:nvPr/>
        </p:nvSpPr>
        <p:spPr>
          <a:xfrm>
            <a:off x="457200" y="1389276"/>
            <a:ext cx="8367221" cy="382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Aggression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seeking to cause harm or pain to another person.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984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Hostile aggression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motivated by feelings of anger with intent to cause pain.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a bar fight.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984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Instrumental aggression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motivated by achieving a goal and does not necessarily involve intent to cause pain.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Typically displayed by women.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communication that impairs the social standing of another person.</a:t>
            </a:r>
            <a:endParaRPr/>
          </a:p>
          <a:p>
            <a:pPr marL="0" marR="0" lvl="0" indent="0" algn="l" rtl="0">
              <a:spcBef>
                <a:spcPts val="984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984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Frustration Aggression Theory: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humans are prevented from achieving an important goal, they become frustrated and aggressive.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EVOLUTIONARY THEORY OF AGGRESSION</a:t>
            </a:r>
            <a:endParaRPr/>
          </a:p>
        </p:txBody>
      </p:sp>
      <p:pic>
        <p:nvPicPr>
          <p:cNvPr id="359" name="Google Shape;359;p44" descr="CNX_Psych_12_06_dominance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6906" r="-26905"/>
          <a:stretch/>
        </p:blipFill>
        <p:spPr>
          <a:xfrm>
            <a:off x="1424066" y="3585737"/>
            <a:ext cx="6503009" cy="282292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4"/>
          <p:cNvSpPr txBox="1">
            <a:spLocks noGrp="1"/>
          </p:cNvSpPr>
          <p:nvPr>
            <p:ph type="body" idx="1"/>
          </p:nvPr>
        </p:nvSpPr>
        <p:spPr>
          <a:xfrm>
            <a:off x="3282846" y="6408661"/>
            <a:ext cx="2998032" cy="26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300"/>
              <a:buNone/>
            </a:pPr>
            <a:r>
              <a:rPr lang="en-US" sz="1300"/>
              <a:t>Figure 12.25 (credit: “Arcadiuš”/Flickr)</a:t>
            </a:r>
            <a:endParaRPr/>
          </a:p>
        </p:txBody>
      </p:sp>
      <p:pic>
        <p:nvPicPr>
          <p:cNvPr id="361" name="Google Shape;361;p44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 txBox="1"/>
          <p:nvPr/>
        </p:nvSpPr>
        <p:spPr>
          <a:xfrm>
            <a:off x="457199" y="1154243"/>
            <a:ext cx="8367222" cy="270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Evolutionary theory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aggression serves an evolutionary function.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 are more likely to show aggression - likely serves to display dominance over other males.</a:t>
            </a:r>
            <a:endParaRPr/>
          </a:p>
          <a:p>
            <a:pPr marL="742950" marR="0" lvl="1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protect a mate.</a:t>
            </a:r>
            <a:endParaRPr/>
          </a:p>
          <a:p>
            <a:pPr marL="742950" marR="0" lvl="1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perpetuate the male’s genes.</a:t>
            </a:r>
            <a:endParaRPr/>
          </a:p>
          <a:p>
            <a:pPr marL="0" marR="0" lvl="0" indent="0" algn="l" rtl="0">
              <a:spcBef>
                <a:spcPts val="984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males and nonhuman male primates endeavor to gain and display dominance over other males, as demonstrated in the behavior of these monkeys. </a:t>
            </a:r>
            <a:endParaRPr/>
          </a:p>
          <a:p>
            <a:pPr marL="0" marR="0" lvl="0" indent="0" algn="l" rtl="0">
              <a:spcBef>
                <a:spcPts val="984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SITUATIONAL &amp; DISPOSITIONAL </a:t>
            </a:r>
            <a:br>
              <a:rPr lang="en-US" sz="2160"/>
            </a:br>
            <a:r>
              <a:rPr lang="en-US" sz="2160"/>
              <a:t>INFLUENCES ON BEHAVIOR</a:t>
            </a:r>
            <a:endParaRPr sz="2160"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457199" y="1351274"/>
            <a:ext cx="8367221" cy="376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Situationism</a:t>
            </a:r>
            <a:r>
              <a:rPr lang="en-US" sz="1600"/>
              <a:t> – the view that our behavior and actions are determined by our immediate environment and surroundings.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Used by social psychologists.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Dispositionism</a:t>
            </a:r>
            <a:r>
              <a:rPr lang="en-US" sz="1600"/>
              <a:t> – the view that our behavior is determined by internal factors (attribute of a person such as personality traits and temperament).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Favored in the U.S.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Used by personality psychologists.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Modern social psychologists often consider both the situation and individual.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endParaRPr sz="1600"/>
          </a:p>
        </p:txBody>
      </p:sp>
      <p:pic>
        <p:nvPicPr>
          <p:cNvPr id="72" name="Google Shape;72;p9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BULLYING</a:t>
            </a:r>
            <a:endParaRPr/>
          </a:p>
        </p:txBody>
      </p:sp>
      <p:sp>
        <p:nvSpPr>
          <p:cNvPr id="368" name="Google Shape;368;p45"/>
          <p:cNvSpPr txBox="1">
            <a:spLocks noGrp="1"/>
          </p:cNvSpPr>
          <p:nvPr>
            <p:ph type="body" idx="1"/>
          </p:nvPr>
        </p:nvSpPr>
        <p:spPr>
          <a:xfrm>
            <a:off x="457200" y="993035"/>
            <a:ext cx="8367221" cy="303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Bullying</a:t>
            </a:r>
            <a:r>
              <a:rPr lang="en-US" sz="1600"/>
              <a:t> – repeated negative treatment of another person over time.</a:t>
            </a:r>
            <a:endParaRPr/>
          </a:p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The attempt to inflict harm, injury, or humiliation.</a:t>
            </a:r>
            <a:endParaRPr/>
          </a:p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Can include physical or verbal attacks.</a:t>
            </a:r>
            <a:endParaRPr/>
          </a:p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Can also be psychological.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Gender differences:</a:t>
            </a:r>
            <a:endParaRPr/>
          </a:p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Boys</a:t>
            </a:r>
            <a:r>
              <a:rPr lang="en-US" sz="1600"/>
              <a:t> – tend to engage in direct, physical aggression.</a:t>
            </a:r>
            <a:endParaRPr/>
          </a:p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Girls </a:t>
            </a:r>
            <a:r>
              <a:rPr lang="en-US" sz="1600"/>
              <a:t>– tend to engage in indirect, social forms of aggression (e.g., spreading rumors, ignoring, or socially isolating others).</a:t>
            </a:r>
            <a:endParaRPr/>
          </a:p>
        </p:txBody>
      </p:sp>
      <p:pic>
        <p:nvPicPr>
          <p:cNvPr id="369" name="Google Shape;369;p45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5"/>
          <p:cNvSpPr txBox="1"/>
          <p:nvPr/>
        </p:nvSpPr>
        <p:spPr>
          <a:xfrm>
            <a:off x="457200" y="3674823"/>
            <a:ext cx="4654446" cy="296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Effects on the Victim:</a:t>
            </a:r>
            <a:endParaRPr/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Decreased mental health including anxiety and depression.</a:t>
            </a:r>
            <a:endParaRPr/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underperform in school work.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Cyberbullying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repeated behavior that is intended to cause psychological or emotional harm to another person.</a:t>
            </a:r>
            <a:endParaRPr/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common in girls (usually in those that have been victims of cyberbullying themselves).</a:t>
            </a:r>
            <a:endParaRPr/>
          </a:p>
        </p:txBody>
      </p:sp>
      <p:pic>
        <p:nvPicPr>
          <p:cNvPr id="371" name="Google Shape;371;p45" descr="CNX_Psych_12_06_cyberbully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-26906" r="-26905"/>
          <a:stretch/>
        </p:blipFill>
        <p:spPr>
          <a:xfrm>
            <a:off x="4275336" y="3988393"/>
            <a:ext cx="5385396" cy="2337774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5"/>
          <p:cNvSpPr txBox="1"/>
          <p:nvPr/>
        </p:nvSpPr>
        <p:spPr>
          <a:xfrm>
            <a:off x="5872683" y="6344964"/>
            <a:ext cx="2951738" cy="513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300"/>
              <a:buFont typeface="Arial"/>
              <a:buNone/>
            </a:pPr>
            <a:r>
              <a:rPr lang="en-US" sz="13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12.26 (credit: Steven Depolo)</a:t>
            </a:r>
            <a:endParaRPr sz="13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56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THE BYSTANDER EFFECT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6"/>
          <p:cNvSpPr txBox="1">
            <a:spLocks noGrp="1"/>
          </p:cNvSpPr>
          <p:nvPr>
            <p:ph type="body" idx="1"/>
          </p:nvPr>
        </p:nvSpPr>
        <p:spPr>
          <a:xfrm>
            <a:off x="457199" y="1199213"/>
            <a:ext cx="8367221" cy="341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Kitty Genovese (1964)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Attacked and killed with a knife outside her apartment building.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Residents in the apartment building heard her scream for help numerous times but did nothing.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Latane &amp; Darley</a:t>
            </a:r>
            <a:endParaRPr sz="1600" b="1" u="sng">
              <a:solidFill>
                <a:srgbClr val="6CB255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/>
              <a:t>Bystander Effect </a:t>
            </a:r>
            <a:r>
              <a:rPr lang="en-US" sz="1600"/>
              <a:t>– phenomenon in which a witness/bystander does not volunteer to help a victim or person in distress.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Based on the social situation, not personality variables.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Diffusion of responsibility </a:t>
            </a:r>
            <a:r>
              <a:rPr lang="en-US" sz="1600"/>
              <a:t>– tendency for no one in a group to help because the responsibility to help is spread throughout the group.</a:t>
            </a:r>
            <a:endParaRPr sz="1600"/>
          </a:p>
        </p:txBody>
      </p:sp>
      <p:pic>
        <p:nvPicPr>
          <p:cNvPr id="379" name="Google Shape;379;p46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7"/>
          <p:cNvSpPr txBox="1">
            <a:spLocks noGrp="1"/>
          </p:cNvSpPr>
          <p:nvPr>
            <p:ph type="body" idx="1"/>
          </p:nvPr>
        </p:nvSpPr>
        <p:spPr>
          <a:xfrm>
            <a:off x="502171" y="1591116"/>
            <a:ext cx="8062912" cy="4285027"/>
          </a:xfrm>
          <a:prstGeom prst="rect">
            <a:avLst/>
          </a:prstGeom>
          <a:noFill/>
          <a:ln w="76200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b="1">
                <a:solidFill>
                  <a:srgbClr val="6CB255"/>
                </a:solidFill>
              </a:rPr>
              <a:t>PROSOCIAL BEHAVIOR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b="1"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PROSOCIAL BEHAVIOR &amp; ALTRUISM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FORMING RELATIONSHIPS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ATTRACTION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STERNBERG’S TRIANGULAR THEORY OF LOVE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SOCIAL-EXCHANGE THEORY</a:t>
            </a:r>
            <a:endParaRPr>
              <a:solidFill>
                <a:srgbClr val="6CB255"/>
              </a:solidFill>
            </a:endParaRPr>
          </a:p>
        </p:txBody>
      </p:sp>
      <p:pic>
        <p:nvPicPr>
          <p:cNvPr id="385" name="Google Shape;385;p47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PROSOCIAL BEHAVIOR AND ALTRUISM</a:t>
            </a:r>
            <a:endParaRPr/>
          </a:p>
        </p:txBody>
      </p:sp>
      <p:pic>
        <p:nvPicPr>
          <p:cNvPr id="391" name="Google Shape;391;p48" descr="CNX_Psych_12_06_altruism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9132" r="-49131"/>
          <a:stretch/>
        </p:blipFill>
        <p:spPr>
          <a:xfrm>
            <a:off x="4488656" y="2857561"/>
            <a:ext cx="5434160" cy="2358942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8"/>
          <p:cNvSpPr txBox="1">
            <a:spLocks noGrp="1"/>
          </p:cNvSpPr>
          <p:nvPr>
            <p:ph type="body" idx="1"/>
          </p:nvPr>
        </p:nvSpPr>
        <p:spPr>
          <a:xfrm>
            <a:off x="5889337" y="5353648"/>
            <a:ext cx="2630775" cy="38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300"/>
              <a:buNone/>
            </a:pPr>
            <a:r>
              <a:rPr lang="en-US" sz="1300"/>
              <a:t>Figure 12.27 (credit: Don Halasy)</a:t>
            </a:r>
            <a:endParaRPr/>
          </a:p>
        </p:txBody>
      </p:sp>
      <p:pic>
        <p:nvPicPr>
          <p:cNvPr id="393" name="Google Shape;393;p48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8"/>
          <p:cNvSpPr txBox="1"/>
          <p:nvPr/>
        </p:nvSpPr>
        <p:spPr>
          <a:xfrm>
            <a:off x="457199" y="1064688"/>
            <a:ext cx="8367222" cy="195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Prosocial behavior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voluntary behavior with the intent to help other people.</a:t>
            </a:r>
            <a:endParaRPr/>
          </a:p>
          <a:p>
            <a:pPr marL="0" marR="0" lvl="0" indent="0" algn="l" rtl="0">
              <a:spcBef>
                <a:spcPts val="984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Altruism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people’s desire to help others even if the costs outweigh the benefits of helping.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events of 9/11 unleashed an enormous show of altruism and heroism on the parts of first responders and many ordinary people. </a:t>
            </a:r>
            <a:endParaRPr/>
          </a:p>
          <a:p>
            <a:pPr marL="285750" marR="0" lvl="0" indent="-1841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8"/>
          <p:cNvSpPr txBox="1"/>
          <p:nvPr/>
        </p:nvSpPr>
        <p:spPr>
          <a:xfrm>
            <a:off x="457199" y="2629411"/>
            <a:ext cx="5299024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Theories on the Motivation to Help</a:t>
            </a:r>
            <a:endParaRPr/>
          </a:p>
          <a:p>
            <a:pPr marL="342900" marR="0" lvl="0" indent="-34290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 Black"/>
              <a:buAutoNum type="arabicPeriod"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Empathy: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Empathy is the capacity to understand another person’s perspective, to feel what he/she feels.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Emphatic people make emotional connections with others and feel compelled to help.</a:t>
            </a:r>
            <a:endParaRPr/>
          </a:p>
          <a:p>
            <a:pPr marL="342900" marR="0" lvl="0" indent="-34290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 Black"/>
              <a:buAutoNum type="arabicPeriod" startAt="2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Altruism is a form of selfless helping (not motivated by benefits).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Feeling good after helping is a consequence, not a cause.</a:t>
            </a:r>
            <a:endParaRPr/>
          </a:p>
          <a:p>
            <a:pPr marL="342900" marR="0" lvl="0" indent="-34290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 Black"/>
              <a:buAutoNum type="arabicPeriod" startAt="3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Helping is self-serving because our egos are involved, and we receive benefits.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FORMING RELATIONSHIPS</a:t>
            </a:r>
            <a:endParaRPr/>
          </a:p>
        </p:txBody>
      </p:sp>
      <p:pic>
        <p:nvPicPr>
          <p:cNvPr id="401" name="Google Shape;401;p49" descr="CNX_Psych_12_07_wedding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3405" r="-23405"/>
          <a:stretch/>
        </p:blipFill>
        <p:spPr>
          <a:xfrm>
            <a:off x="4110823" y="4239340"/>
            <a:ext cx="5399628" cy="2343952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9"/>
          <p:cNvSpPr txBox="1">
            <a:spLocks noGrp="1"/>
          </p:cNvSpPr>
          <p:nvPr>
            <p:ph type="body" idx="1"/>
          </p:nvPr>
        </p:nvSpPr>
        <p:spPr>
          <a:xfrm>
            <a:off x="457200" y="5681271"/>
            <a:ext cx="4489554" cy="90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Many couples share a cultural background.</a:t>
            </a:r>
            <a:endParaRPr/>
          </a:p>
          <a:p>
            <a:pPr marL="0" lvl="0" indent="0" algn="l" rtl="0">
              <a:spcBef>
                <a:spcPts val="860"/>
              </a:spcBef>
              <a:spcAft>
                <a:spcPts val="0"/>
              </a:spcAft>
              <a:buClr>
                <a:srgbClr val="6CB255"/>
              </a:buClr>
              <a:buSzPts val="1300"/>
              <a:buNone/>
            </a:pPr>
            <a:r>
              <a:rPr lang="en-US" sz="1300"/>
              <a:t>Figure 12.28 (credit: modification of work by Shiraz Chanawala)</a:t>
            </a:r>
            <a:endParaRPr/>
          </a:p>
        </p:txBody>
      </p:sp>
      <p:pic>
        <p:nvPicPr>
          <p:cNvPr id="403" name="Google Shape;403;p49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9"/>
          <p:cNvSpPr txBox="1"/>
          <p:nvPr/>
        </p:nvSpPr>
        <p:spPr>
          <a:xfrm>
            <a:off x="457200" y="1069343"/>
            <a:ext cx="8367221" cy="382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influences who we become friends with and form romantic relationships with?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Proximity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the people with whom you have the most contact.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Similarity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people who are similar to us in background, attitudes, and lifestyle.</a:t>
            </a:r>
            <a:endParaRPr/>
          </a:p>
          <a:p>
            <a:pPr marL="742950" marR="0" lvl="1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Homophily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the tendency for people to form social networks with others who are similar.</a:t>
            </a:r>
            <a:endParaRPr/>
          </a:p>
          <a:p>
            <a:pPr marL="0" marR="0" lvl="0" indent="0" algn="l" rtl="0">
              <a:spcBef>
                <a:spcPts val="984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components of relationships: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Reciprocity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the give and take in relationships. We contribute to relationships, but expect to receive benefits in return.</a:t>
            </a:r>
            <a:endParaRPr/>
          </a:p>
          <a:p>
            <a:pPr marL="285750" marR="0" lvl="0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Self-disclosure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the sharing of personal information.</a:t>
            </a:r>
            <a:endParaRPr/>
          </a:p>
          <a:p>
            <a:pPr marL="742950" marR="0" lvl="1" indent="-285750" algn="l" rtl="0">
              <a:spcBef>
                <a:spcPts val="984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Leads to more intimate connections.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984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ATTRACTION</a:t>
            </a:r>
            <a:endParaRPr/>
          </a:p>
        </p:txBody>
      </p:sp>
      <p:sp>
        <p:nvSpPr>
          <p:cNvPr id="410" name="Google Shape;410;p50"/>
          <p:cNvSpPr txBox="1">
            <a:spLocks noGrp="1"/>
          </p:cNvSpPr>
          <p:nvPr>
            <p:ph type="body" idx="1"/>
          </p:nvPr>
        </p:nvSpPr>
        <p:spPr>
          <a:xfrm>
            <a:off x="457199" y="1184223"/>
            <a:ext cx="8367221" cy="530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i="1"/>
              <a:t>What features of a person do we find attractive?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endParaRPr sz="1600" b="1" u="sng"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Universally Attractive Features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/>
              <a:t>Women: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Physical </a:t>
            </a:r>
            <a:r>
              <a:rPr lang="en-US" sz="1600"/>
              <a:t>– large eyes, high cheekbones, a narrow jaw line, a slender build, and a lower waist-to-hip ration.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Social traits </a:t>
            </a:r>
            <a:r>
              <a:rPr lang="en-US" sz="1600"/>
              <a:t>– warmth, affection, and social skills.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 </a:t>
            </a:r>
            <a:r>
              <a:rPr lang="en-US" sz="1600" b="1"/>
              <a:t>Men</a:t>
            </a:r>
            <a:r>
              <a:rPr lang="en-US" sz="1600"/>
              <a:t>: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Physical</a:t>
            </a:r>
            <a:r>
              <a:rPr lang="en-US" sz="1600"/>
              <a:t> - tall, having broad shoulders, and a narrow waist.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Social traits </a:t>
            </a:r>
            <a:r>
              <a:rPr lang="en-US" sz="1600"/>
              <a:t>– achievement, leadership qualities, and job skills.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endParaRPr sz="1600" b="1"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/>
              <a:t>Matching Hypothesis </a:t>
            </a:r>
            <a:r>
              <a:rPr lang="en-US" sz="1600"/>
              <a:t>– people tend to pick someone they view as their equal in physical attractiveness and social desirability.</a:t>
            </a:r>
            <a:endParaRPr/>
          </a:p>
        </p:txBody>
      </p:sp>
      <p:pic>
        <p:nvPicPr>
          <p:cNvPr id="411" name="Google Shape;411;p50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88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STERNBERG’S TRIANGULAR THEORY OF </a:t>
            </a:r>
            <a:br>
              <a:rPr lang="en-US"/>
            </a:br>
            <a:r>
              <a:rPr lang="en-US"/>
              <a:t>LOVE</a:t>
            </a:r>
            <a:endParaRPr/>
          </a:p>
        </p:txBody>
      </p:sp>
      <p:pic>
        <p:nvPicPr>
          <p:cNvPr id="417" name="Google Shape;417;p51" descr="CNX_Psych_12_07_love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2239" r="-42239"/>
          <a:stretch/>
        </p:blipFill>
        <p:spPr>
          <a:xfrm>
            <a:off x="609353" y="2895434"/>
            <a:ext cx="8062913" cy="3500072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1"/>
          <p:cNvSpPr txBox="1">
            <a:spLocks noGrp="1"/>
          </p:cNvSpPr>
          <p:nvPr>
            <p:ph type="body" idx="1"/>
          </p:nvPr>
        </p:nvSpPr>
        <p:spPr>
          <a:xfrm>
            <a:off x="1621787" y="6472574"/>
            <a:ext cx="5733738" cy="35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300"/>
              <a:buNone/>
            </a:pPr>
            <a:r>
              <a:rPr lang="en-US" sz="1300"/>
              <a:t>Figure 12.29 (credit: modification of work by “Lnesa”/Wikimedia Commons)</a:t>
            </a:r>
            <a:endParaRPr/>
          </a:p>
        </p:txBody>
      </p:sp>
      <p:pic>
        <p:nvPicPr>
          <p:cNvPr id="419" name="Google Shape;419;p51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1"/>
          <p:cNvSpPr txBox="1"/>
          <p:nvPr/>
        </p:nvSpPr>
        <p:spPr>
          <a:xfrm>
            <a:off x="457200" y="1251737"/>
            <a:ext cx="836722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Seven types of love can be described from combinations of three components: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 Black"/>
              <a:buAutoNum type="arabicPeriod"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Intimacy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sharing of details and intimate thoughts and emotions.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 Black"/>
              <a:buAutoNum type="arabicPeriod"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Passion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physical attraction.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 Black"/>
              <a:buAutoNum type="arabicPeriod"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Commitment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standing by the person.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88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STERNBERG’S TRAINGULAR THEORY OF</a:t>
            </a:r>
            <a:br>
              <a:rPr lang="en-US"/>
            </a:br>
            <a:r>
              <a:rPr lang="en-US"/>
              <a:t>LOVE</a:t>
            </a:r>
            <a:endParaRPr/>
          </a:p>
        </p:txBody>
      </p:sp>
      <p:pic>
        <p:nvPicPr>
          <p:cNvPr id="426" name="Google Shape;426;p52" descr="CNX_Psych_12_07_couple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6121" r="-36120"/>
          <a:stretch/>
        </p:blipFill>
        <p:spPr>
          <a:xfrm>
            <a:off x="451054" y="2844948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52"/>
          <p:cNvSpPr txBox="1">
            <a:spLocks noGrp="1"/>
          </p:cNvSpPr>
          <p:nvPr>
            <p:ph type="body" idx="1"/>
          </p:nvPr>
        </p:nvSpPr>
        <p:spPr>
          <a:xfrm>
            <a:off x="451055" y="1388807"/>
            <a:ext cx="8062912" cy="106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According to Sternberg, consummate love describes a healthy relationship containing intimacy, passion, and commitment.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endParaRPr sz="1600"/>
          </a:p>
        </p:txBody>
      </p:sp>
      <p:pic>
        <p:nvPicPr>
          <p:cNvPr id="428" name="Google Shape;428;p52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2"/>
          <p:cNvSpPr txBox="1"/>
          <p:nvPr/>
        </p:nvSpPr>
        <p:spPr>
          <a:xfrm>
            <a:off x="2788172" y="6415788"/>
            <a:ext cx="2968052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12.30 (credit: Kerry Ceszyk)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SOCIAL EXCHANGE THEORY</a:t>
            </a:r>
            <a:endParaRPr/>
          </a:p>
        </p:txBody>
      </p:sp>
      <p:pic>
        <p:nvPicPr>
          <p:cNvPr id="435" name="Google Shape;435;p53" descr="CNX_Psych_12_07_exchange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6157" r="-26156"/>
          <a:stretch/>
        </p:blipFill>
        <p:spPr>
          <a:xfrm>
            <a:off x="809469" y="3567666"/>
            <a:ext cx="6559695" cy="284753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3"/>
          <p:cNvSpPr txBox="1">
            <a:spLocks noGrp="1"/>
          </p:cNvSpPr>
          <p:nvPr>
            <p:ph type="body" idx="1"/>
          </p:nvPr>
        </p:nvSpPr>
        <p:spPr>
          <a:xfrm>
            <a:off x="457199" y="1164614"/>
            <a:ext cx="8367221" cy="177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i="1"/>
              <a:t>What determines whether we are satisfied with and stay in a relationship?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/>
              <a:t>Social exchange theory </a:t>
            </a:r>
            <a:r>
              <a:rPr lang="en-US" sz="1600"/>
              <a:t>– Acting like naïve economists, people may keep track of the costs and benefits of forming and maintaining a relationship. </a:t>
            </a:r>
            <a:endParaRPr sz="1600"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Typically, only those relationships in which the benefits outweigh the costs will be maintained.</a:t>
            </a:r>
            <a:endParaRPr/>
          </a:p>
        </p:txBody>
      </p:sp>
      <p:pic>
        <p:nvPicPr>
          <p:cNvPr id="437" name="Google Shape;437;p53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53"/>
          <p:cNvSpPr txBox="1"/>
          <p:nvPr/>
        </p:nvSpPr>
        <p:spPr>
          <a:xfrm>
            <a:off x="3432747" y="6490740"/>
            <a:ext cx="1558978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12.31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FUNDAMENTAL ATTRIBUTION ERROR</a:t>
            </a:r>
            <a:endParaRPr/>
          </a:p>
        </p:txBody>
      </p:sp>
      <p:pic>
        <p:nvPicPr>
          <p:cNvPr id="78" name="Google Shape;78;p10" descr="CNX_Psych_12_01_quizshow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6121" r="-36120"/>
          <a:stretch/>
        </p:blipFill>
        <p:spPr>
          <a:xfrm>
            <a:off x="3786036" y="3426262"/>
            <a:ext cx="6524376" cy="28321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5066674" y="6352880"/>
            <a:ext cx="3963101" cy="50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Figure 12.3 (credit: Steve Jurvetson)</a:t>
            </a:r>
            <a:endParaRPr/>
          </a:p>
        </p:txBody>
      </p:sp>
      <p:pic>
        <p:nvPicPr>
          <p:cNvPr id="80" name="Google Shape;80;p10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 txBox="1"/>
          <p:nvPr/>
        </p:nvSpPr>
        <p:spPr>
          <a:xfrm>
            <a:off x="576222" y="1087454"/>
            <a:ext cx="8064709" cy="287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Fundamental attribution error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tendency to overemphasize internal factors as explanations/attributions for the behavior of other people and underestimate the power of the situation.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tend to fail to recognize when a person’s behavior is due to situational variables.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Quizmaster Study: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Participants were randomly assigned to play the role of either the questioner or participant.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 txBox="1"/>
          <p:nvPr/>
        </p:nvSpPr>
        <p:spPr>
          <a:xfrm>
            <a:off x="576222" y="3374158"/>
            <a:ext cx="4490452" cy="234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Questioners developed difficult questions to which they knew the answers.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Participants answered questions correctly 4/10 times.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Participants tended to disregard the influence of the situation and wrongly concluded that a questioner’s knowledge was greater than their own.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IS THE FUNDAMENTAL ATTRIBUTION ERROR</a:t>
            </a:r>
            <a:br>
              <a:rPr lang="en-US" sz="2160"/>
            </a:br>
            <a:r>
              <a:rPr lang="en-US" sz="2160"/>
              <a:t>A UNIVERSAL PHENOMENON?</a:t>
            </a:r>
            <a:endParaRPr sz="2160"/>
          </a:p>
        </p:txBody>
      </p:sp>
      <p:pic>
        <p:nvPicPr>
          <p:cNvPr id="88" name="Google Shape;88;p11" descr="CNX_Psych_12_01_culture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37177" b="-37177"/>
          <a:stretch/>
        </p:blipFill>
        <p:spPr>
          <a:xfrm>
            <a:off x="457199" y="3058125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>
            <a:off x="457199" y="1343910"/>
            <a:ext cx="8367222" cy="232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Research suggests that people from an individualistic culture have the greatest tendency to commit the fundamental attribution error.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People from collectivistic cultures, such as some Asian cultures, are more likely to emphasize relationships with others than to focus primarily on the individual. Focusing on others provides a broader perspective including both situation and cultural influences.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Activities such as </a:t>
            </a:r>
            <a:r>
              <a:rPr lang="en-US" sz="1600">
                <a:solidFill>
                  <a:srgbClr val="6CB255"/>
                </a:solidFill>
              </a:rPr>
              <a:t>(a) </a:t>
            </a:r>
            <a:r>
              <a:rPr lang="en-US" sz="1600"/>
              <a:t>preparing a meal, </a:t>
            </a:r>
            <a:r>
              <a:rPr lang="en-US" sz="1600">
                <a:solidFill>
                  <a:srgbClr val="6CB255"/>
                </a:solidFill>
              </a:rPr>
              <a:t>(b) </a:t>
            </a:r>
            <a:r>
              <a:rPr lang="en-US" sz="1600"/>
              <a:t>hanging out, and </a:t>
            </a:r>
            <a:r>
              <a:rPr lang="en-US" sz="1600">
                <a:solidFill>
                  <a:srgbClr val="6CB255"/>
                </a:solidFill>
              </a:rPr>
              <a:t>(c) </a:t>
            </a:r>
            <a:r>
              <a:rPr lang="en-US" sz="1600"/>
              <a:t>playing a game engage people in a group. </a:t>
            </a:r>
            <a:endParaRPr/>
          </a:p>
        </p:txBody>
      </p:sp>
      <p:pic>
        <p:nvPicPr>
          <p:cNvPr id="90" name="Google Shape;90;p11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 txBox="1"/>
          <p:nvPr/>
        </p:nvSpPr>
        <p:spPr>
          <a:xfrm>
            <a:off x="983066" y="6190246"/>
            <a:ext cx="731548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12.4 (credit a: modification of work by Arian Zwegers; credit b: modification of work by "conbon33"/Flickr; credit c: modification of work by Anja Disseldorp)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ACTOR-OBSERVER BIAS</a:t>
            </a:r>
            <a:endParaRPr/>
          </a:p>
        </p:txBody>
      </p:sp>
      <p:pic>
        <p:nvPicPr>
          <p:cNvPr id="97" name="Google Shape;97;p12" descr="CNX_Psych_12_01_biasgraph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3707" r="-43708"/>
          <a:stretch/>
        </p:blipFill>
        <p:spPr>
          <a:xfrm>
            <a:off x="2998033" y="3095956"/>
            <a:ext cx="7560742" cy="328208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457200" y="1188413"/>
            <a:ext cx="8367221" cy="189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Actor-observer bias </a:t>
            </a:r>
            <a:r>
              <a:rPr lang="en-US" sz="1600"/>
              <a:t>– phenomenon of explaining other people’s behaviors are due to internal factors and our own behaviors are due to situational forces.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We often make the fundamental attribution error because we do not have enough information to make a situational explanation about the person’s behavior.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However, when we explain our own behaviors, we have more information available and are more likely to make situational explanations.</a:t>
            </a:r>
            <a:endParaRPr sz="1600"/>
          </a:p>
        </p:txBody>
      </p:sp>
      <p:pic>
        <p:nvPicPr>
          <p:cNvPr id="99" name="Google Shape;99;p12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 txBox="1"/>
          <p:nvPr/>
        </p:nvSpPr>
        <p:spPr>
          <a:xfrm>
            <a:off x="7661782" y="6340839"/>
            <a:ext cx="1027113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12.5</a:t>
            </a:r>
            <a:endParaRPr/>
          </a:p>
        </p:txBody>
      </p:sp>
      <p:sp>
        <p:nvSpPr>
          <p:cNvPr id="101" name="Google Shape;101;p12"/>
          <p:cNvSpPr txBox="1"/>
          <p:nvPr/>
        </p:nvSpPr>
        <p:spPr>
          <a:xfrm>
            <a:off x="457200" y="3102108"/>
            <a:ext cx="4204741" cy="219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study investigated reasons male participants gave for why they liked their girlfriend.</a:t>
            </a:r>
            <a:endParaRPr/>
          </a:p>
          <a:p>
            <a:pPr marL="0" marR="0" lvl="0" indent="0" algn="l" rtl="0">
              <a:spcBef>
                <a:spcPts val="984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Actor-observer bias is evident when subjects explain their own reasons for liking a girlfriend (e.g., her personality) versus their impressions of others’ reasons for liking a girlfriend.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SELF-SERVING BIAS</a:t>
            </a:r>
            <a:endParaRPr/>
          </a:p>
        </p:txBody>
      </p:sp>
      <p:pic>
        <p:nvPicPr>
          <p:cNvPr id="107" name="Google Shape;107;p13" descr="CNX_Psych_12_01_winning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1900" r="-21899"/>
          <a:stretch/>
        </p:blipFill>
        <p:spPr>
          <a:xfrm>
            <a:off x="4350844" y="2905939"/>
            <a:ext cx="5383109" cy="24866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>
            <a:spLocks noGrp="1"/>
          </p:cNvSpPr>
          <p:nvPr>
            <p:ph type="body" idx="1"/>
          </p:nvPr>
        </p:nvSpPr>
        <p:spPr>
          <a:xfrm>
            <a:off x="465593" y="1044906"/>
            <a:ext cx="8358828" cy="2398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Self-serving bias </a:t>
            </a:r>
            <a:r>
              <a:rPr lang="en-US" sz="1600"/>
              <a:t>– tendency of an individual to take credit by making dispositional or internal attributions for positive outcomes but situational or external attributions for negative outcomes.</a:t>
            </a:r>
            <a:endParaRPr/>
          </a:p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Protects self-esteem - allows people to feel good about their accomplishments.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Attribution</a:t>
            </a:r>
            <a:r>
              <a:rPr lang="en-US" sz="1600"/>
              <a:t> – a belief about the cause of a result.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One model of attribution proposes three dimensions.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600"/>
              <a:buNone/>
            </a:pPr>
            <a:endParaRPr sz="1600"/>
          </a:p>
        </p:txBody>
      </p:sp>
      <p:pic>
        <p:nvPicPr>
          <p:cNvPr id="109" name="Google Shape;109;p13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/>
        </p:nvSpPr>
        <p:spPr>
          <a:xfrm>
            <a:off x="5672677" y="5529095"/>
            <a:ext cx="326146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12.6 (Roesch &amp; Amirkham, 1997). (credit: "TheAHL"/Flickr)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457199" y="2986758"/>
            <a:ext cx="4834329" cy="475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 Black"/>
              <a:buAutoNum type="arabicPeriod"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Locus of control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internal vs external.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 Black"/>
              <a:buAutoNum type="arabicPeriod"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Stability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–extent to which the circumstances are changeable.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 Black"/>
              <a:buAutoNum type="arabicPeriod"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Controllability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extent to which the circumstances can be controlled.</a:t>
            </a:r>
            <a:endParaRPr/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our team wins we make attributions such as it’s talented (internal), works hard (stable), and uses effective strategies (controllable).</a:t>
            </a:r>
            <a:endParaRPr/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our team loses we might say the other team has more experienced players (external), the other team played at home (unstable), and the weather affected our teams performance (uncontrollable).</a:t>
            </a:r>
            <a:endParaRPr/>
          </a:p>
          <a:p>
            <a:pPr marL="285750" marR="0" lvl="0" indent="-184150" algn="l" rtl="0">
              <a:spcBef>
                <a:spcPts val="8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spcBef>
                <a:spcPts val="8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JUST WORLD HYPOTHESIS</a:t>
            </a:r>
            <a:endParaRPr/>
          </a:p>
        </p:txBody>
      </p:sp>
      <p:pic>
        <p:nvPicPr>
          <p:cNvPr id="117" name="Google Shape;117;p14" descr="CNX_Psych_12_01_homeles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7969" r="-27969"/>
          <a:stretch/>
        </p:blipFill>
        <p:spPr>
          <a:xfrm>
            <a:off x="1678948" y="4120843"/>
            <a:ext cx="5252204" cy="2279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 txBox="1">
            <a:spLocks noGrp="1"/>
          </p:cNvSpPr>
          <p:nvPr>
            <p:ph type="body" idx="1"/>
          </p:nvPr>
        </p:nvSpPr>
        <p:spPr>
          <a:xfrm>
            <a:off x="457199" y="1169231"/>
            <a:ext cx="8367222" cy="316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A consequence of the tendency to provide dispositional explanations for behavior is victim blame.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Just-world hypothesis </a:t>
            </a:r>
            <a:r>
              <a:rPr lang="en-US" sz="1600"/>
              <a:t>– belief that people get the outcomes they deserve.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Based on the belief that the world is a fair place and therefore good people experience positive outcomes, and bad people experience negative outcomes.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Allows people to feel that the world is predictable and we have some control over life outcomes.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People who hold just-world beliefs tend to blame the people in poverty for their circumstances, ignoring situational and cultural causes of poverty. </a:t>
            </a:r>
            <a:endParaRPr sz="1600"/>
          </a:p>
        </p:txBody>
      </p:sp>
      <p:pic>
        <p:nvPicPr>
          <p:cNvPr id="119" name="Google Shape;119;p14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/>
          <p:nvPr/>
        </p:nvSpPr>
        <p:spPr>
          <a:xfrm>
            <a:off x="2848132" y="6400799"/>
            <a:ext cx="2728210" cy="2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12.7 (credit: Adrian Miles)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4234</Words>
  <Application>Microsoft Office PowerPoint</Application>
  <PresentationFormat>On-screen Show (4:3)</PresentationFormat>
  <Paragraphs>377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Calibri</vt:lpstr>
      <vt:lpstr>Arial Black</vt:lpstr>
      <vt:lpstr>Arial</vt:lpstr>
      <vt:lpstr>Essential</vt:lpstr>
      <vt:lpstr>PowerPoint Presentation</vt:lpstr>
      <vt:lpstr>SOCIAL PSYCHOLOGY</vt:lpstr>
      <vt:lpstr>WHAT IS SOCIAL PSYCHOLOGY?</vt:lpstr>
      <vt:lpstr>SITUATIONAL &amp; DISPOSITIONAL  INFLUENCES ON BEHAVIOR</vt:lpstr>
      <vt:lpstr>FUNDAMENTAL ATTRIBUTION ERROR</vt:lpstr>
      <vt:lpstr>IS THE FUNDAMENTAL ATTRIBUTION ERROR A UNIVERSAL PHENOMENON?</vt:lpstr>
      <vt:lpstr>ACTOR-OBSERVER BIAS</vt:lpstr>
      <vt:lpstr>SELF-SERVING BIAS</vt:lpstr>
      <vt:lpstr>JUST WORLD HYPOTHESIS</vt:lpstr>
      <vt:lpstr>PowerPoint Presentation</vt:lpstr>
      <vt:lpstr>SOCIAL ROLES</vt:lpstr>
      <vt:lpstr>SOCIAL NORMS &amp; SCRIPTS</vt:lpstr>
      <vt:lpstr>PHILIP ZIMBARDO</vt:lpstr>
      <vt:lpstr>PowerPoint Presentation</vt:lpstr>
      <vt:lpstr>ATTITUDE</vt:lpstr>
      <vt:lpstr>COGNITIVE DISSONANCE</vt:lpstr>
      <vt:lpstr>COGNITIVE DISSONANCE</vt:lpstr>
      <vt:lpstr>THE EFFECT OF INITIATION</vt:lpstr>
      <vt:lpstr>PERSUASION</vt:lpstr>
      <vt:lpstr>ELABORATION LIKELIHOOD MODEL PETTY &amp; CACIOPPO (1986)</vt:lpstr>
      <vt:lpstr>ELABORATION LIKELIHOOD MODEL PETTY &amp; CACIOPPO (1986)</vt:lpstr>
      <vt:lpstr>FOOT-IN-THE-DOOR TECHNIQUE</vt:lpstr>
      <vt:lpstr>PowerPoint Presentation</vt:lpstr>
      <vt:lpstr> CONFORMITY SOLOMON ASCH</vt:lpstr>
      <vt:lpstr>CONFORMITY SOLOMON ASCH</vt:lpstr>
      <vt:lpstr>MOTIVATION TO CONFORM</vt:lpstr>
      <vt:lpstr>OBEDIENCE STANLEY MILGRAM</vt:lpstr>
      <vt:lpstr>GROUPTHINK &amp; GROUP POLARIZATION</vt:lpstr>
      <vt:lpstr>SOCIAL FACILITATION &amp; SOCIAL LOAFING</vt:lpstr>
      <vt:lpstr>PowerPoint Presentation</vt:lpstr>
      <vt:lpstr>PREJUDICE &amp; DISCRIMINATION</vt:lpstr>
      <vt:lpstr>UNDERSTANDING PREJUDICE &amp; DISCRIMINATION</vt:lpstr>
      <vt:lpstr>TYPES OF PREJUDICE &amp; DISCRIMINATION</vt:lpstr>
      <vt:lpstr>TYPES OF PREJUDICE &amp; DISCRIMINATION</vt:lpstr>
      <vt:lpstr>SELF-FULFILLING PROPHECY &amp; CONFIRMATION BIAS</vt:lpstr>
      <vt:lpstr>IN-GROUPS &amp; OUT-GROUPS</vt:lpstr>
      <vt:lpstr>PowerPoint Presentation</vt:lpstr>
      <vt:lpstr>AGGRESSION </vt:lpstr>
      <vt:lpstr>EVOLUTIONARY THEORY OF AGGRESSION</vt:lpstr>
      <vt:lpstr>BULLYING</vt:lpstr>
      <vt:lpstr>THE BYSTANDER EFFECT</vt:lpstr>
      <vt:lpstr>PowerPoint Presentation</vt:lpstr>
      <vt:lpstr>PROSOCIAL BEHAVIOR AND ALTRUISM</vt:lpstr>
      <vt:lpstr>FORMING RELATIONSHIPS</vt:lpstr>
      <vt:lpstr>ATTRACTION</vt:lpstr>
      <vt:lpstr>STERNBERG’S TRIANGULAR THEORY OF  LOVE</vt:lpstr>
      <vt:lpstr>STERNBERG’S TRAINGULAR THEORY OF LOVE</vt:lpstr>
      <vt:lpstr>SOCIAL EXCHANGE THEORY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Kelley</dc:creator>
  <cp:lastModifiedBy>Anne Windus Kelley</cp:lastModifiedBy>
  <cp:revision>1</cp:revision>
  <dcterms:modified xsi:type="dcterms:W3CDTF">2020-03-22T18:18:41Z</dcterms:modified>
</cp:coreProperties>
</file>