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solidFill>
                  <a:srgbClr val="D1EAEE"/>
                </a:solidFill>
              </a:defRPr>
            </a:lvl1pPr>
          </a:lstStyle>
          <a:p>
            <a:fld id="{60CCBD2C-FFA5-B244-AB24-FF68F19EB0BE}" type="datetimeFigureOut">
              <a:rPr lang="en-US"/>
              <a:pPr/>
              <a:t>6/4/2020</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00ADDD36-F662-364B-9A2D-AD95253C27C8}" type="slidenum">
              <a:rPr lang="en-US"/>
              <a:pPr/>
              <a:t>‹#›</a:t>
            </a:fld>
            <a:endParaRPr lang="en-US"/>
          </a:p>
        </p:txBody>
      </p:sp>
    </p:spTree>
    <p:extLst>
      <p:ext uri="{BB962C8B-B14F-4D97-AF65-F5344CB8AC3E}">
        <p14:creationId xmlns:p14="http://schemas.microsoft.com/office/powerpoint/2010/main" val="11381503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D4A6B893-2DF7-184F-979A-98D11EC16D44}" type="datetimeFigureOut">
              <a:rPr lang="en-US"/>
              <a:pPr/>
              <a:t>6/4/2020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C7E7F58D-33F4-5040-B0D6-53BC1A6B67E6}" type="slidenum">
              <a:rPr lang="en-US"/>
              <a:pPr/>
              <a:t>‹#›</a:t>
            </a:fld>
            <a:endParaRPr lang="en-US"/>
          </a:p>
        </p:txBody>
      </p:sp>
    </p:spTree>
    <p:extLst>
      <p:ext uri="{BB962C8B-B14F-4D97-AF65-F5344CB8AC3E}">
        <p14:creationId xmlns:p14="http://schemas.microsoft.com/office/powerpoint/2010/main" val="2088065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E80B2783-4A62-6948-A1BF-D50E16C38AFF}" type="datetimeFigureOut">
              <a:rPr lang="en-US"/>
              <a:pPr/>
              <a:t>6/4/2020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072AAD94-3D00-A143-8826-FAA2A89D569E}" type="slidenum">
              <a:rPr lang="en-US"/>
              <a:pPr/>
              <a:t>‹#›</a:t>
            </a:fld>
            <a:endParaRPr lang="en-US"/>
          </a:p>
        </p:txBody>
      </p:sp>
    </p:spTree>
    <p:extLst>
      <p:ext uri="{BB962C8B-B14F-4D97-AF65-F5344CB8AC3E}">
        <p14:creationId xmlns:p14="http://schemas.microsoft.com/office/powerpoint/2010/main" val="18095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667A53B3-C3D1-AB45-85A9-42DD79EBEE35}" type="datetimeFigureOut">
              <a:rPr lang="en-US"/>
              <a:pPr/>
              <a:t>6/4/2020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1AEC7B3D-9420-A244-9757-6854F9E3E412}" type="slidenum">
              <a:rPr lang="en-US"/>
              <a:pPr/>
              <a:t>‹#›</a:t>
            </a:fld>
            <a:endParaRPr lang="en-US"/>
          </a:p>
        </p:txBody>
      </p:sp>
    </p:spTree>
    <p:extLst>
      <p:ext uri="{BB962C8B-B14F-4D97-AF65-F5344CB8AC3E}">
        <p14:creationId xmlns:p14="http://schemas.microsoft.com/office/powerpoint/2010/main" val="280237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D1EAEE"/>
                </a:solidFill>
              </a:defRPr>
            </a:lvl1pPr>
          </a:lstStyle>
          <a:p>
            <a:fld id="{9D6BE111-DA64-DD45-A025-77E8A2CB37FF}" type="datetimeFigureOut">
              <a:rPr lang="en-US"/>
              <a:pPr/>
              <a:t>6/4/2020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89454F1B-9A06-6546-9280-F8D1C6167090}" type="slidenum">
              <a:rPr lang="en-US"/>
              <a:pPr/>
              <a:t>‹#›</a:t>
            </a:fld>
            <a:endParaRPr lang="en-US"/>
          </a:p>
        </p:txBody>
      </p:sp>
    </p:spTree>
    <p:extLst>
      <p:ext uri="{BB962C8B-B14F-4D97-AF65-F5344CB8AC3E}">
        <p14:creationId xmlns:p14="http://schemas.microsoft.com/office/powerpoint/2010/main" val="2452048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fld id="{8DD6042E-BD68-E748-B9BC-2F5A3294FB3E}" type="datetimeFigureOut">
              <a:rPr lang="en-US"/>
              <a:pPr/>
              <a:t>6/4/2020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B66C4D97-BD8B-7B46-9762-6631E4F20D05}" type="slidenum">
              <a:rPr lang="en-US"/>
              <a:pPr/>
              <a:t>‹#›</a:t>
            </a:fld>
            <a:endParaRPr lang="en-US"/>
          </a:p>
        </p:txBody>
      </p:sp>
    </p:spTree>
    <p:extLst>
      <p:ext uri="{BB962C8B-B14F-4D97-AF65-F5344CB8AC3E}">
        <p14:creationId xmlns:p14="http://schemas.microsoft.com/office/powerpoint/2010/main" val="108758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fld id="{91E16E66-E816-0F45-BB88-55A06BD3AD50}" type="datetimeFigureOut">
              <a:rPr lang="en-US"/>
              <a:pPr/>
              <a:t>6/4/2020</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fld id="{29843C17-5973-494A-A4BA-323797EF0550}" type="slidenum">
              <a:rPr lang="en-US"/>
              <a:pPr/>
              <a:t>‹#›</a:t>
            </a:fld>
            <a:endParaRPr lang="en-US"/>
          </a:p>
        </p:txBody>
      </p:sp>
    </p:spTree>
    <p:extLst>
      <p:ext uri="{BB962C8B-B14F-4D97-AF65-F5344CB8AC3E}">
        <p14:creationId xmlns:p14="http://schemas.microsoft.com/office/powerpoint/2010/main" val="900104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fld id="{0AE2BC77-DC03-5D4C-BF8D-4CC0F3CC55E9}" type="datetimeFigureOut">
              <a:rPr lang="en-US"/>
              <a:pPr/>
              <a:t>6/4/2020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fld id="{BE508D95-F6C8-2D4D-9D21-25AFACE6F705}" type="slidenum">
              <a:rPr lang="en-US"/>
              <a:pPr/>
              <a:t>‹#›</a:t>
            </a:fld>
            <a:endParaRPr lang="en-US"/>
          </a:p>
        </p:txBody>
      </p:sp>
    </p:spTree>
    <p:extLst>
      <p:ext uri="{BB962C8B-B14F-4D97-AF65-F5344CB8AC3E}">
        <p14:creationId xmlns:p14="http://schemas.microsoft.com/office/powerpoint/2010/main" val="94245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CB064E1B-5F35-434A-AD8A-825A60F5D633}" type="datetimeFigureOut">
              <a:rPr lang="en-US"/>
              <a:pPr/>
              <a:t>6/4/2020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47162F70-84B0-F84D-AA6F-1737E38A7690}" type="slidenum">
              <a:rPr lang="en-US"/>
              <a:pPr/>
              <a:t>‹#›</a:t>
            </a:fld>
            <a:endParaRPr lang="en-US"/>
          </a:p>
        </p:txBody>
      </p:sp>
    </p:spTree>
    <p:extLst>
      <p:ext uri="{BB962C8B-B14F-4D97-AF65-F5344CB8AC3E}">
        <p14:creationId xmlns:p14="http://schemas.microsoft.com/office/powerpoint/2010/main" val="421321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fld id="{C69549AB-5074-204C-8CC4-1E9F239D0C52}" type="datetimeFigureOut">
              <a:rPr lang="en-US"/>
              <a:pPr/>
              <a:t>6/4/2020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E74FF539-7B0C-0046-B3A3-845C68A5757E}" type="slidenum">
              <a:rPr lang="en-US"/>
              <a:pPr/>
              <a:t>‹#›</a:t>
            </a:fld>
            <a:endParaRPr lang="en-US"/>
          </a:p>
        </p:txBody>
      </p:sp>
    </p:spTree>
    <p:extLst>
      <p:ext uri="{BB962C8B-B14F-4D97-AF65-F5344CB8AC3E}">
        <p14:creationId xmlns:p14="http://schemas.microsoft.com/office/powerpoint/2010/main" val="168979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p:cNvSpPr>
          <p:nvPr/>
        </p:nvSpPr>
        <p:spPr bwMode="auto">
          <a:xfrm rot="420000" flipV="1">
            <a:off x="3165475" y="1108075"/>
            <a:ext cx="5257800" cy="4114800"/>
          </a:xfrm>
          <a:custGeom>
            <a:avLst/>
            <a:gdLst>
              <a:gd name="T0" fmla="*/ 5257800 w 5257800"/>
              <a:gd name="T1" fmla="*/ 2057400 h 4114800"/>
              <a:gd name="T2" fmla="*/ 2628900 w 5257800"/>
              <a:gd name="T3" fmla="*/ 4114800 h 4114800"/>
              <a:gd name="T4" fmla="*/ 0 w 5257800"/>
              <a:gd name="T5" fmla="*/ 2057400 h 4114800"/>
              <a:gd name="T6" fmla="*/ 2628900 w 5257800"/>
              <a:gd name="T7" fmla="*/ 0 h 4114800"/>
              <a:gd name="T8" fmla="*/ 0 60000 65536"/>
              <a:gd name="T9" fmla="*/ 5898240 60000 65536"/>
              <a:gd name="T10" fmla="*/ 11796480 60000 65536"/>
              <a:gd name="T11" fmla="*/ 17694720 60000 65536"/>
              <a:gd name="T12" fmla="*/ 0 w 5257800"/>
              <a:gd name="T13" fmla="*/ 0 h 4114800"/>
              <a:gd name="T14" fmla="*/ 5182785 w 5257800"/>
              <a:gd name="T15" fmla="*/ 4114800 h 4114800"/>
            </a:gdLst>
            <a:ahLst/>
            <a:cxnLst>
              <a:cxn ang="T8">
                <a:pos x="T0" y="T1"/>
              </a:cxn>
              <a:cxn ang="T9">
                <a:pos x="T2" y="T3"/>
              </a:cxn>
              <a:cxn ang="T10">
                <a:pos x="T4" y="T5"/>
              </a:cxn>
              <a:cxn ang="T11">
                <a:pos x="T6" y="T7"/>
              </a:cxn>
            </a:cxnLst>
            <a:rect l="T12" t="T13" r="T14" b="T15"/>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endParaRPr lang="en-US"/>
          </a:p>
        </p:txBody>
      </p:sp>
      <p:sp>
        <p:nvSpPr>
          <p:cNvPr id="6" name="Right Triangle 5"/>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63500" dist="6350" dir="12899787" algn="tl" rotWithShape="0">
              <a:srgbClr val="000000">
                <a:alpha val="46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fld id="{8C19B193-A545-C749-8071-480102C8FF79}" type="datetimeFigureOut">
              <a:rPr lang="en-US"/>
              <a:pPr/>
              <a:t>6/4/2020</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2DF1A264-0EF2-0F4F-9B29-A8382C7A8695}" type="slidenum">
              <a:rPr lang="en-US"/>
              <a:pPr/>
              <a:t>‹#›</a:t>
            </a:fld>
            <a:endParaRPr lang="en-US"/>
          </a:p>
        </p:txBody>
      </p:sp>
    </p:spTree>
    <p:extLst>
      <p:ext uri="{BB962C8B-B14F-4D97-AF65-F5344CB8AC3E}">
        <p14:creationId xmlns:p14="http://schemas.microsoft.com/office/powerpoint/2010/main" val="3336408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charset="0"/>
              </a:defRPr>
            </a:lvl1pPr>
          </a:lstStyle>
          <a:p>
            <a:fld id="{D67EFEC0-723D-5741-9C37-8A6F64FD996A}" type="datetimeFigureOut">
              <a:rPr lang="en-US"/>
              <a:pPr/>
              <a:t>6/4/2020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charset="0"/>
              </a:defRPr>
            </a:lvl1pPr>
          </a:lstStyle>
          <a:p>
            <a:fld id="{0988A9F4-D366-424B-93F0-4E75AD8C8789}" type="slidenum">
              <a:rPr lang="en-US"/>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endParaRPr>
            </a:p>
          </p:txBody>
        </p:sp>
      </p:grpSp>
    </p:spTree>
  </p:cSld>
  <p:clrMap bg1="lt1" tx1="dk1" bg2="lt2" tx2="dk2" accent1="accent1" accent2="accent2" accent3="accent3" accent4="accent4" accent5="accent5" accent6="accent6" hlink="hlink" folHlink="folHlink"/>
  <p:sldLayoutIdLst>
    <p:sldLayoutId id="2147483709" r:id="rId1"/>
    <p:sldLayoutId id="2147483701" r:id="rId2"/>
    <p:sldLayoutId id="2147483710" r:id="rId3"/>
    <p:sldLayoutId id="2147483702" r:id="rId4"/>
    <p:sldLayoutId id="2147483703" r:id="rId5"/>
    <p:sldLayoutId id="2147483704" r:id="rId6"/>
    <p:sldLayoutId id="2147483705" r:id="rId7"/>
    <p:sldLayoutId id="2147483706" r:id="rId8"/>
    <p:sldLayoutId id="2147483711" r:id="rId9"/>
    <p:sldLayoutId id="2147483707" r:id="rId10"/>
    <p:sldLayoutId id="2147483708"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charset="0"/>
          <a:cs typeface="+mj-cs"/>
        </a:defRPr>
      </a:lvl1pPr>
      <a:lvl2pPr algn="l" rtl="0" eaLnBrk="0" fontAlgn="base" hangingPunct="0">
        <a:spcBef>
          <a:spcPct val="0"/>
        </a:spcBef>
        <a:spcAft>
          <a:spcPct val="0"/>
        </a:spcAft>
        <a:defRPr sz="5000">
          <a:solidFill>
            <a:schemeClr val="tx2"/>
          </a:solidFill>
          <a:latin typeface="Calibri" pitchFamily="34" charset="0"/>
          <a:ea typeface="ＭＳ Ｐゴシック" charset="0"/>
        </a:defRPr>
      </a:lvl2pPr>
      <a:lvl3pPr algn="l" rtl="0" eaLnBrk="0" fontAlgn="base" hangingPunct="0">
        <a:spcBef>
          <a:spcPct val="0"/>
        </a:spcBef>
        <a:spcAft>
          <a:spcPct val="0"/>
        </a:spcAft>
        <a:defRPr sz="5000">
          <a:solidFill>
            <a:schemeClr val="tx2"/>
          </a:solidFill>
          <a:latin typeface="Calibri" pitchFamily="34" charset="0"/>
          <a:ea typeface="ＭＳ Ｐゴシック" charset="0"/>
        </a:defRPr>
      </a:lvl3pPr>
      <a:lvl4pPr algn="l" rtl="0" eaLnBrk="0" fontAlgn="base" hangingPunct="0">
        <a:spcBef>
          <a:spcPct val="0"/>
        </a:spcBef>
        <a:spcAft>
          <a:spcPct val="0"/>
        </a:spcAft>
        <a:defRPr sz="5000">
          <a:solidFill>
            <a:schemeClr val="tx2"/>
          </a:solidFill>
          <a:latin typeface="Calibri" pitchFamily="34" charset="0"/>
          <a:ea typeface="ＭＳ Ｐゴシック" charset="0"/>
        </a:defRPr>
      </a:lvl4pPr>
      <a:lvl5pPr algn="l" rtl="0" eaLnBrk="0" fontAlgn="base" hangingPunct="0">
        <a:spcBef>
          <a:spcPct val="0"/>
        </a:spcBef>
        <a:spcAft>
          <a:spcPct val="0"/>
        </a:spcAft>
        <a:defRPr sz="5000">
          <a:solidFill>
            <a:schemeClr val="tx2"/>
          </a:solidFill>
          <a:latin typeface="Calibri" pitchFamily="34" charset="0"/>
          <a:ea typeface="ＭＳ Ｐゴシック"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charset="0"/>
        <a:buChar char=""/>
        <a:defRPr sz="2600" kern="1200">
          <a:solidFill>
            <a:schemeClr val="tx1"/>
          </a:solidFill>
          <a:latin typeface="+mn-lt"/>
          <a:ea typeface="ＭＳ Ｐゴシック" charset="0"/>
          <a:cs typeface="+mn-cs"/>
        </a:defRPr>
      </a:lvl1pPr>
      <a:lvl2pPr marL="639763" indent="-246063" algn="l" rtl="0" eaLnBrk="0" fontAlgn="base" hangingPunct="0">
        <a:spcBef>
          <a:spcPct val="20000"/>
        </a:spcBef>
        <a:spcAft>
          <a:spcPct val="0"/>
        </a:spcAft>
        <a:buClr>
          <a:schemeClr val="accent1"/>
        </a:buClr>
        <a:buSzPct val="85000"/>
        <a:buFont typeface="Wingdings 2" charset="0"/>
        <a:buChar char=""/>
        <a:defRPr sz="2400" kern="1200">
          <a:solidFill>
            <a:schemeClr val="tx1"/>
          </a:solidFill>
          <a:latin typeface="+mn-lt"/>
          <a:ea typeface="ＭＳ Ｐゴシック" charset="0"/>
          <a:cs typeface="+mn-cs"/>
        </a:defRPr>
      </a:lvl2pPr>
      <a:lvl3pPr marL="914400" indent="-246063" algn="l" rtl="0" eaLnBrk="0" fontAlgn="base" hangingPunct="0">
        <a:spcBef>
          <a:spcPct val="20000"/>
        </a:spcBef>
        <a:spcAft>
          <a:spcPct val="0"/>
        </a:spcAft>
        <a:buClr>
          <a:schemeClr val="accent2"/>
        </a:buClr>
        <a:buSzPct val="70000"/>
        <a:buFont typeface="Wingdings 2" charset="0"/>
        <a:buChar char=""/>
        <a:defRPr sz="2100" kern="1200">
          <a:solidFill>
            <a:schemeClr val="tx1"/>
          </a:solidFill>
          <a:latin typeface="+mn-lt"/>
          <a:ea typeface="ＭＳ Ｐゴシック" charset="0"/>
          <a:cs typeface="+mn-cs"/>
        </a:defRPr>
      </a:lvl3pPr>
      <a:lvl4pPr marL="1187450" indent="-209550" algn="l" rtl="0" eaLnBrk="0" fontAlgn="base" hangingPunct="0">
        <a:spcBef>
          <a:spcPct val="20000"/>
        </a:spcBef>
        <a:spcAft>
          <a:spcPct val="0"/>
        </a:spcAft>
        <a:buClr>
          <a:srgbClr val="0BD0D9"/>
        </a:buClr>
        <a:buSzPct val="65000"/>
        <a:buFont typeface="Wingdings 2" charset="0"/>
        <a:buChar char=""/>
        <a:defRPr sz="2000" kern="1200">
          <a:solidFill>
            <a:schemeClr val="tx1"/>
          </a:solidFill>
          <a:latin typeface="+mn-lt"/>
          <a:ea typeface="ＭＳ Ｐゴシック" charset="0"/>
          <a:cs typeface="+mn-cs"/>
        </a:defRPr>
      </a:lvl4pPr>
      <a:lvl5pPr marL="1462088" indent="-209550" algn="l" rtl="0" eaLnBrk="0" fontAlgn="base" hangingPunct="0">
        <a:spcBef>
          <a:spcPct val="20000"/>
        </a:spcBef>
        <a:spcAft>
          <a:spcPct val="0"/>
        </a:spcAft>
        <a:buClr>
          <a:srgbClr val="10CF9B"/>
        </a:buClr>
        <a:buSzPct val="65000"/>
        <a:buFont typeface="Wingdings 2" charset="0"/>
        <a:buChar char=""/>
        <a:defRPr sz="2000" kern="1200">
          <a:solidFill>
            <a:schemeClr val="tx1"/>
          </a:solidFill>
          <a:latin typeface="+mn-lt"/>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a:miter lim="800000"/>
            <a:headEnd/>
            <a:tailEnd/>
          </a:ln>
        </p:spPr>
        <p:txBody>
          <a:bodyPr>
            <a:normAutofit fontScale="90000"/>
          </a:bodyPr>
          <a:lstStyle/>
          <a:p>
            <a:pPr eaLnBrk="1" fontAlgn="auto" hangingPunct="1">
              <a:spcAft>
                <a:spcPts val="0"/>
              </a:spcAft>
              <a:defRPr/>
            </a:pPr>
            <a:r>
              <a:rPr lang="en-US" dirty="0"/>
              <a:t>Introduction to Psychology</a:t>
            </a:r>
            <a:br>
              <a:rPr lang="en-US" dirty="0"/>
            </a:br>
            <a:r>
              <a:rPr lang="en-US" dirty="0"/>
              <a:t>PSY 113	</a:t>
            </a:r>
          </a:p>
        </p:txBody>
      </p:sp>
      <p:sp>
        <p:nvSpPr>
          <p:cNvPr id="5123" name="Subtitle 2"/>
          <p:cNvSpPr>
            <a:spLocks noGrp="1"/>
          </p:cNvSpPr>
          <p:nvPr>
            <p:ph type="subTitle" idx="1"/>
          </p:nvPr>
        </p:nvSpPr>
        <p:spPr>
          <a:xfrm>
            <a:off x="533400" y="3228975"/>
            <a:ext cx="7854950" cy="1752600"/>
          </a:xfrm>
        </p:spPr>
        <p:txBody>
          <a:bodyPr/>
          <a:lstStyle/>
          <a:p>
            <a:pPr marR="0" eaLnBrk="1" hangingPunct="1"/>
            <a:r>
              <a:rPr lang="en-US" dirty="0">
                <a:latin typeface="Constantia" charset="0"/>
              </a:rPr>
              <a:t>Prepared by </a:t>
            </a:r>
            <a:r>
              <a:rPr lang="en-US" dirty="0" err="1">
                <a:latin typeface="Constantia" charset="0"/>
              </a:rPr>
              <a:t>Cyd</a:t>
            </a:r>
            <a:r>
              <a:rPr lang="en-US" dirty="0">
                <a:latin typeface="Constantia" charset="0"/>
              </a:rPr>
              <a:t> Quarterman, M.S.</a:t>
            </a:r>
          </a:p>
        </p:txBody>
      </p:sp>
      <p:pic>
        <p:nvPicPr>
          <p:cNvPr id="3" name="Intr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58674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en-US">
              <a:latin typeface="Calibri" charset="0"/>
            </a:endParaRPr>
          </a:p>
        </p:txBody>
      </p:sp>
      <p:sp>
        <p:nvSpPr>
          <p:cNvPr id="14339" name="Content Placeholder 2"/>
          <p:cNvSpPr>
            <a:spLocks noGrp="1"/>
          </p:cNvSpPr>
          <p:nvPr>
            <p:ph idx="1"/>
          </p:nvPr>
        </p:nvSpPr>
        <p:spPr/>
        <p:txBody>
          <a:bodyPr/>
          <a:lstStyle/>
          <a:p>
            <a:pPr eaLnBrk="1" hangingPunct="1"/>
            <a:r>
              <a:rPr lang="en-US">
                <a:latin typeface="Constantia" charset="0"/>
              </a:rPr>
              <a:t>Finding Scripture</a:t>
            </a:r>
            <a:r>
              <a:rPr lang="ja-JP" altLang="en-US">
                <a:latin typeface="Constantia" charset="0"/>
              </a:rPr>
              <a:t>’</a:t>
            </a:r>
            <a:r>
              <a:rPr lang="en-US">
                <a:latin typeface="Constantia" charset="0"/>
              </a:rPr>
              <a:t>s teachings on psychological aspects of humanity will help psychologists to be more effective.</a:t>
            </a:r>
          </a:p>
          <a:p>
            <a:pPr eaLnBrk="1" hangingPunct="1"/>
            <a:r>
              <a:rPr lang="en-US">
                <a:latin typeface="Constantia" charset="0"/>
              </a:rPr>
              <a:t>Comparing psychology with the framework of Scripture will help church leaders to be more effective.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04850"/>
          </a:xfrm>
        </p:spPr>
        <p:txBody>
          <a:bodyPr>
            <a:normAutofit fontScale="90000"/>
          </a:bodyPr>
          <a:lstStyle/>
          <a:p>
            <a:pPr eaLnBrk="1" fontAlgn="auto" hangingPunct="1">
              <a:spcAft>
                <a:spcPts val="0"/>
              </a:spcAft>
              <a:defRPr/>
            </a:pPr>
            <a:r>
              <a:rPr lang="en-US" dirty="0">
                <a:ea typeface="+mj-ea"/>
              </a:rPr>
              <a:t>Models of Integration</a:t>
            </a:r>
          </a:p>
        </p:txBody>
      </p:sp>
      <p:pic>
        <p:nvPicPr>
          <p:cNvPr id="15363"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838200" y="1295400"/>
            <a:ext cx="7086600" cy="54102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atin typeface="Calibri" charset="0"/>
              </a:rPr>
              <a:t>Quote by Don Williams</a:t>
            </a:r>
          </a:p>
        </p:txBody>
      </p:sp>
      <p:sp>
        <p:nvSpPr>
          <p:cNvPr id="16387" name="Content Placeholder 2"/>
          <p:cNvSpPr>
            <a:spLocks noGrp="1"/>
          </p:cNvSpPr>
          <p:nvPr>
            <p:ph idx="1"/>
          </p:nvPr>
        </p:nvSpPr>
        <p:spPr/>
        <p:txBody>
          <a:bodyPr/>
          <a:lstStyle/>
          <a:p>
            <a:pPr eaLnBrk="1" hangingPunct="1"/>
            <a:r>
              <a:rPr lang="ja-JP" altLang="en-US" sz="2000">
                <a:latin typeface="Constantia" charset="0"/>
              </a:rPr>
              <a:t>“</a:t>
            </a:r>
            <a:r>
              <a:rPr lang="en-US" sz="2000">
                <a:latin typeface="Constantia" charset="0"/>
              </a:rPr>
              <a:t>God is the God of Truth.  Therefore His Person is the ultimate source of Truth, His Word the ultimate criterion of truth, His Character the ultimate definition of the spirit of truth and His will the ultimate guide to the use of truth.</a:t>
            </a:r>
          </a:p>
          <a:p>
            <a:pPr eaLnBrk="1" hangingPunct="1"/>
            <a:r>
              <a:rPr lang="en-US" sz="2000">
                <a:latin typeface="Constantia" charset="0"/>
              </a:rPr>
              <a:t>The Bible is not-though- Christ is- the whole of truth.  It does not contain the laws He wrote for the combustions of the stars, which had to be discovered by physics.  It does not contain many other things that are true because they are in the mind of God, things that lie dormant in the Book of His Works, nature to be discovered by Christian and pagan alike.  They are none the less His truth for all of that. </a:t>
            </a:r>
          </a:p>
          <a:p>
            <a:pPr eaLnBrk="1" hangingPunct="1"/>
            <a:r>
              <a:rPr lang="en-US" sz="2000">
                <a:latin typeface="Constantia" charset="0"/>
              </a:rPr>
              <a:t>Research is a way of loving Jesus.  For every piece of the puzzle we can find-every piece- helps us more clearly to see Him in all his glory and his fullness</a:t>
            </a:r>
            <a:r>
              <a:rPr lang="ja-JP" altLang="en-US" sz="2000">
                <a:latin typeface="Constantia" charset="0"/>
              </a:rPr>
              <a:t>”</a:t>
            </a:r>
            <a:endParaRPr lang="en-US" sz="2000">
              <a:latin typeface="Constantia"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pPr eaLnBrk="1" fontAlgn="auto" hangingPunct="1">
              <a:spcAft>
                <a:spcPts val="0"/>
              </a:spcAft>
              <a:defRPr/>
            </a:pPr>
            <a:r>
              <a:rPr lang="en-US" dirty="0">
                <a:ea typeface="+mj-ea"/>
              </a:rPr>
              <a:t>Nature and Roots of Modern Psychology</a:t>
            </a:r>
          </a:p>
        </p:txBody>
      </p:sp>
      <p:pic>
        <p:nvPicPr>
          <p:cNvPr id="17411"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3810000" y="1447800"/>
            <a:ext cx="4419600" cy="51816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704850"/>
          </a:xfrm>
        </p:spPr>
        <p:txBody>
          <a:bodyPr>
            <a:normAutofit fontScale="90000"/>
          </a:bodyPr>
          <a:lstStyle/>
          <a:p>
            <a:pPr eaLnBrk="1" fontAlgn="auto" hangingPunct="1">
              <a:spcAft>
                <a:spcPts val="0"/>
              </a:spcAft>
              <a:defRPr/>
            </a:pPr>
            <a:r>
              <a:rPr lang="en-US" dirty="0">
                <a:ea typeface="+mj-ea"/>
              </a:rPr>
              <a:t>Careers in Psychology</a:t>
            </a:r>
          </a:p>
        </p:txBody>
      </p:sp>
      <p:pic>
        <p:nvPicPr>
          <p:cNvPr id="18435"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514600" y="1524000"/>
            <a:ext cx="4648200" cy="514667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Calibri" charset="0"/>
              </a:rPr>
              <a:t>Psychology</a:t>
            </a:r>
            <a:r>
              <a:rPr lang="ja-JP" altLang="en-US">
                <a:latin typeface="Calibri" charset="0"/>
              </a:rPr>
              <a:t>’</a:t>
            </a:r>
            <a:r>
              <a:rPr lang="en-US">
                <a:latin typeface="Calibri" charset="0"/>
              </a:rPr>
              <a:t>s Big Debate</a:t>
            </a:r>
          </a:p>
        </p:txBody>
      </p:sp>
      <p:sp>
        <p:nvSpPr>
          <p:cNvPr id="19459" name="Content Placeholder 2"/>
          <p:cNvSpPr>
            <a:spLocks noGrp="1"/>
          </p:cNvSpPr>
          <p:nvPr>
            <p:ph idx="1"/>
          </p:nvPr>
        </p:nvSpPr>
        <p:spPr/>
        <p:txBody>
          <a:bodyPr/>
          <a:lstStyle/>
          <a:p>
            <a:pPr eaLnBrk="1" hangingPunct="1"/>
            <a:r>
              <a:rPr lang="en-US">
                <a:latin typeface="Constantia" charset="0"/>
              </a:rPr>
              <a:t>Nature-Nurture</a:t>
            </a:r>
          </a:p>
          <a:p>
            <a:pPr lvl="1" eaLnBrk="1" hangingPunct="1"/>
            <a:r>
              <a:rPr lang="en-US">
                <a:latin typeface="Constantia" charset="0"/>
              </a:rPr>
              <a:t> the longstanding controversy over the relative contributions that genes and experience make to the development of psychological traits and behaviors.</a:t>
            </a:r>
          </a:p>
          <a:p>
            <a:pPr lvl="1" eaLnBrk="1" hangingPunct="1"/>
            <a:r>
              <a:rPr lang="en-US">
                <a:latin typeface="Constantia" charset="0"/>
              </a:rPr>
              <a:t>This controversy will be presented and discussed throughout this course.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ea typeface="+mj-ea"/>
              </a:rPr>
              <a:t>Three main levels of </a:t>
            </a:r>
            <a:br>
              <a:rPr lang="en-US" dirty="0">
                <a:ea typeface="+mj-ea"/>
              </a:rPr>
            </a:br>
            <a:r>
              <a:rPr lang="en-US" dirty="0">
                <a:ea typeface="+mj-ea"/>
              </a:rPr>
              <a:t>Analysis</a:t>
            </a:r>
          </a:p>
        </p:txBody>
      </p:sp>
      <p:sp>
        <p:nvSpPr>
          <p:cNvPr id="20483" name="Content Placeholder 2"/>
          <p:cNvSpPr>
            <a:spLocks noGrp="1"/>
          </p:cNvSpPr>
          <p:nvPr>
            <p:ph idx="1"/>
          </p:nvPr>
        </p:nvSpPr>
        <p:spPr/>
        <p:txBody>
          <a:bodyPr/>
          <a:lstStyle/>
          <a:p>
            <a:pPr eaLnBrk="1" hangingPunct="1"/>
            <a:r>
              <a:rPr lang="en-US">
                <a:latin typeface="Constantia" charset="0"/>
              </a:rPr>
              <a:t>Three different systems that often complement each other will be evaluated in understanding psychological principles and theories</a:t>
            </a:r>
          </a:p>
          <a:p>
            <a:pPr lvl="1" eaLnBrk="1" hangingPunct="1"/>
            <a:r>
              <a:rPr lang="en-US">
                <a:latin typeface="Constantia" charset="0"/>
              </a:rPr>
              <a:t>Biological</a:t>
            </a:r>
          </a:p>
          <a:p>
            <a:pPr lvl="1" eaLnBrk="1" hangingPunct="1"/>
            <a:r>
              <a:rPr lang="en-US">
                <a:latin typeface="Constantia" charset="0"/>
              </a:rPr>
              <a:t>Psychological</a:t>
            </a:r>
          </a:p>
          <a:p>
            <a:pPr lvl="1" eaLnBrk="1" hangingPunct="1"/>
            <a:r>
              <a:rPr lang="en-US">
                <a:latin typeface="Constantia" charset="0"/>
              </a:rPr>
              <a:t>Social-cultural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atin typeface="Calibri" charset="0"/>
              </a:rPr>
              <a:t>Definition of Psychology</a:t>
            </a:r>
          </a:p>
        </p:txBody>
      </p:sp>
      <p:sp>
        <p:nvSpPr>
          <p:cNvPr id="6147" name="Content Placeholder 2"/>
          <p:cNvSpPr>
            <a:spLocks noGrp="1"/>
          </p:cNvSpPr>
          <p:nvPr>
            <p:ph idx="1"/>
          </p:nvPr>
        </p:nvSpPr>
        <p:spPr/>
        <p:txBody>
          <a:bodyPr/>
          <a:lstStyle/>
          <a:p>
            <a:pPr eaLnBrk="1" hangingPunct="1"/>
            <a:r>
              <a:rPr lang="en-US">
                <a:latin typeface="Constantia" charset="0"/>
              </a:rPr>
              <a:t>The Scientific Study of  Behavior and Mental Processes</a:t>
            </a:r>
          </a:p>
          <a:p>
            <a:pPr lvl="1" eaLnBrk="1" hangingPunct="1"/>
            <a:r>
              <a:rPr lang="en-US">
                <a:latin typeface="Constantia" charset="0"/>
              </a:rPr>
              <a:t>Behavior</a:t>
            </a:r>
          </a:p>
          <a:p>
            <a:pPr lvl="1" eaLnBrk="1" hangingPunct="1"/>
            <a:r>
              <a:rPr lang="en-US">
                <a:latin typeface="Constantia" charset="0"/>
              </a:rPr>
              <a:t>Mental Processes</a:t>
            </a:r>
          </a:p>
          <a:p>
            <a:pPr lvl="1" eaLnBrk="1" hangingPunct="1"/>
            <a:r>
              <a:rPr lang="en-US">
                <a:latin typeface="Constantia" charset="0"/>
              </a:rPr>
              <a:t>A Science</a:t>
            </a:r>
          </a:p>
          <a:p>
            <a:pPr lvl="1" eaLnBrk="1" hangingPunct="1"/>
            <a:r>
              <a:rPr lang="en-US">
                <a:latin typeface="Constantia" charset="0"/>
              </a:rPr>
              <a:t>Relevance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pPr eaLnBrk="1" hangingPunct="1"/>
            <a:br>
              <a:rPr lang="en-US" sz="4500">
                <a:latin typeface="Calibri" charset="0"/>
              </a:rPr>
            </a:br>
            <a:br>
              <a:rPr lang="en-US" sz="4500">
                <a:latin typeface="Calibri" charset="0"/>
              </a:rPr>
            </a:br>
            <a:br>
              <a:rPr lang="en-US" sz="4500">
                <a:latin typeface="Calibri" charset="0"/>
              </a:rPr>
            </a:br>
            <a:br>
              <a:rPr lang="en-US" sz="4500">
                <a:latin typeface="Calibri" charset="0"/>
              </a:rPr>
            </a:br>
            <a:br>
              <a:rPr lang="en-US" sz="4500">
                <a:latin typeface="Calibri" charset="0"/>
              </a:rPr>
            </a:br>
            <a:r>
              <a:rPr lang="en-US" sz="4500">
                <a:latin typeface="Calibri" charset="0"/>
              </a:rPr>
              <a:t>The Integration of Psychology and Theology</a:t>
            </a:r>
          </a:p>
        </p:txBody>
      </p:sp>
      <p:sp>
        <p:nvSpPr>
          <p:cNvPr id="7171" name="Content Placeholder 2"/>
          <p:cNvSpPr>
            <a:spLocks noGrp="1"/>
          </p:cNvSpPr>
          <p:nvPr>
            <p:ph idx="1"/>
          </p:nvPr>
        </p:nvSpPr>
        <p:spPr>
          <a:xfrm>
            <a:off x="457200" y="2209800"/>
            <a:ext cx="8229600" cy="4389438"/>
          </a:xfrm>
        </p:spPr>
        <p:txBody>
          <a:bodyPr/>
          <a:lstStyle/>
          <a:p>
            <a:pPr eaLnBrk="1" hangingPunct="1">
              <a:buFont typeface="Wingdings 2" charset="0"/>
              <a:buNone/>
            </a:pPr>
            <a:r>
              <a:rPr lang="en-US">
                <a:latin typeface="Constantia" charset="0"/>
              </a:rPr>
              <a:t>Psychology is having a greater influence on the church than any other scientific discipline</a:t>
            </a:r>
          </a:p>
          <a:p>
            <a:pPr eaLnBrk="1" hangingPunct="1">
              <a:buFont typeface="Wingdings 2" charset="0"/>
              <a:buNone/>
            </a:pPr>
            <a:r>
              <a:rPr lang="en-US">
                <a:latin typeface="Constantia" charset="0"/>
              </a:rPr>
              <a:t>Religion is influencing Psychology, too.</a:t>
            </a:r>
          </a:p>
          <a:p>
            <a:pPr eaLnBrk="1" hangingPunct="1">
              <a:buFont typeface="Wingdings 2" charset="0"/>
              <a:buNone/>
            </a:pPr>
            <a:r>
              <a:rPr lang="en-US">
                <a:latin typeface="Constantia" charset="0"/>
              </a:rPr>
              <a:t>We can accept psychology as an aid to ministry</a:t>
            </a:r>
          </a:p>
          <a:p>
            <a:pPr eaLnBrk="1" hangingPunct="1">
              <a:buFont typeface="Wingdings 2" charset="0"/>
              <a:buNone/>
            </a:pPr>
            <a:r>
              <a:rPr lang="en-US">
                <a:latin typeface="Constantia" charset="0"/>
              </a:rPr>
              <a:t>We can reject psychology as something that implies the Bible is insufficient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p:txBody>
          <a:bodyPr/>
          <a:lstStyle/>
          <a:p>
            <a:pPr eaLnBrk="1" hangingPunct="1"/>
            <a:r>
              <a:rPr lang="en-US">
                <a:latin typeface="Constantia" charset="0"/>
              </a:rPr>
              <a:t>The Unity of Truth</a:t>
            </a:r>
          </a:p>
          <a:p>
            <a:pPr lvl="1" eaLnBrk="1" hangingPunct="1"/>
            <a:r>
              <a:rPr lang="en-US">
                <a:latin typeface="Constantia" charset="0"/>
              </a:rPr>
              <a:t>All truth, whether found directly in the Bible or revealed elsewhere is God</a:t>
            </a:r>
            <a:r>
              <a:rPr lang="ja-JP" altLang="en-US">
                <a:latin typeface="Constantia" charset="0"/>
              </a:rPr>
              <a:t>’</a:t>
            </a:r>
            <a:r>
              <a:rPr lang="en-US">
                <a:latin typeface="Constantia" charset="0"/>
              </a:rPr>
              <a:t>s Truth</a:t>
            </a:r>
          </a:p>
          <a:p>
            <a:pPr lvl="1" eaLnBrk="1" hangingPunct="1"/>
            <a:r>
              <a:rPr lang="en-US">
                <a:latin typeface="Constantia" charset="0"/>
              </a:rPr>
              <a:t>The Truth found about humans in Scripture and in psychology overlap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lstStyle/>
          <a:p>
            <a:pPr eaLnBrk="1" hangingPunct="1"/>
            <a:r>
              <a:rPr lang="en-US">
                <a:latin typeface="Constantia" charset="0"/>
              </a:rPr>
              <a:t>Integration of truth is the teaching of all subjects as part of the total truth of God, thereby enabling the student to see the unity of natural and special revelation- Ken Gangle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p:txBody>
          <a:bodyPr/>
          <a:lstStyle/>
          <a:p>
            <a:pPr eaLnBrk="1" hangingPunct="1">
              <a:buFont typeface="Wingdings 2" charset="0"/>
              <a:buNone/>
            </a:pPr>
            <a:r>
              <a:rPr lang="en-US">
                <a:latin typeface="Constantia" charset="0"/>
              </a:rPr>
              <a:t>God		Revealed Truth/ Scripture</a:t>
            </a:r>
          </a:p>
          <a:p>
            <a:pPr eaLnBrk="1" hangingPunct="1"/>
            <a:endParaRPr lang="en-US">
              <a:latin typeface="Constantia" charset="0"/>
            </a:endParaRPr>
          </a:p>
          <a:p>
            <a:pPr eaLnBrk="1" hangingPunct="1"/>
            <a:endParaRPr lang="en-US">
              <a:latin typeface="Constantia" charset="0"/>
            </a:endParaRPr>
          </a:p>
          <a:p>
            <a:pPr eaLnBrk="1" hangingPunct="1">
              <a:buFont typeface="Wingdings 2" charset="0"/>
              <a:buNone/>
            </a:pPr>
            <a:r>
              <a:rPr lang="en-US">
                <a:latin typeface="Constantia" charset="0"/>
              </a:rPr>
              <a:t>			ALL TRUTH IS GOD</a:t>
            </a:r>
            <a:r>
              <a:rPr lang="ja-JP" altLang="en-US">
                <a:latin typeface="Constantia" charset="0"/>
              </a:rPr>
              <a:t>’</a:t>
            </a:r>
            <a:r>
              <a:rPr lang="en-US">
                <a:latin typeface="Constantia" charset="0"/>
              </a:rPr>
              <a:t>S TRUTH</a:t>
            </a:r>
          </a:p>
          <a:p>
            <a:pPr eaLnBrk="1" hangingPunct="1"/>
            <a:endParaRPr lang="en-US">
              <a:latin typeface="Constantia" charset="0"/>
            </a:endParaRPr>
          </a:p>
          <a:p>
            <a:pPr eaLnBrk="1" hangingPunct="1">
              <a:buFont typeface="Wingdings 2" charset="0"/>
              <a:buNone/>
            </a:pPr>
            <a:endParaRPr lang="en-US">
              <a:latin typeface="Constantia" charset="0"/>
            </a:endParaRPr>
          </a:p>
          <a:p>
            <a:pPr eaLnBrk="1" hangingPunct="1">
              <a:buFont typeface="Wingdings 2" charset="0"/>
              <a:buNone/>
            </a:pPr>
            <a:r>
              <a:rPr lang="en-US">
                <a:latin typeface="Constantia" charset="0"/>
              </a:rPr>
              <a:t>Man		The Sciences/ Discovered Truth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en-US">
              <a:latin typeface="Calibri" charset="0"/>
            </a:endParaRPr>
          </a:p>
        </p:txBody>
      </p:sp>
      <p:sp>
        <p:nvSpPr>
          <p:cNvPr id="11267" name="Content Placeholder 2"/>
          <p:cNvSpPr>
            <a:spLocks noGrp="1"/>
          </p:cNvSpPr>
          <p:nvPr>
            <p:ph idx="1"/>
          </p:nvPr>
        </p:nvSpPr>
        <p:spPr/>
        <p:txBody>
          <a:bodyPr/>
          <a:lstStyle/>
          <a:p>
            <a:pPr eaLnBrk="1" hangingPunct="1"/>
            <a:r>
              <a:rPr lang="en-US">
                <a:latin typeface="Constantia" charset="0"/>
              </a:rPr>
              <a:t>This is an axiom, not a motto or cliché</a:t>
            </a:r>
          </a:p>
          <a:p>
            <a:pPr eaLnBrk="1" hangingPunct="1"/>
            <a:r>
              <a:rPr lang="en-US">
                <a:latin typeface="Constantia" charset="0"/>
              </a:rPr>
              <a:t>An Axiom is a law that can</a:t>
            </a:r>
            <a:r>
              <a:rPr lang="ja-JP" altLang="en-US">
                <a:latin typeface="Constantia" charset="0"/>
              </a:rPr>
              <a:t>’</a:t>
            </a:r>
            <a:r>
              <a:rPr lang="en-US">
                <a:latin typeface="Constantia" charset="0"/>
              </a:rPr>
              <a:t>t be changed.</a:t>
            </a:r>
          </a:p>
          <a:p>
            <a:pPr eaLnBrk="1" hangingPunct="1"/>
            <a:r>
              <a:rPr lang="en-US">
                <a:latin typeface="Constantia" charset="0"/>
              </a:rPr>
              <a:t>It determines everything about it and around it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r>
              <a:rPr lang="en-US" sz="4500">
                <a:latin typeface="Calibri" charset="0"/>
              </a:rPr>
              <a:t>All Truth is God</a:t>
            </a:r>
            <a:r>
              <a:rPr lang="ja-JP" altLang="en-US" sz="4500">
                <a:latin typeface="Calibri" charset="0"/>
              </a:rPr>
              <a:t>’</a:t>
            </a:r>
            <a:r>
              <a:rPr lang="en-US" sz="4500">
                <a:latin typeface="Calibri" charset="0"/>
              </a:rPr>
              <a:t>s Truth </a:t>
            </a:r>
            <a:br>
              <a:rPr lang="en-US" sz="4500">
                <a:latin typeface="Calibri" charset="0"/>
              </a:rPr>
            </a:br>
            <a:r>
              <a:rPr lang="en-US" sz="4500">
                <a:latin typeface="Calibri" charset="0"/>
              </a:rPr>
              <a:t>implies that:</a:t>
            </a:r>
          </a:p>
        </p:txBody>
      </p:sp>
      <p:sp>
        <p:nvSpPr>
          <p:cNvPr id="12291" name="Content Placeholder 2"/>
          <p:cNvSpPr>
            <a:spLocks noGrp="1"/>
          </p:cNvSpPr>
          <p:nvPr>
            <p:ph idx="1"/>
          </p:nvPr>
        </p:nvSpPr>
        <p:spPr/>
        <p:txBody>
          <a:bodyPr/>
          <a:lstStyle/>
          <a:p>
            <a:pPr eaLnBrk="1" hangingPunct="1"/>
            <a:r>
              <a:rPr lang="en-US">
                <a:latin typeface="Constantia" charset="0"/>
              </a:rPr>
              <a:t>1.	Truth Exists</a:t>
            </a:r>
          </a:p>
          <a:p>
            <a:pPr eaLnBrk="1" hangingPunct="1"/>
            <a:r>
              <a:rPr lang="en-US">
                <a:latin typeface="Constantia" charset="0"/>
              </a:rPr>
              <a:t>2.	God Exists</a:t>
            </a:r>
          </a:p>
          <a:p>
            <a:pPr eaLnBrk="1" hangingPunct="1"/>
            <a:r>
              <a:rPr lang="en-US">
                <a:latin typeface="Constantia" charset="0"/>
              </a:rPr>
              <a:t>3.	God is the Source of Truth</a:t>
            </a:r>
          </a:p>
          <a:p>
            <a:pPr eaLnBrk="1" hangingPunct="1"/>
            <a:r>
              <a:rPr lang="en-US">
                <a:latin typeface="Constantia" charset="0"/>
              </a:rPr>
              <a:t>4.	God chooses to Communicate Truth</a:t>
            </a:r>
          </a:p>
          <a:p>
            <a:pPr eaLnBrk="1" hangingPunct="1"/>
            <a:r>
              <a:rPr lang="en-US">
                <a:latin typeface="Constantia" charset="0"/>
              </a:rPr>
              <a:t>5.	We can Know that Truth</a:t>
            </a:r>
          </a:p>
          <a:p>
            <a:pPr eaLnBrk="1" hangingPunct="1"/>
            <a:endParaRPr lang="en-US">
              <a:latin typeface="Constantia" charset="0"/>
            </a:endParaRPr>
          </a:p>
          <a:p>
            <a:pPr eaLnBrk="1" hangingPunct="1">
              <a:buFont typeface="Wingdings 2" charset="0"/>
              <a:buNone/>
            </a:pPr>
            <a:r>
              <a:rPr lang="en-US">
                <a:latin typeface="Constantia" charset="0"/>
              </a:rPr>
              <a:t>	Biblical Integration asks, </a:t>
            </a:r>
            <a:r>
              <a:rPr lang="ja-JP" altLang="en-US">
                <a:latin typeface="Constantia" charset="0"/>
              </a:rPr>
              <a:t>“</a:t>
            </a:r>
            <a:r>
              <a:rPr lang="en-US">
                <a:latin typeface="Constantia" charset="0"/>
              </a:rPr>
              <a:t>What is God</a:t>
            </a:r>
            <a:r>
              <a:rPr lang="ja-JP" altLang="en-US">
                <a:latin typeface="Constantia" charset="0"/>
              </a:rPr>
              <a:t>’</a:t>
            </a:r>
            <a:r>
              <a:rPr lang="en-US">
                <a:latin typeface="Constantia" charset="0"/>
              </a:rPr>
              <a:t>s interest in this matter?</a:t>
            </a:r>
            <a:r>
              <a:rPr lang="ja-JP" altLang="en-US">
                <a:latin typeface="Constantia" charset="0"/>
              </a:rPr>
              <a:t>”</a:t>
            </a:r>
            <a:endParaRPr lang="en-US">
              <a:latin typeface="Constantia" charset="0"/>
            </a:endParaRPr>
          </a:p>
          <a:p>
            <a:pPr eaLnBrk="1" hangingPunct="1">
              <a:buFont typeface="Wingdings 2" charset="0"/>
              <a:buNone/>
            </a:pPr>
            <a:r>
              <a:rPr lang="en-US">
                <a:latin typeface="Constantia" charset="0"/>
              </a:rPr>
              <a:t>							</a:t>
            </a:r>
            <a:r>
              <a:rPr lang="en-US" sz="1700">
                <a:latin typeface="Constantia" charset="0"/>
              </a:rPr>
              <a:t>Ken Gangle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atin typeface="Calibri" charset="0"/>
              </a:rPr>
              <a:t>A Christian Imperative</a:t>
            </a:r>
          </a:p>
        </p:txBody>
      </p:sp>
      <p:sp>
        <p:nvSpPr>
          <p:cNvPr id="13315" name="Content Placeholder 2"/>
          <p:cNvSpPr>
            <a:spLocks noGrp="1"/>
          </p:cNvSpPr>
          <p:nvPr>
            <p:ph idx="1"/>
          </p:nvPr>
        </p:nvSpPr>
        <p:spPr/>
        <p:txBody>
          <a:bodyPr/>
          <a:lstStyle/>
          <a:p>
            <a:pPr eaLnBrk="1" hangingPunct="1"/>
            <a:r>
              <a:rPr lang="en-US">
                <a:latin typeface="Constantia" charset="0"/>
              </a:rPr>
              <a:t>We need to find how Scripture and Psychology fit and work together</a:t>
            </a:r>
          </a:p>
          <a:p>
            <a:pPr eaLnBrk="1" hangingPunct="1"/>
            <a:r>
              <a:rPr lang="en-US">
                <a:latin typeface="Constantia" charset="0"/>
              </a:rPr>
              <a:t>We need to continue to find in Scripture the truths that our present age is bringing to light</a:t>
            </a:r>
          </a:p>
          <a:p>
            <a:pPr lvl="1" eaLnBrk="1" hangingPunct="1"/>
            <a:r>
              <a:rPr lang="en-US">
                <a:latin typeface="Constantia" charset="0"/>
              </a:rPr>
              <a:t>Psychology has helped us to understand various aspects of life better, such as humility, self-love, forgiveness, and community</a:t>
            </a:r>
          </a:p>
          <a:p>
            <a:pPr lvl="1" eaLnBrk="1" hangingPunct="1"/>
            <a:r>
              <a:rPr lang="en-US">
                <a:latin typeface="Constantia" charset="0"/>
              </a:rPr>
              <a:t>Therefore the Christian</a:t>
            </a:r>
            <a:r>
              <a:rPr lang="ja-JP" altLang="en-US">
                <a:latin typeface="Constantia" charset="0"/>
              </a:rPr>
              <a:t>’</a:t>
            </a:r>
            <a:r>
              <a:rPr lang="en-US">
                <a:latin typeface="Constantia" charset="0"/>
              </a:rPr>
              <a:t>s study of human beings is imperative.</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143</TotalTime>
  <Words>627</Words>
  <Application>Microsoft Office PowerPoint</Application>
  <PresentationFormat>On-screen Show (4:3)</PresentationFormat>
  <Paragraphs>59</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Constantia</vt:lpstr>
      <vt:lpstr>Wingdings 2</vt:lpstr>
      <vt:lpstr>Flow</vt:lpstr>
      <vt:lpstr>Introduction to Psychology PSY 113 </vt:lpstr>
      <vt:lpstr>Definition of Psychology</vt:lpstr>
      <vt:lpstr>     The Integration of Psychology and Theology</vt:lpstr>
      <vt:lpstr>PowerPoint Presentation</vt:lpstr>
      <vt:lpstr>PowerPoint Presentation</vt:lpstr>
      <vt:lpstr>PowerPoint Presentation</vt:lpstr>
      <vt:lpstr>PowerPoint Presentation</vt:lpstr>
      <vt:lpstr>All Truth is God’s Truth  implies that:</vt:lpstr>
      <vt:lpstr>A Christian Imperative</vt:lpstr>
      <vt:lpstr>PowerPoint Presentation</vt:lpstr>
      <vt:lpstr>Models of Integration</vt:lpstr>
      <vt:lpstr>Quote by Don Williams</vt:lpstr>
      <vt:lpstr>Nature and Roots of Modern Psychology</vt:lpstr>
      <vt:lpstr>Careers in Psychology</vt:lpstr>
      <vt:lpstr>Psychology’s Big Debate</vt:lpstr>
      <vt:lpstr>Three main levels of  Analysis</vt:lpstr>
    </vt:vector>
  </TitlesOfParts>
  <Company>Toccoa Falls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Psychology Psy 213 _ol</dc:title>
  <dc:creator>cquarter</dc:creator>
  <cp:lastModifiedBy>Anne Windus Kelley</cp:lastModifiedBy>
  <cp:revision>22</cp:revision>
  <dcterms:created xsi:type="dcterms:W3CDTF">2008-08-20T16:29:43Z</dcterms:created>
  <dcterms:modified xsi:type="dcterms:W3CDTF">2020-06-04T20:20:15Z</dcterms:modified>
</cp:coreProperties>
</file>