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3"/>
  </p:notesMasterIdLst>
  <p:handoutMasterIdLst>
    <p:handoutMasterId r:id="rId24"/>
  </p:handoutMasterIdLst>
  <p:sldIdLst>
    <p:sldId id="270" r:id="rId3"/>
    <p:sldId id="26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</p:sldIdLst>
  <p:sldSz cx="12192000" cy="6858000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365CED6-3CB7-4B6A-964B-7EA37A32B76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3A9224-F8B6-4D84-AC82-23188DCAC4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1C099E-759D-417E-90C3-074F289DA4D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4E37E1-991B-4BC2-B800-FEE6352C87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FE97BEA8-29B0-403B-A861-1E1BC9AA8EE9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FA4FDC7-5835-44E8-94AA-4FC48F80B27E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E1E6D153-F7B2-4298-AF50-E8A952646F58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783ADD53-5A66-4321-90E5-F3FB483B7B53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A691C3F-EC89-4EF4-84DA-34F6559198EC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FFE0657C-D9F1-4252-978F-4E352412FE4B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CB4912DF-264E-43CF-BF03-37A09D5E1C3D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973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64920-34B0-414A-90FD-C08D9957536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50EA-0C87-4677-851C-BB128E63C9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385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CAB0D-EA55-4AB8-ACC4-6E0EE452D24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EC8B3-E438-425D-B816-94D526140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375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12B8E-F499-42C7-8FA4-F5741F98C95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E00B-E810-4A94-9EC2-C612A05DD8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1041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C85EB-FF0A-489B-97A0-9D17B660C90C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E8D2A-C13C-49BE-9962-90CF5B76CD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308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EBD93-34BA-4F55-97A9-CAE24174A70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4446-FD8F-4371-B6FD-9CBDA0AFD6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30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36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177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735F7-5554-473D-90EC-04AB25FD024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E2BC3-0AA5-408E-A59D-DA1C8C9162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04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F617B-FF42-4185-AC56-70DDD746ADF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B80B-902A-43A7-A7F6-E1D0463F2C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148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FBD80-A5BF-417E-8025-E6CE4711C00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309F5-DB9F-4042-BC60-27D1E7DB26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64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A761A-1406-4F05-987F-7EBF1BC8F50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F62B4-E105-4AFD-88DE-9411E4CAB7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94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D7E98-CAE9-4370-8E86-DBEDD8CA4D1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1EABC-475C-4CA1-A167-B964E9FEDE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9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59FA4-FB93-4C3A-AD46-3DAD45C44A6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07EDF-4438-44AB-83D4-F82BE66039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456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F3738B-01E2-4EA5-8D5A-DA2E3E69B2C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32E116D-6BDF-4950-8737-2B9762F78D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Knee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18</a:t>
            </a: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Common Knee Injuries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Sprains</a:t>
            </a:r>
          </a:p>
          <a:p>
            <a:pPr lvl="1"/>
            <a:r>
              <a:rPr lang="en-US" altLang="en-US"/>
              <a:t>Ligamentous injuries</a:t>
            </a:r>
          </a:p>
          <a:p>
            <a:pPr lvl="1"/>
            <a:r>
              <a:rPr lang="en-US" altLang="en-US"/>
              <a:t>ACL tear is very common</a:t>
            </a:r>
          </a:p>
          <a:p>
            <a:pPr lvl="2"/>
            <a:endParaRPr lang="en-US" altLang="en-US"/>
          </a:p>
          <a:p>
            <a:r>
              <a:rPr lang="en-US" altLang="en-US"/>
              <a:t>Meniscus tears</a:t>
            </a:r>
          </a:p>
          <a:p>
            <a:pPr lvl="1"/>
            <a:r>
              <a:rPr lang="en-US" altLang="en-US"/>
              <a:t>Injured with rotational forces and planted foot position</a:t>
            </a:r>
          </a:p>
          <a:p>
            <a:pPr lvl="1"/>
            <a:r>
              <a:rPr lang="en-US" altLang="en-US"/>
              <a:t>Can cause the knee to “lock up”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Preventing Knee Injuries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Strengthening muscles</a:t>
            </a:r>
          </a:p>
          <a:p>
            <a:endParaRPr lang="en-US" altLang="en-US"/>
          </a:p>
          <a:p>
            <a:r>
              <a:rPr lang="en-US" altLang="en-US"/>
              <a:t>Preventative knee braces</a:t>
            </a:r>
          </a:p>
          <a:p>
            <a:endParaRPr lang="en-US" altLang="en-US"/>
          </a:p>
          <a:p>
            <a:r>
              <a:rPr lang="en-US" altLang="en-US"/>
              <a:t>Proper sport techniques</a:t>
            </a:r>
          </a:p>
          <a:p>
            <a:endParaRPr lang="en-US" altLang="en-US"/>
          </a:p>
          <a:p>
            <a:r>
              <a:rPr lang="en-US" altLang="en-US"/>
              <a:t>Neuromuscular training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Treating Bone Injuries to the Knee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Patellofemoral syndrome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Improper tracking of the kneecap (chondromalacia)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Grinding sensation with flexion and extension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Flexibility, strengthen the vastus </a:t>
            </a:r>
            <a:r>
              <a:rPr lang="en-US" dirty="0" err="1">
                <a:ea typeface="+mn-ea"/>
              </a:rPr>
              <a:t>medialis</a:t>
            </a:r>
            <a:r>
              <a:rPr lang="en-US" dirty="0">
                <a:ea typeface="+mn-ea"/>
              </a:rPr>
              <a:t>, and patellar tracking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Avoid bent leg activities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Bone Injuries to the Knee </a:t>
            </a:r>
            <a:r>
              <a:rPr lang="en-US" altLang="en-US" sz="2400" i="1"/>
              <a:t>(continued)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Patellar dislocation</a:t>
            </a:r>
          </a:p>
          <a:p>
            <a:pPr lvl="1"/>
            <a:r>
              <a:rPr lang="en-US" altLang="en-US"/>
              <a:t>Patella moves laterally outside of the femoral groove</a:t>
            </a:r>
          </a:p>
          <a:p>
            <a:pPr lvl="1"/>
            <a:r>
              <a:rPr lang="en-US" altLang="en-US"/>
              <a:t>Deformity is present and requires a physician to reduce it</a:t>
            </a:r>
          </a:p>
          <a:p>
            <a:pPr lvl="1"/>
            <a:r>
              <a:rPr lang="en-US" altLang="en-US"/>
              <a:t>Immobilize short term then regain strength and motion</a:t>
            </a:r>
          </a:p>
          <a:p>
            <a:pPr lvl="1"/>
            <a:r>
              <a:rPr lang="en-US" altLang="en-US"/>
              <a:t>Open patella sleeves are sometimes worn</a:t>
            </a:r>
          </a:p>
          <a:p>
            <a:pPr lvl="1"/>
            <a:endParaRPr lang="en-US" altLang="en-US"/>
          </a:p>
          <a:p>
            <a:r>
              <a:rPr lang="en-US" altLang="en-US"/>
              <a:t>Epiphyseal plate fracture</a:t>
            </a:r>
          </a:p>
          <a:p>
            <a:pPr lvl="1"/>
            <a:r>
              <a:rPr lang="en-US" altLang="en-US"/>
              <a:t>Growth plate injury at proximal end of tibia</a:t>
            </a:r>
          </a:p>
          <a:p>
            <a:pPr lvl="1"/>
            <a:r>
              <a:rPr lang="en-US" altLang="en-US"/>
              <a:t>Can cause growth problems later</a:t>
            </a:r>
          </a:p>
          <a:p>
            <a:pPr lvl="1"/>
            <a:r>
              <a:rPr lang="en-US" altLang="en-US"/>
              <a:t>Immobilize and refer to physician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 to the Knee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Patellar tendinitis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Overuse injury causing quadriceps weakness and tenderness around patellar tendon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Seen with jumping sports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Treat with ice and rest and address flexibility issues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 to the Knee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Osgood-</a:t>
            </a:r>
            <a:r>
              <a:rPr lang="en-US" dirty="0" err="1">
                <a:ea typeface="+mn-ea"/>
                <a:cs typeface="+mn-cs"/>
              </a:rPr>
              <a:t>Schlatter</a:t>
            </a:r>
            <a:r>
              <a:rPr lang="en-US" dirty="0">
                <a:ea typeface="+mn-ea"/>
                <a:cs typeface="+mn-cs"/>
              </a:rPr>
              <a:t> disorder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Seen in young running and jumping athletes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Patellar tendon pulls away part of the tibia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Causes pain, swelling, tenderness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Maintain fitness level but rest area if painful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Generally improves by age 16 or 17 in most athletes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 to the Knee </a:t>
            </a:r>
            <a:r>
              <a:rPr lang="en-US" altLang="en-US" sz="2400" i="1"/>
              <a:t>(continued)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Patellar tendon rupture</a:t>
            </a:r>
          </a:p>
          <a:p>
            <a:pPr lvl="1"/>
            <a:r>
              <a:rPr lang="en-US" altLang="en-US"/>
              <a:t>Complete or partial tear of the tendon</a:t>
            </a:r>
          </a:p>
          <a:p>
            <a:pPr lvl="1"/>
            <a:r>
              <a:rPr lang="en-US" altLang="en-US"/>
              <a:t>Patella is drawn upward and looks out of place</a:t>
            </a:r>
          </a:p>
          <a:p>
            <a:pPr lvl="1"/>
            <a:r>
              <a:rPr lang="en-US" altLang="en-US"/>
              <a:t>Surgery is necessary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Ligamentous Injuries to the Knee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Anterior cruciate ligament sprain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Grades I, II, or III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Usually with planted foot and rotation 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Pop felt or heard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Usually results in an effusion (or swelling inside the joint)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Surgical and conservative treatments depend on severity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6 month return to play if surgical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Ligamentous Injuries to the Knee </a:t>
            </a:r>
            <a:r>
              <a:rPr lang="en-US" altLang="en-US" sz="2400" i="1"/>
              <a:t>(continued)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Posterior cruciate ligament sprain</a:t>
            </a:r>
          </a:p>
          <a:p>
            <a:pPr lvl="1"/>
            <a:r>
              <a:rPr lang="en-US" altLang="en-US"/>
              <a:t>Falls on bent knee or hyperflexion mechanism</a:t>
            </a:r>
          </a:p>
          <a:p>
            <a:pPr lvl="1"/>
            <a:r>
              <a:rPr lang="en-US" altLang="en-US"/>
              <a:t>Reports a pop, but there is little swelling</a:t>
            </a:r>
          </a:p>
          <a:p>
            <a:pPr lvl="1"/>
            <a:r>
              <a:rPr lang="en-US" altLang="en-US"/>
              <a:t>Usually treated with rehabilitation and strengthening</a:t>
            </a:r>
          </a:p>
          <a:p>
            <a:pPr lvl="1"/>
            <a:endParaRPr lang="en-US" altLang="en-US"/>
          </a:p>
          <a:p>
            <a:r>
              <a:rPr lang="en-US" altLang="en-US"/>
              <a:t>Medial and lateral collateral ligament injuries</a:t>
            </a:r>
          </a:p>
          <a:p>
            <a:pPr lvl="1"/>
            <a:r>
              <a:rPr lang="en-US" altLang="en-US"/>
              <a:t>MCL injuries: valgus blow (force to the outside of the knee)</a:t>
            </a:r>
          </a:p>
          <a:p>
            <a:pPr lvl="1"/>
            <a:r>
              <a:rPr lang="en-US" altLang="en-US"/>
              <a:t>LCL injuries: varus force (force to the inside of the knee)</a:t>
            </a:r>
          </a:p>
          <a:p>
            <a:pPr lvl="1"/>
            <a:r>
              <a:rPr lang="en-US" altLang="en-US"/>
              <a:t>Treat all with PRICES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Other Knee Injuries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Meniscal tear</a:t>
            </a:r>
          </a:p>
          <a:p>
            <a:endParaRPr lang="en-US" altLang="en-US"/>
          </a:p>
          <a:p>
            <a:r>
              <a:rPr lang="en-US" altLang="en-US"/>
              <a:t>Fat pad syndrome</a:t>
            </a:r>
          </a:p>
          <a:p>
            <a:endParaRPr lang="en-US" altLang="en-US"/>
          </a:p>
          <a:p>
            <a:r>
              <a:rPr lang="en-US" altLang="en-US"/>
              <a:t>Bursitis</a:t>
            </a:r>
          </a:p>
          <a:p>
            <a:endParaRPr lang="en-US" altLang="en-US"/>
          </a:p>
          <a:p>
            <a:r>
              <a:rPr lang="en-US" altLang="en-US"/>
              <a:t>Iliotibial band syndrome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pPr eaLnBrk="1" hangingPunct="1"/>
            <a:r>
              <a:rPr lang="en-US" altLang="en-US"/>
              <a:t>Tibiofemoral joint</a:t>
            </a:r>
          </a:p>
          <a:p>
            <a:pPr eaLnBrk="1" hangingPunct="1"/>
            <a:endParaRPr lang="en-US" altLang="en-US"/>
          </a:p>
          <a:p>
            <a:pPr lvl="1" eaLnBrk="1" hangingPunct="1"/>
            <a:r>
              <a:rPr lang="en-US" altLang="en-US"/>
              <a:t>Femur</a:t>
            </a:r>
          </a:p>
          <a:p>
            <a:pPr eaLnBrk="1" hangingPunct="1"/>
            <a:endParaRPr lang="en-US" altLang="en-US"/>
          </a:p>
          <a:p>
            <a:pPr lvl="1" eaLnBrk="1" hangingPunct="1"/>
            <a:r>
              <a:rPr lang="en-US" altLang="en-US"/>
              <a:t>Tibia</a:t>
            </a:r>
          </a:p>
          <a:p>
            <a:pPr eaLnBrk="1" hangingPunct="1"/>
            <a:endParaRPr lang="en-US" altLang="en-US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>
                <a:ea typeface="+mj-ea"/>
                <a:cs typeface="+mj-cs"/>
              </a:rPr>
              <a:t>Anatomy of the Knee</a:t>
            </a:r>
          </a:p>
        </p:txBody>
      </p:sp>
      <p:pic>
        <p:nvPicPr>
          <p:cNvPr id="9220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18350" y="1544638"/>
            <a:ext cx="3525838" cy="4432300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Knee injuries are common in sports and vary in severity</a:t>
            </a:r>
          </a:p>
          <a:p>
            <a:endParaRPr lang="en-US" altLang="en-US"/>
          </a:p>
          <a:p>
            <a:r>
              <a:rPr lang="en-US" altLang="en-US"/>
              <a:t>Knee injuries require a comprehensive evaluation and treatment plan to prevent long term disability</a:t>
            </a:r>
          </a:p>
          <a:p>
            <a:endParaRPr lang="en-US" altLang="en-US"/>
          </a:p>
          <a:p>
            <a:r>
              <a:rPr lang="en-US" altLang="en-US"/>
              <a:t>Knee injuries may require referral to a physician when diagnostic testing is needed to determine the severity of the injury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Patellofemoral Joint</a:t>
            </a:r>
          </a:p>
        </p:txBody>
      </p:sp>
      <p:sp>
        <p:nvSpPr>
          <p:cNvPr id="11267" name="Content Placeholder 1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Patella</a:t>
            </a:r>
          </a:p>
          <a:p>
            <a:pPr lvl="1"/>
            <a:r>
              <a:rPr lang="en-US" altLang="en-US"/>
              <a:t>Sesamoid or floating bone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Slides in a groove at the front of the femur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Attaches via the quadriceps tendon to the quadriceps muscles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Attaches to the front of the tibia via the patellar tendon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Quadriceps</a:t>
            </a:r>
          </a:p>
          <a:p>
            <a:pPr lvl="1"/>
            <a:r>
              <a:rPr lang="en-US" altLang="en-US"/>
              <a:t>Vastus medialis</a:t>
            </a:r>
          </a:p>
          <a:p>
            <a:pPr lvl="1"/>
            <a:r>
              <a:rPr lang="en-US" altLang="en-US"/>
              <a:t>Vastus lateralis</a:t>
            </a:r>
          </a:p>
          <a:p>
            <a:pPr lvl="1"/>
            <a:r>
              <a:rPr lang="en-US" altLang="en-US"/>
              <a:t>Vastus intermedius</a:t>
            </a:r>
          </a:p>
          <a:p>
            <a:pPr lvl="1"/>
            <a:r>
              <a:rPr lang="en-US" altLang="en-US"/>
              <a:t>Rectus femoris</a:t>
            </a:r>
          </a:p>
          <a:p>
            <a:pPr lvl="1"/>
            <a:endParaRPr lang="en-US" altLang="en-US"/>
          </a:p>
          <a:p>
            <a:r>
              <a:rPr lang="en-US" altLang="en-US"/>
              <a:t>These extend the knee</a:t>
            </a:r>
          </a:p>
          <a:p>
            <a:endParaRPr lang="en-US" altLang="en-US"/>
          </a:p>
          <a:p>
            <a:r>
              <a:rPr lang="en-US" altLang="en-US"/>
              <a:t>Located on the front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Anterior Muscles of the Knee</a:t>
            </a:r>
          </a:p>
        </p:txBody>
      </p:sp>
      <p:pic>
        <p:nvPicPr>
          <p:cNvPr id="12292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12063" y="1609725"/>
            <a:ext cx="2432050" cy="436721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Hamstrings</a:t>
            </a:r>
          </a:p>
          <a:p>
            <a:pPr lvl="1"/>
            <a:r>
              <a:rPr lang="en-US" altLang="en-US"/>
              <a:t>Biceps femoris</a:t>
            </a:r>
          </a:p>
          <a:p>
            <a:pPr lvl="1"/>
            <a:r>
              <a:rPr lang="en-US" altLang="en-US"/>
              <a:t>Semimembranosus</a:t>
            </a:r>
          </a:p>
          <a:p>
            <a:pPr lvl="1"/>
            <a:r>
              <a:rPr lang="en-US" altLang="en-US"/>
              <a:t>Semitendinous</a:t>
            </a:r>
          </a:p>
          <a:p>
            <a:pPr lvl="1"/>
            <a:endParaRPr lang="en-US" altLang="en-US"/>
          </a:p>
          <a:p>
            <a:r>
              <a:rPr lang="en-US" altLang="en-US"/>
              <a:t>These flex the knee</a:t>
            </a:r>
          </a:p>
          <a:p>
            <a:endParaRPr lang="en-US" altLang="en-US"/>
          </a:p>
          <a:p>
            <a:r>
              <a:rPr lang="en-US" altLang="en-US"/>
              <a:t>Located on the back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Posterior Muscles of the Knee</a:t>
            </a:r>
          </a:p>
        </p:txBody>
      </p:sp>
      <p:pic>
        <p:nvPicPr>
          <p:cNvPr id="14340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99363" y="1841500"/>
            <a:ext cx="2327275" cy="413543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4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Other Muscles of the Knee</a:t>
            </a:r>
          </a:p>
        </p:txBody>
      </p:sp>
      <p:sp>
        <p:nvSpPr>
          <p:cNvPr id="16387" name="Content Placeholder 5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Posterior</a:t>
            </a:r>
          </a:p>
          <a:p>
            <a:pPr lvl="1"/>
            <a:r>
              <a:rPr lang="en-US" altLang="en-US"/>
              <a:t>Gastrocnemius</a:t>
            </a:r>
          </a:p>
          <a:p>
            <a:pPr lvl="1"/>
            <a:r>
              <a:rPr lang="en-US" altLang="en-US"/>
              <a:t>Popliteus</a:t>
            </a:r>
          </a:p>
          <a:p>
            <a:pPr lvl="1"/>
            <a:endParaRPr lang="en-US" altLang="en-US"/>
          </a:p>
          <a:p>
            <a:r>
              <a:rPr lang="en-US" altLang="en-US"/>
              <a:t>Medial and lateral</a:t>
            </a:r>
          </a:p>
          <a:p>
            <a:pPr lvl="1"/>
            <a:r>
              <a:rPr lang="en-US" altLang="en-US"/>
              <a:t>Gracilis: medial</a:t>
            </a:r>
          </a:p>
          <a:p>
            <a:pPr lvl="1"/>
            <a:r>
              <a:rPr lang="en-US" altLang="en-US"/>
              <a:t>Iliotibial band - lateral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Medial collateral (MCL)</a:t>
            </a:r>
          </a:p>
          <a:p>
            <a:endParaRPr lang="en-US" altLang="en-US"/>
          </a:p>
          <a:p>
            <a:r>
              <a:rPr lang="en-US" altLang="en-US"/>
              <a:t>Lateral collateral (LCL)</a:t>
            </a:r>
          </a:p>
          <a:p>
            <a:endParaRPr lang="en-US" altLang="en-US"/>
          </a:p>
          <a:p>
            <a:r>
              <a:rPr lang="en-US" altLang="en-US"/>
              <a:t>Anterior cruciate (ACL)</a:t>
            </a:r>
          </a:p>
          <a:p>
            <a:endParaRPr lang="en-US" altLang="en-US"/>
          </a:p>
          <a:p>
            <a:r>
              <a:rPr lang="en-US" altLang="en-US"/>
              <a:t>Posterior cruciate (PCL)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Ligaments of the Knee</a:t>
            </a:r>
          </a:p>
        </p:txBody>
      </p:sp>
      <p:pic>
        <p:nvPicPr>
          <p:cNvPr id="17412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50125" y="1841500"/>
            <a:ext cx="2825750" cy="413543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Menisci</a:t>
            </a:r>
          </a:p>
          <a:p>
            <a:pPr lvl="1"/>
            <a:r>
              <a:rPr lang="en-US" altLang="en-US"/>
              <a:t>Cushions between femur and tibia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Prevent wear and tear on bones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Stabilize the knee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Cartilage in the Knee</a:t>
            </a:r>
          </a:p>
        </p:txBody>
      </p:sp>
      <p:pic>
        <p:nvPicPr>
          <p:cNvPr id="19460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2719388"/>
            <a:ext cx="5181600" cy="237966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Bursa Sacs</a:t>
            </a:r>
          </a:p>
        </p:txBody>
      </p:sp>
      <p:sp>
        <p:nvSpPr>
          <p:cNvPr id="21507" name="Content Placeholder 4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Cushions that prevent friction</a:t>
            </a:r>
          </a:p>
          <a:p>
            <a:r>
              <a:rPr lang="en-US" altLang="en-US"/>
              <a:t>14 bursa sacs in the knee</a:t>
            </a:r>
          </a:p>
          <a:p>
            <a:r>
              <a:rPr lang="en-US" altLang="en-US"/>
              <a:t>Most common bursa sacs </a:t>
            </a:r>
          </a:p>
          <a:p>
            <a:pPr lvl="1"/>
            <a:r>
              <a:rPr lang="en-US" altLang="en-US"/>
              <a:t>Prepatellar: in front of kneecap</a:t>
            </a:r>
          </a:p>
          <a:p>
            <a:pPr lvl="1"/>
            <a:r>
              <a:rPr lang="en-US" altLang="en-US"/>
              <a:t>Infrapatellar: underneath kneecap</a:t>
            </a:r>
          </a:p>
          <a:p>
            <a:pPr lvl="1"/>
            <a:r>
              <a:rPr lang="en-US" altLang="en-US"/>
              <a:t>Suprapatellar: above kneecap</a:t>
            </a:r>
          </a:p>
          <a:p>
            <a:pPr lvl="1"/>
            <a:r>
              <a:rPr lang="en-US" altLang="en-US"/>
              <a:t>Pes anserine: inner knee</a:t>
            </a:r>
          </a:p>
          <a:p>
            <a:pPr lvl="1"/>
            <a:r>
              <a:rPr lang="en-US" altLang="en-US"/>
              <a:t>Semitendinosus: inner knee posteriorly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</TotalTime>
  <Words>651</Words>
  <Application>Microsoft Office PowerPoint</Application>
  <PresentationFormat>Widescreen</PresentationFormat>
  <Paragraphs>176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Knee Injuries</vt:lpstr>
      <vt:lpstr>Anatomy of the Knee</vt:lpstr>
      <vt:lpstr>Patellofemoral Joint</vt:lpstr>
      <vt:lpstr>Anterior Muscles of the Knee</vt:lpstr>
      <vt:lpstr>Posterior Muscles of the Knee</vt:lpstr>
      <vt:lpstr>Other Muscles of the Knee</vt:lpstr>
      <vt:lpstr>Ligaments of the Knee</vt:lpstr>
      <vt:lpstr>Cartilage in the Knee</vt:lpstr>
      <vt:lpstr>Bursa Sacs</vt:lpstr>
      <vt:lpstr>Common Knee Injuries</vt:lpstr>
      <vt:lpstr>Preventing Knee Injuries</vt:lpstr>
      <vt:lpstr>Treating Bone Injuries to the Knee</vt:lpstr>
      <vt:lpstr>Treating Bone Injuries to the Knee (continued)</vt:lpstr>
      <vt:lpstr>Muscle and Tendon Injuries to the Knee</vt:lpstr>
      <vt:lpstr>Muscle and Tendon Injuries to the Knee (continued)</vt:lpstr>
      <vt:lpstr>Muscle and Tendon Injuries to the Knee (continued)</vt:lpstr>
      <vt:lpstr>Ligamentous Injuries to the Knee</vt:lpstr>
      <vt:lpstr>Ligamentous Injuries to the Knee (continued)</vt:lpstr>
      <vt:lpstr>Other Knee Injuries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80</cp:revision>
  <cp:lastPrinted>2017-03-14T16:50:08Z</cp:lastPrinted>
  <dcterms:created xsi:type="dcterms:W3CDTF">2017-03-14T15:11:25Z</dcterms:created>
  <dcterms:modified xsi:type="dcterms:W3CDTF">2023-09-14T16:55:43Z</dcterms:modified>
</cp:coreProperties>
</file>