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embeddedFontLst>
    <p:embeddedFont>
      <p:font typeface="Arial Black" panose="020B0A04020102020204" pitchFamily="34" charset="0"/>
      <p:regular r:id="rId49"/>
      <p:bold r:id="rId50"/>
    </p:embeddedFont>
    <p:embeddedFont>
      <p:font typeface="Calibri"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2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500"/>
              <a:buFont typeface="Arial Black"/>
              <a:buNone/>
            </a:pPr>
            <a:r>
              <a:rPr lang="en-US" sz="3500" b="0" i="0" u="none" strike="noStrike" cap="none">
                <a:solidFill>
                  <a:srgbClr val="6CB255"/>
                </a:solidFill>
                <a:latin typeface="Arial Black"/>
                <a:ea typeface="Arial Black"/>
                <a:cs typeface="Arial Black"/>
                <a:sym typeface="Arial Black"/>
              </a:rPr>
              <a:t>COLLEGE PHYSICS</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 Chapter Title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sz="1600" b="0" i="0" u="none" strike="noStrike" cap="none">
              <a:solidFill>
                <a:schemeClr val="dk1"/>
              </a:solidFill>
              <a:latin typeface="Arial"/>
              <a:ea typeface="Arial"/>
              <a:cs typeface="Arial"/>
              <a:sym typeface="Arial"/>
            </a:endParaRPr>
          </a:p>
        </p:txBody>
      </p:sp>
      <p:pic>
        <p:nvPicPr>
          <p:cNvPr id="19" name="Google Shape;19;p2" descr="medium_covers_Page_2.png"/>
          <p:cNvPicPr preferRelativeResize="0"/>
          <p:nvPr/>
        </p:nvPicPr>
        <p:blipFill rotWithShape="1">
          <a:blip r:embed="rId2">
            <a:alphaModFix/>
          </a:blip>
          <a:srcRect/>
          <a:stretch/>
        </p:blipFill>
        <p:spPr>
          <a:xfrm>
            <a:off x="3562758" y="2517424"/>
            <a:ext cx="2010682" cy="2603836"/>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a:spLocks noGrp="1"/>
          </p:cNvSpPr>
          <p:nvPr>
            <p:ph type="pic" idx="2"/>
          </p:nvPr>
        </p:nvSpPr>
        <p:spPr>
          <a:xfrm>
            <a:off x="457199" y="1122386"/>
            <a:ext cx="8062913" cy="3500071"/>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000000"/>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4"/>
          <p:cNvSpPr>
            <a:spLocks noGrp="1"/>
          </p:cNvSpPr>
          <p:nvPr>
            <p:ph type="pic" idx="2"/>
          </p:nvPr>
        </p:nvSpPr>
        <p:spPr>
          <a:xfrm>
            <a:off x="457199" y="1107618"/>
            <a:ext cx="4031619" cy="460768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body" idx="1"/>
          </p:nvPr>
        </p:nvSpPr>
        <p:spPr>
          <a:xfrm>
            <a:off x="4606925" y="1107618"/>
            <a:ext cx="3913188" cy="4607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212F62"/>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406400" algn="l">
              <a:spcBef>
                <a:spcPts val="600"/>
              </a:spcBef>
              <a:spcAft>
                <a:spcPts val="0"/>
              </a:spcAft>
              <a:buSzPts val="2800"/>
              <a:buFont typeface="Arial Black"/>
              <a:buAutoNum type="alphaLcParenR"/>
              <a:defRPr sz="2800"/>
            </a:lvl2pPr>
            <a:lvl3pPr marL="1371600" lvl="2" indent="-381000" algn="l">
              <a:spcBef>
                <a:spcPts val="480"/>
              </a:spcBef>
              <a:spcAft>
                <a:spcPts val="0"/>
              </a:spcAft>
              <a:buSzPts val="2400"/>
              <a:buFont typeface="Arial Black"/>
              <a:buAutoNum type="alphaLcParenR"/>
              <a:defRPr sz="2400"/>
            </a:lvl3pPr>
            <a:lvl4pPr marL="1828800" lvl="3" indent="-355600" algn="l">
              <a:spcBef>
                <a:spcPts val="400"/>
              </a:spcBef>
              <a:spcAft>
                <a:spcPts val="0"/>
              </a:spcAft>
              <a:buSzPts val="2000"/>
              <a:buFont typeface="Arial Black"/>
              <a:buAutoNum type="alphaLcParenR"/>
              <a:defRPr sz="2000"/>
            </a:lvl4pPr>
            <a:lvl5pPr marL="2286000" lvl="4" indent="-355600" algn="l">
              <a:spcBef>
                <a:spcPts val="400"/>
              </a:spcBef>
              <a:spcAft>
                <a:spcPts val="0"/>
              </a:spcAft>
              <a:buSzPts val="2000"/>
              <a:buFont typeface="Arial Black"/>
              <a:buAutoNum type="alphaLcParen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36" name="Google Shape;36;p5"/>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37" name="Google Shape;37;p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6CB255"/>
              </a:buClr>
              <a:buSzPts val="2400"/>
              <a:buFont typeface="Arial Black"/>
              <a:buNone/>
              <a:defRPr sz="2400" b="0" i="0" u="none" strike="noStrike" cap="non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1" i="0" u="none" strike="noStrike" cap="none">
                <a:solidFill>
                  <a:srgbClr val="FFFFFF"/>
                </a:solidFill>
                <a:latin typeface="Arial"/>
                <a:ea typeface="Arial"/>
                <a:cs typeface="Arial"/>
                <a:sym typeface="Arial"/>
              </a:defRPr>
            </a:lvl1pPr>
            <a:lvl2pPr marL="0" marR="0" lvl="1" indent="0" algn="r" rtl="0">
              <a:spcBef>
                <a:spcPts val="0"/>
              </a:spcBef>
              <a:buNone/>
              <a:defRPr sz="2400" b="1" i="0" u="none" strike="noStrike" cap="none">
                <a:solidFill>
                  <a:srgbClr val="FFFFFF"/>
                </a:solidFill>
                <a:latin typeface="Arial"/>
                <a:ea typeface="Arial"/>
                <a:cs typeface="Arial"/>
                <a:sym typeface="Arial"/>
              </a:defRPr>
            </a:lvl2pPr>
            <a:lvl3pPr marL="0" marR="0" lvl="2" indent="0" algn="r" rtl="0">
              <a:spcBef>
                <a:spcPts val="0"/>
              </a:spcBef>
              <a:buNone/>
              <a:defRPr sz="2400" b="1" i="0" u="none" strike="noStrike" cap="none">
                <a:solidFill>
                  <a:srgbClr val="FFFFFF"/>
                </a:solidFill>
                <a:latin typeface="Arial"/>
                <a:ea typeface="Arial"/>
                <a:cs typeface="Arial"/>
                <a:sym typeface="Arial"/>
              </a:defRPr>
            </a:lvl3pPr>
            <a:lvl4pPr marL="0" marR="0" lvl="3" indent="0" algn="r" rtl="0">
              <a:spcBef>
                <a:spcPts val="0"/>
              </a:spcBef>
              <a:buNone/>
              <a:defRPr sz="2400" b="1" i="0" u="none" strike="noStrike" cap="none">
                <a:solidFill>
                  <a:srgbClr val="FFFFFF"/>
                </a:solidFill>
                <a:latin typeface="Arial"/>
                <a:ea typeface="Arial"/>
                <a:cs typeface="Arial"/>
                <a:sym typeface="Arial"/>
              </a:defRPr>
            </a:lvl4pPr>
            <a:lvl5pPr marL="0" marR="0" lvl="4" indent="0" algn="r" rtl="0">
              <a:spcBef>
                <a:spcPts val="0"/>
              </a:spcBef>
              <a:buNone/>
              <a:defRPr sz="2400" b="1" i="0" u="none" strike="noStrike" cap="none">
                <a:solidFill>
                  <a:srgbClr val="FFFFFF"/>
                </a:solidFill>
                <a:latin typeface="Arial"/>
                <a:ea typeface="Arial"/>
                <a:cs typeface="Arial"/>
                <a:sym typeface="Arial"/>
              </a:defRPr>
            </a:lvl5pPr>
            <a:lvl6pPr marL="0" marR="0" lvl="5" indent="0" algn="r" rtl="0">
              <a:spcBef>
                <a:spcPts val="0"/>
              </a:spcBef>
              <a:buNone/>
              <a:defRPr sz="2400" b="1" i="0" u="none" strike="noStrike" cap="none">
                <a:solidFill>
                  <a:srgbClr val="FFFFFF"/>
                </a:solidFill>
                <a:latin typeface="Arial"/>
                <a:ea typeface="Arial"/>
                <a:cs typeface="Arial"/>
                <a:sym typeface="Arial"/>
              </a:defRPr>
            </a:lvl6pPr>
            <a:lvl7pPr marL="0" marR="0" lvl="6" indent="0" algn="r" rtl="0">
              <a:spcBef>
                <a:spcPts val="0"/>
              </a:spcBef>
              <a:buNone/>
              <a:defRPr sz="2400" b="1" i="0" u="none" strike="noStrike" cap="none">
                <a:solidFill>
                  <a:srgbClr val="FFFFFF"/>
                </a:solidFill>
                <a:latin typeface="Arial"/>
                <a:ea typeface="Arial"/>
                <a:cs typeface="Arial"/>
                <a:sym typeface="Arial"/>
              </a:defRPr>
            </a:lvl7pPr>
            <a:lvl8pPr marL="0" marR="0" lvl="7" indent="0" algn="r" rtl="0">
              <a:spcBef>
                <a:spcPts val="0"/>
              </a:spcBef>
              <a:buNone/>
              <a:defRPr sz="2400" b="1" i="0" u="none" strike="noStrike" cap="none">
                <a:solidFill>
                  <a:srgbClr val="FFFFFF"/>
                </a:solidFill>
                <a:latin typeface="Arial"/>
                <a:ea typeface="Arial"/>
                <a:cs typeface="Arial"/>
                <a:sym typeface="Arial"/>
              </a:defRPr>
            </a:lvl8pPr>
            <a:lvl9pPr marL="0" marR="0" lvl="8" indent="0" algn="r" rtl="0">
              <a:spcBef>
                <a:spcPts val="0"/>
              </a:spcBef>
              <a:buNone/>
              <a:defRPr sz="2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sp>
        <p:nvSpPr>
          <p:cNvPr id="45" name="Google Shape;45;p6"/>
          <p:cNvSpPr txBox="1"/>
          <p:nvPr/>
        </p:nvSpPr>
        <p:spPr>
          <a:xfrm>
            <a:off x="0" y="421650"/>
            <a:ext cx="9144000" cy="1077181"/>
          </a:xfrm>
          <a:prstGeom prst="rect">
            <a:avLst/>
          </a:prstGeom>
          <a:noFill/>
          <a:ln>
            <a:noFill/>
          </a:ln>
        </p:spPr>
        <p:txBody>
          <a:bodyPr spcFirstLastPara="1" wrap="square" lIns="91425" tIns="45700" rIns="91425" bIns="45700" anchor="t" anchorCtr="0">
            <a:noAutofit/>
          </a:bodyPr>
          <a:lstStyle/>
          <a:p>
            <a:pPr algn="ctr">
              <a:buClr>
                <a:srgbClr val="6CB255"/>
              </a:buClr>
              <a:buSzPts val="3600"/>
            </a:pPr>
            <a:r>
              <a:rPr lang="en-US" sz="2400" b="0" i="0" u="none" strike="noStrike" cap="none" dirty="0">
                <a:solidFill>
                  <a:srgbClr val="6CB255"/>
                </a:solidFill>
                <a:latin typeface="Arial Black"/>
                <a:ea typeface="Arial Black"/>
                <a:cs typeface="Arial Black"/>
                <a:sym typeface="Arial Black"/>
              </a:rPr>
              <a:t>PSYCHOLOGY: </a:t>
            </a:r>
            <a:r>
              <a:rPr lang="en-US" sz="2400" dirty="0">
                <a:solidFill>
                  <a:srgbClr val="6CB255"/>
                </a:solidFill>
                <a:latin typeface="Arial Black"/>
                <a:ea typeface="Arial Black"/>
                <a:cs typeface="Arial Black"/>
                <a:sym typeface="Arial Black"/>
              </a:rPr>
              <a:t>OpenStax College and Revised by Patricia Adams-Pitt Community College</a:t>
            </a:r>
            <a:endParaRPr lang="en-US" sz="2400" dirty="0"/>
          </a:p>
          <a:p>
            <a:pPr marL="0" marR="0" lvl="0" indent="0" algn="ctr" rtl="0">
              <a:spcBef>
                <a:spcPts val="0"/>
              </a:spcBef>
              <a:spcAft>
                <a:spcPts val="0"/>
              </a:spcAft>
              <a:buClr>
                <a:srgbClr val="6CB255"/>
              </a:buClr>
              <a:buSzPts val="3600"/>
              <a:buFont typeface="Arial Black"/>
              <a:buNone/>
            </a:pPr>
            <a:endParaRPr dirty="0"/>
          </a:p>
          <a:p>
            <a:pPr marL="0" marR="0" lvl="0" indent="0" algn="ctr" rtl="0">
              <a:spcBef>
                <a:spcPts val="0"/>
              </a:spcBef>
              <a:spcAft>
                <a:spcPts val="0"/>
              </a:spcAft>
              <a:buClr>
                <a:srgbClr val="6CB255"/>
              </a:buClr>
              <a:buSzPts val="1800"/>
              <a:buFont typeface="Arial Black"/>
              <a:buNone/>
            </a:pPr>
            <a:endParaRPr sz="1800" b="0" i="0" u="none" strike="noStrike" cap="none" dirty="0">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dirty="0">
                <a:solidFill>
                  <a:srgbClr val="212F62"/>
                </a:solidFill>
                <a:latin typeface="Arial"/>
                <a:ea typeface="Arial"/>
                <a:cs typeface="Arial"/>
                <a:sym typeface="Arial"/>
              </a:rPr>
              <a:t>Chapter 5 SENSATION AND PERCEPTION</a:t>
            </a:r>
            <a:endParaRPr dirty="0"/>
          </a:p>
          <a:p>
            <a:pPr marL="0" marR="0" lvl="0" indent="0" algn="ctr" rtl="0">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PowerPoint Image Slideshow</a:t>
            </a:r>
            <a:endParaRPr sz="1600" b="0" i="0" u="none" strike="noStrike" cap="none" dirty="0">
              <a:solidFill>
                <a:schemeClr val="dk1"/>
              </a:solidFill>
              <a:latin typeface="Arial"/>
              <a:ea typeface="Arial"/>
              <a:cs typeface="Arial"/>
              <a:sym typeface="Arial"/>
            </a:endParaRPr>
          </a:p>
        </p:txBody>
      </p:sp>
      <p:pic>
        <p:nvPicPr>
          <p:cNvPr id="46" name="Google Shape;46;p6" descr="OSC-Stacked-TM-RGB-1.png"/>
          <p:cNvPicPr preferRelativeResize="0"/>
          <p:nvPr/>
        </p:nvPicPr>
        <p:blipFill rotWithShape="1">
          <a:blip r:embed="rId3">
            <a:alphaModFix/>
          </a:blip>
          <a:srcRect/>
          <a:stretch/>
        </p:blipFill>
        <p:spPr>
          <a:xfrm>
            <a:off x="7317311" y="5507235"/>
            <a:ext cx="1507110" cy="1077181"/>
          </a:xfrm>
          <a:prstGeom prst="rect">
            <a:avLst/>
          </a:prstGeom>
          <a:noFill/>
          <a:ln>
            <a:noFill/>
          </a:ln>
        </p:spPr>
      </p:pic>
      <p:pic>
        <p:nvPicPr>
          <p:cNvPr id="47" name="Google Shape;47;p6"/>
          <p:cNvPicPr preferRelativeResize="0"/>
          <p:nvPr/>
        </p:nvPicPr>
        <p:blipFill rotWithShape="1">
          <a:blip r:embed="rId4">
            <a:alphaModFix/>
          </a:blip>
          <a:srcRect/>
          <a:stretch/>
        </p:blipFill>
        <p:spPr>
          <a:xfrm>
            <a:off x="3562758" y="2518312"/>
            <a:ext cx="2010682" cy="2602059"/>
          </a:xfrm>
          <a:prstGeom prst="rect">
            <a:avLst/>
          </a:prstGeom>
          <a:noFill/>
          <a:ln>
            <a:noFill/>
          </a:ln>
          <a:effectLst>
            <a:reflection stA="52000" endA="300" endPos="35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AMPLITUDE AND WAVELENGTH</a:t>
            </a:r>
            <a:endParaRPr/>
          </a:p>
        </p:txBody>
      </p:sp>
      <p:sp>
        <p:nvSpPr>
          <p:cNvPr id="123" name="Google Shape;123;p15"/>
          <p:cNvSpPr txBox="1">
            <a:spLocks noGrp="1"/>
          </p:cNvSpPr>
          <p:nvPr>
            <p:ph type="body" idx="1"/>
          </p:nvPr>
        </p:nvSpPr>
        <p:spPr>
          <a:xfrm>
            <a:off x="444062" y="1126665"/>
            <a:ext cx="8317584" cy="200545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a:t>Visual and auditory stimuli both occur in the form of waves. </a:t>
            </a:r>
            <a:endParaRPr/>
          </a:p>
          <a:p>
            <a:pPr marL="0" lvl="0" indent="0" algn="l" rtl="0">
              <a:spcBef>
                <a:spcPts val="1080"/>
              </a:spcBef>
              <a:spcAft>
                <a:spcPts val="0"/>
              </a:spcAft>
              <a:buSzPts val="1700"/>
              <a:buNone/>
            </a:pPr>
            <a:r>
              <a:rPr lang="en-US" sz="1700"/>
              <a:t>Two physical properties of waves are amplitude and wavelength.</a:t>
            </a:r>
            <a:endParaRPr/>
          </a:p>
          <a:p>
            <a:pPr marL="0" lvl="0" indent="0" algn="l" rtl="0">
              <a:spcBef>
                <a:spcPts val="1080"/>
              </a:spcBef>
              <a:spcAft>
                <a:spcPts val="0"/>
              </a:spcAft>
              <a:buSzPts val="1700"/>
              <a:buNone/>
            </a:pPr>
            <a:r>
              <a:rPr lang="en-US" sz="1700"/>
              <a:t>The amplitude or height of a wave is measured from the peak to the trough. The wavelength is measured from peak to peak.</a:t>
            </a:r>
            <a:endParaRPr/>
          </a:p>
        </p:txBody>
      </p:sp>
      <p:pic>
        <p:nvPicPr>
          <p:cNvPr id="124" name="Google Shape;124;p15"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25" name="Google Shape;125;p15" descr="CNX_Psych_05_02_Wave.jpg"/>
          <p:cNvPicPr preferRelativeResize="0">
            <a:picLocks noGrp="1"/>
          </p:cNvPicPr>
          <p:nvPr>
            <p:ph type="pic" idx="2"/>
          </p:nvPr>
        </p:nvPicPr>
        <p:blipFill rotWithShape="1">
          <a:blip r:embed="rId4">
            <a:alphaModFix/>
          </a:blip>
          <a:srcRect t="-11513" b="-11512"/>
          <a:stretch/>
        </p:blipFill>
        <p:spPr>
          <a:xfrm>
            <a:off x="483476" y="3357929"/>
            <a:ext cx="8062913" cy="3500071"/>
          </a:xfrm>
          <a:prstGeom prst="rect">
            <a:avLst/>
          </a:prstGeom>
          <a:noFill/>
          <a:ln>
            <a:noFill/>
          </a:ln>
        </p:spPr>
      </p:pic>
      <p:sp>
        <p:nvSpPr>
          <p:cNvPr id="126" name="Google Shape;126;p15"/>
          <p:cNvSpPr txBox="1"/>
          <p:nvPr/>
        </p:nvSpPr>
        <p:spPr>
          <a:xfrm>
            <a:off x="7404334" y="6172200"/>
            <a:ext cx="1357312"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5.4</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FREQUENCY</a:t>
            </a:r>
            <a:endParaRPr/>
          </a:p>
        </p:txBody>
      </p:sp>
      <p:sp>
        <p:nvSpPr>
          <p:cNvPr id="132" name="Google Shape;132;p16"/>
          <p:cNvSpPr txBox="1">
            <a:spLocks noGrp="1"/>
          </p:cNvSpPr>
          <p:nvPr>
            <p:ph type="body" idx="1"/>
          </p:nvPr>
        </p:nvSpPr>
        <p:spPr>
          <a:xfrm>
            <a:off x="430923" y="5676120"/>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This figure illustrates waves of differing wavelengths/frequencies. At the top of the figure, the red wave has a long wavelength/short frequency. Moving from top to bottom, the wavelengths decrease and frequencies increase.</a:t>
            </a:r>
            <a:endParaRPr/>
          </a:p>
        </p:txBody>
      </p:sp>
      <p:pic>
        <p:nvPicPr>
          <p:cNvPr id="133" name="Google Shape;133;p16"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34" name="Google Shape;134;p16" descr="CNX_Psych_05_02_Frequencies.jpg"/>
          <p:cNvPicPr preferRelativeResize="0">
            <a:picLocks noGrp="1"/>
          </p:cNvPicPr>
          <p:nvPr>
            <p:ph type="pic" idx="2"/>
          </p:nvPr>
        </p:nvPicPr>
        <p:blipFill rotWithShape="1">
          <a:blip r:embed="rId4">
            <a:alphaModFix/>
          </a:blip>
          <a:srcRect t="-14733" b="-14733"/>
          <a:stretch/>
        </p:blipFill>
        <p:spPr>
          <a:xfrm>
            <a:off x="457199" y="2538134"/>
            <a:ext cx="8062913" cy="3416463"/>
          </a:xfrm>
          <a:prstGeom prst="rect">
            <a:avLst/>
          </a:prstGeom>
          <a:noFill/>
          <a:ln>
            <a:noFill/>
          </a:ln>
        </p:spPr>
      </p:pic>
      <p:sp>
        <p:nvSpPr>
          <p:cNvPr id="135" name="Google Shape;135;p16"/>
          <p:cNvSpPr txBox="1"/>
          <p:nvPr/>
        </p:nvSpPr>
        <p:spPr>
          <a:xfrm>
            <a:off x="430922" y="993035"/>
            <a:ext cx="8560965" cy="18235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Wavelength is directly related to frequency.</a:t>
            </a:r>
            <a:endParaRPr/>
          </a:p>
          <a:p>
            <a:pPr marL="0" marR="0" lvl="0" indent="0" algn="l" rtl="0">
              <a:spcBef>
                <a:spcPts val="1080"/>
              </a:spcBef>
              <a:spcAft>
                <a:spcPts val="0"/>
              </a:spcAft>
              <a:buNone/>
            </a:pPr>
            <a:r>
              <a:rPr lang="en-US" sz="1700" b="1">
                <a:solidFill>
                  <a:schemeClr val="dk1"/>
                </a:solidFill>
                <a:latin typeface="Arial"/>
                <a:ea typeface="Arial"/>
                <a:cs typeface="Arial"/>
                <a:sym typeface="Arial"/>
              </a:rPr>
              <a:t>Frequency</a:t>
            </a:r>
            <a:r>
              <a:rPr lang="en-US" sz="1700">
                <a:solidFill>
                  <a:schemeClr val="dk1"/>
                </a:solidFill>
                <a:latin typeface="Arial"/>
                <a:ea typeface="Arial"/>
                <a:cs typeface="Arial"/>
                <a:sym typeface="Arial"/>
              </a:rPr>
              <a:t> – number of waves that pass a given point in a given time period.</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Expressed in hertz (Hz).</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Longer wavelengths have lower frequencies and shorter wavelengths have higher frequencies. </a:t>
            </a:r>
            <a:endParaRPr sz="1700">
              <a:solidFill>
                <a:schemeClr val="dk1"/>
              </a:solidFill>
              <a:latin typeface="Arial"/>
              <a:ea typeface="Arial"/>
              <a:cs typeface="Arial"/>
              <a:sym typeface="Arial"/>
            </a:endParaRPr>
          </a:p>
        </p:txBody>
      </p:sp>
      <p:sp>
        <p:nvSpPr>
          <p:cNvPr id="136" name="Google Shape;136;p16"/>
          <p:cNvSpPr txBox="1"/>
          <p:nvPr/>
        </p:nvSpPr>
        <p:spPr>
          <a:xfrm>
            <a:off x="7772687" y="6392694"/>
            <a:ext cx="1219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5.5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LIGHT WAVES</a:t>
            </a:r>
            <a:endParaRPr/>
          </a:p>
        </p:txBody>
      </p:sp>
      <p:sp>
        <p:nvSpPr>
          <p:cNvPr id="142" name="Google Shape;142;p17"/>
          <p:cNvSpPr txBox="1">
            <a:spLocks noGrp="1"/>
          </p:cNvSpPr>
          <p:nvPr>
            <p:ph type="body" idx="1"/>
          </p:nvPr>
        </p:nvSpPr>
        <p:spPr>
          <a:xfrm>
            <a:off x="457199" y="5867400"/>
            <a:ext cx="8062912" cy="794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Figure 5.6 Light that is visible to humans makes up only a small portion of the electromagnetic spectrum.</a:t>
            </a:r>
            <a:endParaRPr/>
          </a:p>
        </p:txBody>
      </p:sp>
      <p:pic>
        <p:nvPicPr>
          <p:cNvPr id="143" name="Google Shape;143;p17"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44" name="Google Shape;144;p17" descr="CNX_Psych_05_02_Spectrum.jpg"/>
          <p:cNvPicPr preferRelativeResize="0">
            <a:picLocks noGrp="1"/>
          </p:cNvPicPr>
          <p:nvPr>
            <p:ph type="pic" idx="2"/>
          </p:nvPr>
        </p:nvPicPr>
        <p:blipFill rotWithShape="1">
          <a:blip r:embed="rId4">
            <a:alphaModFix/>
          </a:blip>
          <a:srcRect t="-2382" b="-2382"/>
          <a:stretch/>
        </p:blipFill>
        <p:spPr>
          <a:xfrm>
            <a:off x="577228" y="2267272"/>
            <a:ext cx="7758112" cy="3367758"/>
          </a:xfrm>
          <a:prstGeom prst="rect">
            <a:avLst/>
          </a:prstGeom>
          <a:noFill/>
          <a:ln>
            <a:noFill/>
          </a:ln>
        </p:spPr>
      </p:pic>
      <p:sp>
        <p:nvSpPr>
          <p:cNvPr id="145" name="Google Shape;145;p17"/>
          <p:cNvSpPr txBox="1"/>
          <p:nvPr/>
        </p:nvSpPr>
        <p:spPr>
          <a:xfrm>
            <a:off x="457199" y="1082497"/>
            <a:ext cx="8367222" cy="11663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6CB255"/>
              </a:buClr>
              <a:buSzPts val="1700"/>
              <a:buFont typeface="Arial"/>
              <a:buNone/>
            </a:pPr>
            <a:r>
              <a:rPr lang="en-US" sz="1700" b="0">
                <a:solidFill>
                  <a:srgbClr val="000000"/>
                </a:solidFill>
                <a:latin typeface="Arial"/>
                <a:ea typeface="Arial"/>
                <a:cs typeface="Arial"/>
                <a:sym typeface="Arial"/>
              </a:rPr>
              <a:t>The visible spectrum is the portion of the electromagnetic spectrum that we can see.</a:t>
            </a:r>
            <a:endParaRPr/>
          </a:p>
          <a:p>
            <a:pPr marL="0" marR="0" lvl="0" indent="0" algn="l" rtl="0">
              <a:spcBef>
                <a:spcPts val="940"/>
              </a:spcBef>
              <a:spcAft>
                <a:spcPts val="0"/>
              </a:spcAft>
              <a:buClr>
                <a:srgbClr val="6CB255"/>
              </a:buClr>
              <a:buSzPts val="1700"/>
              <a:buFont typeface="Arial"/>
              <a:buNone/>
            </a:pPr>
            <a:r>
              <a:rPr lang="en-US" sz="1700" b="0">
                <a:solidFill>
                  <a:srgbClr val="000000"/>
                </a:solidFill>
                <a:latin typeface="Arial"/>
                <a:ea typeface="Arial"/>
                <a:cs typeface="Arial"/>
                <a:sym typeface="Arial"/>
              </a:rPr>
              <a:t>Different species can see different portions of the spectrum.</a:t>
            </a:r>
            <a:endParaRPr/>
          </a:p>
          <a:p>
            <a:pPr marL="0" marR="0" lvl="0" indent="0" algn="l" rtl="0">
              <a:spcBef>
                <a:spcPts val="940"/>
              </a:spcBef>
              <a:spcAft>
                <a:spcPts val="0"/>
              </a:spcAft>
              <a:buClr>
                <a:srgbClr val="6CB255"/>
              </a:buClr>
              <a:buSzPts val="1700"/>
              <a:buFont typeface="Arial"/>
              <a:buNone/>
            </a:pPr>
            <a:r>
              <a:rPr lang="en-US" sz="1700" b="0">
                <a:solidFill>
                  <a:srgbClr val="000000"/>
                </a:solidFill>
                <a:latin typeface="Arial"/>
                <a:ea typeface="Arial"/>
                <a:cs typeface="Arial"/>
                <a:sym typeface="Arial"/>
              </a:rPr>
              <a:t>Humans can see wavelengths ranging from about 380 – 740nm.</a:t>
            </a:r>
            <a:endParaRPr sz="1700" b="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PERCEPTION OF COLOR</a:t>
            </a:r>
            <a:endParaRPr/>
          </a:p>
        </p:txBody>
      </p:sp>
      <p:sp>
        <p:nvSpPr>
          <p:cNvPr id="151" name="Google Shape;151;p18"/>
          <p:cNvSpPr txBox="1">
            <a:spLocks noGrp="1"/>
          </p:cNvSpPr>
          <p:nvPr>
            <p:ph type="body" idx="1"/>
          </p:nvPr>
        </p:nvSpPr>
        <p:spPr>
          <a:xfrm>
            <a:off x="1828800" y="6324600"/>
            <a:ext cx="5105400" cy="34543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5.7 (credit: modification of work by Johannes Ahlmann)</a:t>
            </a:r>
            <a:endParaRPr sz="1400"/>
          </a:p>
        </p:txBody>
      </p:sp>
      <p:pic>
        <p:nvPicPr>
          <p:cNvPr id="152" name="Google Shape;152;p18"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53" name="Google Shape;153;p18" descr="CNX_Psych_05_02_VisSpec.jpg"/>
          <p:cNvPicPr preferRelativeResize="0">
            <a:picLocks noGrp="1"/>
          </p:cNvPicPr>
          <p:nvPr>
            <p:ph type="pic" idx="2"/>
          </p:nvPr>
        </p:nvPicPr>
        <p:blipFill rotWithShape="1">
          <a:blip r:embed="rId4">
            <a:alphaModFix/>
          </a:blip>
          <a:srcRect t="-63775" b="-63775"/>
          <a:stretch/>
        </p:blipFill>
        <p:spPr>
          <a:xfrm>
            <a:off x="883443" y="3561270"/>
            <a:ext cx="7758113" cy="3367759"/>
          </a:xfrm>
          <a:prstGeom prst="rect">
            <a:avLst/>
          </a:prstGeom>
          <a:noFill/>
          <a:ln>
            <a:noFill/>
          </a:ln>
        </p:spPr>
      </p:pic>
      <p:sp>
        <p:nvSpPr>
          <p:cNvPr id="154" name="Google Shape;154;p18"/>
          <p:cNvSpPr txBox="1"/>
          <p:nvPr/>
        </p:nvSpPr>
        <p:spPr>
          <a:xfrm>
            <a:off x="457200" y="993035"/>
            <a:ext cx="8610600" cy="3172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u="sng">
                <a:solidFill>
                  <a:srgbClr val="6CB255"/>
                </a:solidFill>
                <a:latin typeface="Arial"/>
                <a:ea typeface="Arial"/>
                <a:cs typeface="Arial"/>
                <a:sym typeface="Arial"/>
              </a:rPr>
              <a:t>Wavelength and Color</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Different wavelengths of light are associated with our perception of different colors.</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Longer wavelengths = reds</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Intermediate wavelengths = greens</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Shorter wavelengths = blues and violets</a:t>
            </a:r>
            <a:endParaRPr/>
          </a:p>
          <a:p>
            <a:pPr marL="0" marR="0" lvl="0" indent="0" algn="l" rtl="0">
              <a:spcBef>
                <a:spcPts val="1080"/>
              </a:spcBef>
              <a:spcAft>
                <a:spcPts val="0"/>
              </a:spcAft>
              <a:buNone/>
            </a:pPr>
            <a:r>
              <a:rPr lang="en-US" sz="1700" b="1" u="sng">
                <a:solidFill>
                  <a:srgbClr val="6CB255"/>
                </a:solidFill>
                <a:latin typeface="Arial"/>
                <a:ea typeface="Arial"/>
                <a:cs typeface="Arial"/>
                <a:sym typeface="Arial"/>
              </a:rPr>
              <a:t>Amplitude and Color</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The amplitude of light waves is associated with brightness/intensity of color. </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Larger amplitudes appear brighter.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SOUNDWAVES</a:t>
            </a:r>
            <a:endParaRPr/>
          </a:p>
        </p:txBody>
      </p:sp>
      <p:sp>
        <p:nvSpPr>
          <p:cNvPr id="160" name="Google Shape;160;p19"/>
          <p:cNvSpPr txBox="1">
            <a:spLocks noGrp="1"/>
          </p:cNvSpPr>
          <p:nvPr>
            <p:ph type="body" idx="1"/>
          </p:nvPr>
        </p:nvSpPr>
        <p:spPr>
          <a:xfrm>
            <a:off x="457200" y="1003367"/>
            <a:ext cx="8367221" cy="5638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b="1" u="sng">
                <a:solidFill>
                  <a:srgbClr val="6CB255"/>
                </a:solidFill>
              </a:rPr>
              <a:t>Frequency</a:t>
            </a:r>
            <a:endParaRPr/>
          </a:p>
          <a:p>
            <a:pPr marL="0" lvl="0" indent="0" algn="l" rtl="0">
              <a:spcBef>
                <a:spcPts val="940"/>
              </a:spcBef>
              <a:spcAft>
                <a:spcPts val="0"/>
              </a:spcAft>
              <a:buClr>
                <a:srgbClr val="6CB255"/>
              </a:buClr>
              <a:buSzPts val="1700"/>
              <a:buNone/>
            </a:pPr>
            <a:r>
              <a:rPr lang="en-US" sz="1700"/>
              <a:t>Frequency of soundwaves = </a:t>
            </a:r>
            <a:r>
              <a:rPr lang="en-US" sz="1700" b="1"/>
              <a:t>pitch</a:t>
            </a:r>
            <a:endParaRPr/>
          </a:p>
          <a:p>
            <a:pPr marL="0" lvl="0" indent="0" algn="l" rtl="0">
              <a:spcBef>
                <a:spcPts val="940"/>
              </a:spcBef>
              <a:spcAft>
                <a:spcPts val="0"/>
              </a:spcAft>
              <a:buClr>
                <a:srgbClr val="6CB255"/>
              </a:buClr>
              <a:buSzPts val="1700"/>
              <a:buNone/>
            </a:pPr>
            <a:r>
              <a:rPr lang="en-US" sz="1700"/>
              <a:t>High frequency = high-pitched sound</a:t>
            </a:r>
            <a:endParaRPr/>
          </a:p>
          <a:p>
            <a:pPr marL="0" lvl="0" indent="0" algn="l" rtl="0">
              <a:spcBef>
                <a:spcPts val="940"/>
              </a:spcBef>
              <a:spcAft>
                <a:spcPts val="0"/>
              </a:spcAft>
              <a:buClr>
                <a:srgbClr val="6CB255"/>
              </a:buClr>
              <a:buSzPts val="1700"/>
              <a:buNone/>
            </a:pPr>
            <a:r>
              <a:rPr lang="en-US" sz="1700"/>
              <a:t>Low frequency = low-pitched sound</a:t>
            </a:r>
            <a:endParaRPr/>
          </a:p>
          <a:p>
            <a:pPr marL="0" lvl="0" indent="0" algn="l" rtl="0">
              <a:spcBef>
                <a:spcPts val="940"/>
              </a:spcBef>
              <a:spcAft>
                <a:spcPts val="0"/>
              </a:spcAft>
              <a:buClr>
                <a:srgbClr val="6CB255"/>
              </a:buClr>
              <a:buSzPts val="1700"/>
              <a:buNone/>
            </a:pPr>
            <a:r>
              <a:rPr lang="en-US" sz="1700"/>
              <a:t>The audible range of sound frequencies in humans is between 20 – 2000Hz</a:t>
            </a:r>
            <a:endParaRPr/>
          </a:p>
          <a:p>
            <a:pPr marL="0" lvl="0" indent="0" algn="l" rtl="0">
              <a:spcBef>
                <a:spcPts val="940"/>
              </a:spcBef>
              <a:spcAft>
                <a:spcPts val="0"/>
              </a:spcAft>
              <a:buClr>
                <a:srgbClr val="6CB255"/>
              </a:buClr>
              <a:buSzPts val="1700"/>
              <a:buNone/>
            </a:pPr>
            <a:r>
              <a:rPr lang="en-US" sz="1700" b="1" u="sng">
                <a:solidFill>
                  <a:srgbClr val="6CB255"/>
                </a:solidFill>
              </a:rPr>
              <a:t>Amplitude and Decibels</a:t>
            </a:r>
            <a:endParaRPr/>
          </a:p>
          <a:p>
            <a:pPr marL="0" lvl="0" indent="0" algn="l" rtl="0">
              <a:spcBef>
                <a:spcPts val="940"/>
              </a:spcBef>
              <a:spcAft>
                <a:spcPts val="0"/>
              </a:spcAft>
              <a:buClr>
                <a:srgbClr val="6CB255"/>
              </a:buClr>
              <a:buSzPts val="1700"/>
              <a:buNone/>
            </a:pPr>
            <a:r>
              <a:rPr lang="en-US" sz="1700"/>
              <a:t>Amplitude of soundwaves = </a:t>
            </a:r>
            <a:r>
              <a:rPr lang="en-US" sz="1700" b="1"/>
              <a:t>loudness</a:t>
            </a:r>
            <a:endParaRPr/>
          </a:p>
          <a:p>
            <a:pPr marL="0" lvl="0" indent="0" algn="l" rtl="0">
              <a:spcBef>
                <a:spcPts val="940"/>
              </a:spcBef>
              <a:spcAft>
                <a:spcPts val="0"/>
              </a:spcAft>
              <a:buClr>
                <a:srgbClr val="6CB255"/>
              </a:buClr>
              <a:buSzPts val="1700"/>
              <a:buNone/>
            </a:pPr>
            <a:r>
              <a:rPr lang="en-US" sz="1700"/>
              <a:t>Higher amplitude = louder sounds</a:t>
            </a:r>
            <a:endParaRPr/>
          </a:p>
          <a:p>
            <a:pPr marL="0" lvl="0" indent="0" algn="l" rtl="0">
              <a:spcBef>
                <a:spcPts val="940"/>
              </a:spcBef>
              <a:spcAft>
                <a:spcPts val="0"/>
              </a:spcAft>
              <a:buClr>
                <a:srgbClr val="6CB255"/>
              </a:buClr>
              <a:buSzPts val="1700"/>
              <a:buNone/>
            </a:pPr>
            <a:r>
              <a:rPr lang="en-US" sz="1700"/>
              <a:t>Lower amplitude = quieter sounds</a:t>
            </a:r>
            <a:endParaRPr/>
          </a:p>
          <a:p>
            <a:pPr marL="0" lvl="0" indent="0" algn="l" rtl="0">
              <a:spcBef>
                <a:spcPts val="940"/>
              </a:spcBef>
              <a:spcAft>
                <a:spcPts val="0"/>
              </a:spcAft>
              <a:buClr>
                <a:srgbClr val="6CB255"/>
              </a:buClr>
              <a:buSzPts val="1700"/>
              <a:buNone/>
            </a:pPr>
            <a:r>
              <a:rPr lang="en-US" sz="1700"/>
              <a:t>Loudness is measured in decibels (dB).</a:t>
            </a:r>
            <a:endParaRPr/>
          </a:p>
          <a:p>
            <a:pPr marL="285750" lvl="0" indent="-285750" algn="l" rtl="0">
              <a:spcBef>
                <a:spcPts val="940"/>
              </a:spcBef>
              <a:spcAft>
                <a:spcPts val="0"/>
              </a:spcAft>
              <a:buSzPts val="1700"/>
              <a:buFont typeface="Arial"/>
              <a:buChar char="-"/>
            </a:pPr>
            <a:r>
              <a:rPr lang="en-US" sz="1700"/>
              <a:t>Typical conversation = 60 dB</a:t>
            </a:r>
            <a:endParaRPr/>
          </a:p>
          <a:p>
            <a:pPr marL="285750" lvl="0" indent="-285750" algn="l" rtl="0">
              <a:spcBef>
                <a:spcPts val="940"/>
              </a:spcBef>
              <a:spcAft>
                <a:spcPts val="0"/>
              </a:spcAft>
              <a:buSzPts val="1700"/>
              <a:buFont typeface="Arial"/>
              <a:buChar char="-"/>
            </a:pPr>
            <a:r>
              <a:rPr lang="en-US" sz="1700"/>
              <a:t>Rock concert = 120 dB</a:t>
            </a:r>
            <a:endParaRPr/>
          </a:p>
          <a:p>
            <a:pPr marL="285750" lvl="0" indent="-285750" algn="l" rtl="0">
              <a:spcBef>
                <a:spcPts val="940"/>
              </a:spcBef>
              <a:spcAft>
                <a:spcPts val="0"/>
              </a:spcAft>
              <a:buSzPts val="1700"/>
              <a:buFont typeface="Arial"/>
              <a:buChar char="-"/>
            </a:pPr>
            <a:r>
              <a:rPr lang="en-US" sz="1700"/>
              <a:t>Potential for hearing damage = 80 – 130 dB</a:t>
            </a:r>
            <a:endParaRPr sz="1700"/>
          </a:p>
          <a:p>
            <a:pPr marL="285750" lvl="0" indent="-285750" algn="l" rtl="0">
              <a:spcBef>
                <a:spcPts val="940"/>
              </a:spcBef>
              <a:spcAft>
                <a:spcPts val="0"/>
              </a:spcAft>
              <a:buSzPts val="1700"/>
              <a:buFont typeface="Arial"/>
              <a:buChar char="-"/>
            </a:pPr>
            <a:r>
              <a:rPr lang="en-US" sz="1700"/>
              <a:t>The threshold for pain = 130 dB</a:t>
            </a:r>
            <a:endParaRPr sz="1700"/>
          </a:p>
        </p:txBody>
      </p:sp>
      <p:pic>
        <p:nvPicPr>
          <p:cNvPr id="161" name="Google Shape;161;p19"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SOUND WAVES</a:t>
            </a:r>
            <a:endParaRPr/>
          </a:p>
        </p:txBody>
      </p:sp>
      <p:sp>
        <p:nvSpPr>
          <p:cNvPr id="167" name="Google Shape;167;p20"/>
          <p:cNvSpPr txBox="1">
            <a:spLocks noGrp="1"/>
          </p:cNvSpPr>
          <p:nvPr>
            <p:ph type="body" idx="1"/>
          </p:nvPr>
        </p:nvSpPr>
        <p:spPr>
          <a:xfrm>
            <a:off x="457200" y="5181600"/>
            <a:ext cx="8062912" cy="148061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6CB255"/>
              </a:buClr>
              <a:buSzPts val="1665"/>
              <a:buNone/>
            </a:pPr>
            <a:r>
              <a:rPr lang="en-US" sz="1665"/>
              <a:t>This figure illustrates the loudness of common sounds. </a:t>
            </a:r>
            <a:endParaRPr sz="1665"/>
          </a:p>
          <a:p>
            <a:pPr marL="0" lvl="0" indent="0" algn="l" rtl="0">
              <a:lnSpc>
                <a:spcPct val="80000"/>
              </a:lnSpc>
              <a:spcBef>
                <a:spcPts val="933"/>
              </a:spcBef>
              <a:spcAft>
                <a:spcPts val="0"/>
              </a:spcAft>
              <a:buClr>
                <a:srgbClr val="6CB255"/>
              </a:buClr>
              <a:buSzPts val="1665"/>
              <a:buNone/>
            </a:pPr>
            <a:endParaRPr sz="1665"/>
          </a:p>
          <a:p>
            <a:pPr marL="0" lvl="0" indent="0" algn="l" rtl="0">
              <a:lnSpc>
                <a:spcPct val="80000"/>
              </a:lnSpc>
              <a:spcBef>
                <a:spcPts val="877"/>
              </a:spcBef>
              <a:spcAft>
                <a:spcPts val="0"/>
              </a:spcAft>
              <a:buClr>
                <a:srgbClr val="6CB255"/>
              </a:buClr>
              <a:buSzPts val="1387"/>
              <a:buNone/>
            </a:pPr>
            <a:r>
              <a:rPr lang="en-US" sz="1387"/>
              <a:t>Figure 5.8 (credit “planes”: modification of work by Max Pfandl; credit “crowd”: modification of work by Christian Holmér; credit “blender”: modification of work by Jo Brodie; credit “car”: modification of work by NRMA New Cars/Flickr; credit “talking”: modification of work by Joi Ito; credit “leaves”: modification of work by Aurelijus Valeiša)</a:t>
            </a:r>
            <a:endParaRPr/>
          </a:p>
        </p:txBody>
      </p:sp>
      <p:pic>
        <p:nvPicPr>
          <p:cNvPr id="168" name="Google Shape;168;p20"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69" name="Google Shape;169;p20" descr="CNX_Psych_05_02_AudRange.jpg"/>
          <p:cNvPicPr preferRelativeResize="0">
            <a:picLocks noGrp="1"/>
          </p:cNvPicPr>
          <p:nvPr>
            <p:ph type="pic" idx="2"/>
          </p:nvPr>
        </p:nvPicPr>
        <p:blipFill rotWithShape="1">
          <a:blip r:embed="rId4">
            <a:alphaModFix/>
          </a:blip>
          <a:srcRect l="-31867" r="-31868"/>
          <a:stretch/>
        </p:blipFill>
        <p:spPr>
          <a:xfrm>
            <a:off x="228600" y="1075832"/>
            <a:ext cx="9458222" cy="41057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VISION</a:t>
            </a:r>
            <a:endParaRPr/>
          </a:p>
        </p:txBody>
      </p:sp>
      <p:sp>
        <p:nvSpPr>
          <p:cNvPr id="175" name="Google Shape;175;p21"/>
          <p:cNvSpPr txBox="1">
            <a:spLocks noGrp="1"/>
          </p:cNvSpPr>
          <p:nvPr>
            <p:ph type="body" idx="1"/>
          </p:nvPr>
        </p:nvSpPr>
        <p:spPr>
          <a:xfrm>
            <a:off x="457200" y="4843982"/>
            <a:ext cx="8062912" cy="163301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6CB255"/>
              </a:buClr>
              <a:buSzPts val="1700"/>
              <a:buNone/>
            </a:pPr>
            <a:r>
              <a:rPr lang="en-US" sz="1700"/>
              <a:t>Our eyes take in sensory information that helps us understand the world around us. </a:t>
            </a:r>
            <a:endParaRPr sz="1700"/>
          </a:p>
          <a:p>
            <a:pPr marL="0" lvl="0" indent="0" algn="l" rtl="0">
              <a:lnSpc>
                <a:spcPct val="80000"/>
              </a:lnSpc>
              <a:spcBef>
                <a:spcPts val="872"/>
              </a:spcBef>
              <a:spcAft>
                <a:spcPts val="0"/>
              </a:spcAft>
              <a:buClr>
                <a:srgbClr val="6CB255"/>
              </a:buClr>
              <a:buSzPts val="1190"/>
              <a:buNone/>
            </a:pPr>
            <a:r>
              <a:rPr lang="en-US" sz="1190"/>
              <a:t>Figure 5.9 </a:t>
            </a:r>
            <a:r>
              <a:rPr lang="en-US" sz="1360"/>
              <a:t>(credit “top left”: modification of work by “rajkumar1220”/Flickr”; credit “top right”: modification of work by Thomas Leuthard; credit “middle left”: modification of work by Demietrich Baker; credit “middle right”: modification of work by “kaybee07”/Flickr; credit “bottom left”: modification of work by “Isengardt”/Flickr; credit “bottom right”: modification of work by Willem Heerbaart)</a:t>
            </a:r>
            <a:endParaRPr sz="1360"/>
          </a:p>
        </p:txBody>
      </p:sp>
      <p:pic>
        <p:nvPicPr>
          <p:cNvPr id="176" name="Google Shape;176;p21"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77" name="Google Shape;177;p21" descr="CNX_Psych_05_03_Eyes.jpg"/>
          <p:cNvPicPr preferRelativeResize="0">
            <a:picLocks noGrp="1"/>
          </p:cNvPicPr>
          <p:nvPr>
            <p:ph type="pic" idx="2"/>
          </p:nvPr>
        </p:nvPicPr>
        <p:blipFill rotWithShape="1">
          <a:blip r:embed="rId4">
            <a:alphaModFix/>
          </a:blip>
          <a:srcRect l="-11667" r="-11667"/>
          <a:stretch/>
        </p:blipFill>
        <p:spPr>
          <a:xfrm>
            <a:off x="457199" y="1122386"/>
            <a:ext cx="8062913" cy="350007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ANATOMY OF THE VISUAL SYSTEM</a:t>
            </a:r>
            <a:endParaRPr/>
          </a:p>
        </p:txBody>
      </p:sp>
      <p:sp>
        <p:nvSpPr>
          <p:cNvPr id="183" name="Google Shape;183;p22"/>
          <p:cNvSpPr txBox="1">
            <a:spLocks noGrp="1"/>
          </p:cNvSpPr>
          <p:nvPr>
            <p:ph type="body" idx="1"/>
          </p:nvPr>
        </p:nvSpPr>
        <p:spPr>
          <a:xfrm>
            <a:off x="7543800" y="6019800"/>
            <a:ext cx="1293759"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5.10</a:t>
            </a:r>
            <a:endParaRPr sz="1600"/>
          </a:p>
        </p:txBody>
      </p:sp>
      <p:pic>
        <p:nvPicPr>
          <p:cNvPr id="184" name="Google Shape;184;p22"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85" name="Google Shape;185;p22" descr="CNX_Psych_05_03_Eye.jpg"/>
          <p:cNvPicPr preferRelativeResize="0">
            <a:picLocks noGrp="1"/>
          </p:cNvPicPr>
          <p:nvPr>
            <p:ph type="pic" idx="2"/>
          </p:nvPr>
        </p:nvPicPr>
        <p:blipFill rotWithShape="1">
          <a:blip r:embed="rId4">
            <a:alphaModFix/>
          </a:blip>
          <a:srcRect l="-31816" r="-31816"/>
          <a:stretch/>
        </p:blipFill>
        <p:spPr>
          <a:xfrm>
            <a:off x="2971800" y="2785708"/>
            <a:ext cx="7451634" cy="3234718"/>
          </a:xfrm>
          <a:prstGeom prst="rect">
            <a:avLst/>
          </a:prstGeom>
          <a:noFill/>
          <a:ln>
            <a:noFill/>
          </a:ln>
        </p:spPr>
      </p:pic>
      <p:sp>
        <p:nvSpPr>
          <p:cNvPr id="186" name="Google Shape;186;p22"/>
          <p:cNvSpPr txBox="1"/>
          <p:nvPr/>
        </p:nvSpPr>
        <p:spPr>
          <a:xfrm>
            <a:off x="457200" y="2579234"/>
            <a:ext cx="4114800" cy="3783466"/>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6CB255"/>
              </a:buClr>
              <a:buSzPts val="1700"/>
              <a:buFont typeface="Arial"/>
              <a:buChar char="-"/>
            </a:pPr>
            <a:r>
              <a:rPr lang="en-US" sz="1700" b="0">
                <a:solidFill>
                  <a:srgbClr val="000000"/>
                </a:solidFill>
                <a:latin typeface="Arial"/>
                <a:ea typeface="Arial"/>
                <a:cs typeface="Arial"/>
                <a:sym typeface="Arial"/>
              </a:rPr>
              <a:t>The fovea contains photoreceptors.</a:t>
            </a:r>
            <a:endParaRPr/>
          </a:p>
          <a:p>
            <a:pPr marL="342900" marR="0" lvl="0" indent="-342900" algn="l" rtl="0">
              <a:spcBef>
                <a:spcPts val="1080"/>
              </a:spcBef>
              <a:spcAft>
                <a:spcPts val="0"/>
              </a:spcAft>
              <a:buClr>
                <a:srgbClr val="6CB255"/>
              </a:buClr>
              <a:buSzPts val="1700"/>
              <a:buFont typeface="Arial Black"/>
              <a:buAutoNum type="arabicPeriod" startAt="3"/>
            </a:pPr>
            <a:r>
              <a:rPr lang="en-US" sz="1700" b="0">
                <a:solidFill>
                  <a:srgbClr val="000000"/>
                </a:solidFill>
                <a:latin typeface="Arial"/>
                <a:ea typeface="Arial"/>
                <a:cs typeface="Arial"/>
                <a:sym typeface="Arial"/>
              </a:rPr>
              <a:t>Photoreceptors are connected to retinal ganglion cells. Axons from these cells exit through the back of the eye where they form the optic nerve.</a:t>
            </a:r>
            <a:endParaRPr/>
          </a:p>
          <a:p>
            <a:pPr marL="457200" marR="0" lvl="0" indent="-457200" algn="l" rtl="0">
              <a:spcBef>
                <a:spcPts val="1080"/>
              </a:spcBef>
              <a:spcAft>
                <a:spcPts val="0"/>
              </a:spcAft>
              <a:buClr>
                <a:srgbClr val="6CB255"/>
              </a:buClr>
              <a:buSzPts val="1700"/>
              <a:buFont typeface="Arial Black"/>
              <a:buAutoNum type="arabicPeriod" startAt="3"/>
            </a:pPr>
            <a:r>
              <a:rPr lang="en-US" sz="1700" b="0">
                <a:solidFill>
                  <a:srgbClr val="000000"/>
                </a:solidFill>
                <a:latin typeface="Arial"/>
                <a:ea typeface="Arial"/>
                <a:cs typeface="Arial"/>
                <a:sym typeface="Arial"/>
              </a:rPr>
              <a:t>The optic nerve then carries the visual information to the brain. </a:t>
            </a:r>
            <a:endParaRPr/>
          </a:p>
          <a:p>
            <a:pPr marL="0" marR="0" lvl="0" indent="0" algn="l" rtl="0">
              <a:spcBef>
                <a:spcPts val="1080"/>
              </a:spcBef>
              <a:spcAft>
                <a:spcPts val="0"/>
              </a:spcAft>
              <a:buClr>
                <a:srgbClr val="6CB255"/>
              </a:buClr>
              <a:buSzPts val="1700"/>
              <a:buFont typeface="Arial"/>
              <a:buNone/>
            </a:pPr>
            <a:r>
              <a:rPr lang="en-US" sz="1700" b="1">
                <a:solidFill>
                  <a:srgbClr val="000000"/>
                </a:solidFill>
                <a:latin typeface="Arial"/>
                <a:ea typeface="Arial"/>
                <a:cs typeface="Arial"/>
                <a:sym typeface="Arial"/>
              </a:rPr>
              <a:t>Blind spot </a:t>
            </a:r>
            <a:r>
              <a:rPr lang="en-US" sz="1700" b="0">
                <a:solidFill>
                  <a:srgbClr val="000000"/>
                </a:solidFill>
                <a:latin typeface="Arial"/>
                <a:ea typeface="Arial"/>
                <a:cs typeface="Arial"/>
                <a:sym typeface="Arial"/>
              </a:rPr>
              <a:t>– a point of no receptors, where information exits the eye, where we cannot respond to visual information.</a:t>
            </a:r>
            <a:endParaRPr sz="1700" b="0">
              <a:solidFill>
                <a:srgbClr val="000000"/>
              </a:solidFill>
              <a:latin typeface="Arial"/>
              <a:ea typeface="Arial"/>
              <a:cs typeface="Arial"/>
              <a:sym typeface="Arial"/>
            </a:endParaRPr>
          </a:p>
        </p:txBody>
      </p:sp>
      <p:sp>
        <p:nvSpPr>
          <p:cNvPr id="187" name="Google Shape;187;p22"/>
          <p:cNvSpPr txBox="1"/>
          <p:nvPr/>
        </p:nvSpPr>
        <p:spPr>
          <a:xfrm>
            <a:off x="457200" y="1125139"/>
            <a:ext cx="8367221" cy="2241639"/>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6CB255"/>
              </a:buClr>
              <a:buSzPts val="1700"/>
              <a:buFont typeface="Arial"/>
              <a:buAutoNum type="arabicPeriod"/>
            </a:pPr>
            <a:r>
              <a:rPr lang="en-US" sz="1700">
                <a:solidFill>
                  <a:schemeClr val="dk1"/>
                </a:solidFill>
                <a:latin typeface="Arial"/>
                <a:ea typeface="Arial"/>
                <a:cs typeface="Arial"/>
                <a:sym typeface="Arial"/>
              </a:rPr>
              <a:t>Light waves are transmitted across the cornea and enter through the pupil.</a:t>
            </a:r>
            <a:endParaRPr/>
          </a:p>
          <a:p>
            <a:pPr marL="342900" marR="0" lvl="0" indent="-34290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The pupil’s size is controlled by muscles that are connected to the iris (the colored part of the eye).</a:t>
            </a:r>
            <a:endParaRPr/>
          </a:p>
          <a:p>
            <a:pPr marL="342900" marR="0" lvl="0" indent="-342900" algn="l" rtl="0">
              <a:spcBef>
                <a:spcPts val="1080"/>
              </a:spcBef>
              <a:spcAft>
                <a:spcPts val="0"/>
              </a:spcAft>
              <a:buClr>
                <a:srgbClr val="6CB255"/>
              </a:buClr>
              <a:buSzPts val="1700"/>
              <a:buFont typeface="Arial Black"/>
              <a:buAutoNum type="arabicPeriod" startAt="2"/>
            </a:pPr>
            <a:r>
              <a:rPr lang="en-US" sz="1700">
                <a:solidFill>
                  <a:schemeClr val="dk1"/>
                </a:solidFill>
                <a:latin typeface="Arial"/>
                <a:ea typeface="Arial"/>
                <a:cs typeface="Arial"/>
                <a:sym typeface="Arial"/>
              </a:rPr>
              <a:t>The light crosses the lens and is focused on the fovea, which is part of the retina.</a:t>
            </a:r>
            <a:endParaRPr sz="1700">
              <a:solidFill>
                <a:schemeClr val="dk1"/>
              </a:solidFill>
              <a:latin typeface="Arial"/>
              <a:ea typeface="Arial"/>
              <a:cs typeface="Arial"/>
              <a:sym typeface="Arial"/>
            </a:endParaRPr>
          </a:p>
          <a:p>
            <a:pPr marL="342900" marR="0" lvl="0" indent="-234950" algn="l" rtl="0">
              <a:spcBef>
                <a:spcPts val="1080"/>
              </a:spcBef>
              <a:spcAft>
                <a:spcPts val="0"/>
              </a:spcAft>
              <a:buClr>
                <a:srgbClr val="6CB255"/>
              </a:buClr>
              <a:buSzPts val="1700"/>
              <a:buFont typeface="Arial"/>
              <a:buNone/>
            </a:pPr>
            <a:endParaRPr sz="1700">
              <a:solidFill>
                <a:schemeClr val="dk1"/>
              </a:solidFill>
              <a:latin typeface="Arial"/>
              <a:ea typeface="Arial"/>
              <a:cs typeface="Arial"/>
              <a:sym typeface="Arial"/>
            </a:endParaRPr>
          </a:p>
          <a:p>
            <a:pPr marL="0" marR="0" lvl="0" indent="0" algn="l" rtl="0">
              <a:spcBef>
                <a:spcPts val="108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PHOTORECEPTORS</a:t>
            </a:r>
            <a:endParaRPr/>
          </a:p>
        </p:txBody>
      </p:sp>
      <p:sp>
        <p:nvSpPr>
          <p:cNvPr id="193" name="Google Shape;193;p23"/>
          <p:cNvSpPr txBox="1">
            <a:spLocks noGrp="1"/>
          </p:cNvSpPr>
          <p:nvPr>
            <p:ph type="body" idx="1"/>
          </p:nvPr>
        </p:nvSpPr>
        <p:spPr>
          <a:xfrm>
            <a:off x="5257799" y="5281767"/>
            <a:ext cx="2514887" cy="12267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5.11 </a:t>
            </a:r>
            <a:r>
              <a:rPr lang="en-US" sz="1400">
                <a:solidFill>
                  <a:schemeClr val="dk1"/>
                </a:solidFill>
              </a:rPr>
              <a:t>The two types of photoreceptors are shown in this image. Rods are colored green and cones are blue.</a:t>
            </a:r>
            <a:endParaRPr/>
          </a:p>
        </p:txBody>
      </p:sp>
      <p:pic>
        <p:nvPicPr>
          <p:cNvPr id="194" name="Google Shape;194;p23"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95" name="Google Shape;195;p23" descr="CNX_Psych_05_03_RodsCones.jpg"/>
          <p:cNvPicPr preferRelativeResize="0">
            <a:picLocks noGrp="1"/>
          </p:cNvPicPr>
          <p:nvPr>
            <p:ph type="pic" idx="2"/>
          </p:nvPr>
        </p:nvPicPr>
        <p:blipFill rotWithShape="1">
          <a:blip r:embed="rId4">
            <a:alphaModFix/>
          </a:blip>
          <a:srcRect l="-50452" r="-50451"/>
          <a:stretch/>
        </p:blipFill>
        <p:spPr>
          <a:xfrm>
            <a:off x="2286000" y="1153060"/>
            <a:ext cx="8748713" cy="3797773"/>
          </a:xfrm>
          <a:prstGeom prst="rect">
            <a:avLst/>
          </a:prstGeom>
          <a:noFill/>
          <a:ln>
            <a:noFill/>
          </a:ln>
        </p:spPr>
      </p:pic>
      <p:sp>
        <p:nvSpPr>
          <p:cNvPr id="196" name="Google Shape;196;p23"/>
          <p:cNvSpPr txBox="1"/>
          <p:nvPr/>
        </p:nvSpPr>
        <p:spPr>
          <a:xfrm>
            <a:off x="493986" y="1060886"/>
            <a:ext cx="4495800" cy="54476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u="sng">
                <a:solidFill>
                  <a:srgbClr val="6CB255"/>
                </a:solidFill>
                <a:latin typeface="Arial"/>
                <a:ea typeface="Arial"/>
                <a:cs typeface="Arial"/>
                <a:sym typeface="Arial"/>
              </a:rPr>
              <a:t>Cones</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Phototopic (daytime) vision.</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Work best in bright light conditions.</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High-acuity color information.</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Located in the fovea.</a:t>
            </a:r>
            <a:endParaRPr/>
          </a:p>
          <a:p>
            <a:pPr marL="0" marR="0" lvl="0" indent="0" algn="l" rtl="0">
              <a:spcBef>
                <a:spcPts val="1080"/>
              </a:spcBef>
              <a:spcAft>
                <a:spcPts val="0"/>
              </a:spcAft>
              <a:buNone/>
            </a:pPr>
            <a:r>
              <a:rPr lang="en-US" sz="1700" b="1" u="sng">
                <a:solidFill>
                  <a:srgbClr val="6CB255"/>
                </a:solidFill>
                <a:latin typeface="Arial"/>
                <a:ea typeface="Arial"/>
                <a:cs typeface="Arial"/>
                <a:sym typeface="Arial"/>
              </a:rPr>
              <a:t>Rods</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Scotopic (nighttime) vision.</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Work best in low light conditions.</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High-sensitivity.</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Allows for low-acuity vision in dim light.</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Involved in the perception of movement in our peripheral vision.</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Located in the periphery of the retina.</a:t>
            </a:r>
            <a:endParaRPr/>
          </a:p>
          <a:p>
            <a:pPr marL="0" marR="0" lvl="0" indent="0" algn="l" rtl="0">
              <a:spcBef>
                <a:spcPts val="1080"/>
              </a:spcBef>
              <a:spcAft>
                <a:spcPts val="0"/>
              </a:spcAft>
              <a:buNone/>
            </a:pPr>
            <a:endParaRPr sz="17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OPTIC CHIASM</a:t>
            </a:r>
            <a:endParaRPr/>
          </a:p>
        </p:txBody>
      </p:sp>
      <p:sp>
        <p:nvSpPr>
          <p:cNvPr id="202" name="Google Shape;202;p24"/>
          <p:cNvSpPr txBox="1">
            <a:spLocks noGrp="1"/>
          </p:cNvSpPr>
          <p:nvPr>
            <p:ph type="body" idx="1"/>
          </p:nvPr>
        </p:nvSpPr>
        <p:spPr>
          <a:xfrm>
            <a:off x="4256200" y="5307288"/>
            <a:ext cx="4557711" cy="116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5.12 This illustration shows the optic chiasm at the front of the brain and the pathways to the occipital lobe at the back of the brain, where visual sensations are processed into meaningful perceptions.</a:t>
            </a:r>
            <a:endParaRPr/>
          </a:p>
        </p:txBody>
      </p:sp>
      <p:pic>
        <p:nvPicPr>
          <p:cNvPr id="203" name="Google Shape;203;p24"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04" name="Google Shape;204;p24" descr="CNX_Psych_05_03_OpticChias.jpg"/>
          <p:cNvPicPr preferRelativeResize="0">
            <a:picLocks noGrp="1"/>
          </p:cNvPicPr>
          <p:nvPr>
            <p:ph type="pic" idx="2"/>
          </p:nvPr>
        </p:nvPicPr>
        <p:blipFill rotWithShape="1">
          <a:blip r:embed="rId4">
            <a:alphaModFix/>
          </a:blip>
          <a:srcRect l="-32881" r="-32880"/>
          <a:stretch/>
        </p:blipFill>
        <p:spPr>
          <a:xfrm>
            <a:off x="2971800" y="1239195"/>
            <a:ext cx="7453312" cy="3235446"/>
          </a:xfrm>
          <a:prstGeom prst="rect">
            <a:avLst/>
          </a:prstGeom>
          <a:noFill/>
          <a:ln>
            <a:noFill/>
          </a:ln>
        </p:spPr>
      </p:pic>
      <p:sp>
        <p:nvSpPr>
          <p:cNvPr id="205" name="Google Shape;205;p24"/>
          <p:cNvSpPr txBox="1"/>
          <p:nvPr/>
        </p:nvSpPr>
        <p:spPr>
          <a:xfrm>
            <a:off x="457200" y="1239195"/>
            <a:ext cx="3657600" cy="36548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The optic nerve of each eye merges at the optic chiasm, an X-shaped structure just below the cerebral cortex.</a:t>
            </a:r>
            <a:endParaRPr/>
          </a:p>
          <a:p>
            <a:pPr marL="285750" marR="0" lvl="0" indent="-285750" algn="l" rtl="0">
              <a:spcBef>
                <a:spcPts val="1080"/>
              </a:spcBef>
              <a:spcAft>
                <a:spcPts val="0"/>
              </a:spcAft>
              <a:buClr>
                <a:schemeClr val="dk1"/>
              </a:buClr>
              <a:buSzPts val="1700"/>
              <a:buFont typeface="Arial"/>
              <a:buChar char="-"/>
            </a:pPr>
            <a:r>
              <a:rPr lang="en-US" sz="1700">
                <a:solidFill>
                  <a:schemeClr val="dk1"/>
                </a:solidFill>
                <a:latin typeface="Arial"/>
                <a:ea typeface="Arial"/>
                <a:cs typeface="Arial"/>
                <a:sym typeface="Arial"/>
              </a:rPr>
              <a:t>Information from the right visual field is sent to the left hemisphere and information from the left visual field is sent to the right hemisphere.</a:t>
            </a:r>
            <a:endParaRPr/>
          </a:p>
          <a:p>
            <a:pPr marL="285750" marR="0" lvl="0" indent="-285750" algn="l" rtl="0">
              <a:spcBef>
                <a:spcPts val="1080"/>
              </a:spcBef>
              <a:spcAft>
                <a:spcPts val="0"/>
              </a:spcAft>
              <a:buClr>
                <a:schemeClr val="dk1"/>
              </a:buClr>
              <a:buSzPts val="1700"/>
              <a:buFont typeface="Arial"/>
              <a:buChar char="-"/>
            </a:pPr>
            <a:r>
              <a:rPr lang="en-US" sz="1700">
                <a:solidFill>
                  <a:schemeClr val="dk1"/>
                </a:solidFill>
                <a:latin typeface="Arial"/>
                <a:ea typeface="Arial"/>
                <a:cs typeface="Arial"/>
                <a:sym typeface="Arial"/>
              </a:rPr>
              <a:t>This information is then sent to the occipital lobe for processing.</a:t>
            </a:r>
            <a:endParaRPr/>
          </a:p>
          <a:p>
            <a:pPr marL="0" marR="0" lvl="0" indent="0" algn="l" rtl="0">
              <a:spcBef>
                <a:spcPts val="1080"/>
              </a:spcBef>
              <a:spcAft>
                <a:spcPts val="0"/>
              </a:spcAft>
              <a:buNone/>
            </a:pPr>
            <a:endParaRPr sz="17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SENSORY SYSTEMS</a:t>
            </a:r>
            <a:endParaRPr/>
          </a:p>
        </p:txBody>
      </p:sp>
      <p:sp>
        <p:nvSpPr>
          <p:cNvPr id="53" name="Google Shape;53;p7"/>
          <p:cNvSpPr txBox="1">
            <a:spLocks noGrp="1"/>
          </p:cNvSpPr>
          <p:nvPr>
            <p:ph type="body" idx="1"/>
          </p:nvPr>
        </p:nvSpPr>
        <p:spPr>
          <a:xfrm>
            <a:off x="457200" y="5638800"/>
            <a:ext cx="8062912" cy="1023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800"/>
              <a:buNone/>
            </a:pPr>
            <a:r>
              <a:rPr lang="en-US" sz="1800"/>
              <a:t>If you were standing in the midst of this street scene, you would be absorbing and processing numerous pieces of sensory input. </a:t>
            </a:r>
            <a:endParaRPr sz="1800"/>
          </a:p>
          <a:p>
            <a:pPr marL="0" lvl="0" indent="0" algn="l" rtl="0">
              <a:spcBef>
                <a:spcPts val="900"/>
              </a:spcBef>
              <a:spcAft>
                <a:spcPts val="0"/>
              </a:spcAft>
              <a:buClr>
                <a:srgbClr val="6CB255"/>
              </a:buClr>
              <a:buSzPts val="1500"/>
              <a:buNone/>
            </a:pPr>
            <a:r>
              <a:rPr lang="en-US" sz="1500"/>
              <a:t>Figure 5.1 (credit: modification of work by Cory Zanker)</a:t>
            </a:r>
            <a:endParaRPr/>
          </a:p>
        </p:txBody>
      </p:sp>
      <p:pic>
        <p:nvPicPr>
          <p:cNvPr id="54" name="Google Shape;54;p7"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55" name="Google Shape;55;p7" descr="CNX_Psych_05_00_Senses.jpg"/>
          <p:cNvPicPr preferRelativeResize="0">
            <a:picLocks noGrp="1"/>
          </p:cNvPicPr>
          <p:nvPr>
            <p:ph type="pic" idx="2"/>
          </p:nvPr>
        </p:nvPicPr>
        <p:blipFill rotWithShape="1">
          <a:blip r:embed="rId4">
            <a:alphaModFix/>
          </a:blip>
          <a:srcRect l="-9895" r="-9895"/>
          <a:stretch/>
        </p:blipFill>
        <p:spPr>
          <a:xfrm>
            <a:off x="430966" y="2138729"/>
            <a:ext cx="8062913" cy="3500071"/>
          </a:xfrm>
          <a:prstGeom prst="rect">
            <a:avLst/>
          </a:prstGeom>
          <a:noFill/>
          <a:ln>
            <a:noFill/>
          </a:ln>
        </p:spPr>
      </p:pic>
      <p:sp>
        <p:nvSpPr>
          <p:cNvPr id="56" name="Google Shape;56;p7"/>
          <p:cNvSpPr txBox="1"/>
          <p:nvPr/>
        </p:nvSpPr>
        <p:spPr>
          <a:xfrm>
            <a:off x="457200" y="1123225"/>
            <a:ext cx="8367221" cy="8771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0" i="0" u="none" strike="noStrike" cap="none">
                <a:solidFill>
                  <a:schemeClr val="dk1"/>
                </a:solidFill>
                <a:latin typeface="Arial"/>
                <a:ea typeface="Arial"/>
                <a:cs typeface="Arial"/>
                <a:sym typeface="Arial"/>
              </a:rPr>
              <a:t>Our sensory systems are responsible for providing information about our surroundings which allow us to successfully navigate and interact with our environments.</a:t>
            </a:r>
            <a:endParaRPr sz="17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VISUAL PATHWAYS</a:t>
            </a:r>
            <a:endParaRPr/>
          </a:p>
        </p:txBody>
      </p:sp>
      <p:sp>
        <p:nvSpPr>
          <p:cNvPr id="211" name="Google Shape;211;p25"/>
          <p:cNvSpPr txBox="1">
            <a:spLocks noGrp="1"/>
          </p:cNvSpPr>
          <p:nvPr>
            <p:ph type="body" idx="1"/>
          </p:nvPr>
        </p:nvSpPr>
        <p:spPr>
          <a:xfrm>
            <a:off x="457200" y="1219200"/>
            <a:ext cx="8062912" cy="2057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a:solidFill>
                  <a:schemeClr val="dk1"/>
                </a:solidFill>
              </a:rPr>
              <a:t>After being processed in the occipital lobe, visual information exits and goes through two different pathways.</a:t>
            </a:r>
            <a:endParaRPr/>
          </a:p>
          <a:p>
            <a:pPr marL="0" lvl="0" indent="0" algn="l" rtl="0">
              <a:spcBef>
                <a:spcPts val="1080"/>
              </a:spcBef>
              <a:spcAft>
                <a:spcPts val="0"/>
              </a:spcAft>
              <a:buSzPts val="1700"/>
              <a:buNone/>
            </a:pPr>
            <a:r>
              <a:rPr lang="en-US" sz="1700" b="1">
                <a:solidFill>
                  <a:srgbClr val="6CB255"/>
                </a:solidFill>
              </a:rPr>
              <a:t>The “WHAT” pathway:</a:t>
            </a:r>
            <a:endParaRPr/>
          </a:p>
          <a:p>
            <a:pPr marL="342900" lvl="0" indent="-342900" algn="l" rtl="0">
              <a:spcBef>
                <a:spcPts val="1080"/>
              </a:spcBef>
              <a:spcAft>
                <a:spcPts val="0"/>
              </a:spcAft>
              <a:buSzPts val="1700"/>
              <a:buFont typeface="Arial"/>
              <a:buChar char="-"/>
            </a:pPr>
            <a:r>
              <a:rPr lang="en-US" sz="1700"/>
              <a:t>Object recognition.</a:t>
            </a:r>
            <a:endParaRPr/>
          </a:p>
          <a:p>
            <a:pPr marL="342900" lvl="0" indent="-342900" algn="l" rtl="0">
              <a:spcBef>
                <a:spcPts val="1080"/>
              </a:spcBef>
              <a:spcAft>
                <a:spcPts val="0"/>
              </a:spcAft>
              <a:buSzPts val="1700"/>
              <a:buFont typeface="Arial"/>
              <a:buChar char="-"/>
            </a:pPr>
            <a:r>
              <a:rPr lang="en-US" sz="1700"/>
              <a:t>Object identification.</a:t>
            </a:r>
            <a:endParaRPr/>
          </a:p>
        </p:txBody>
      </p:sp>
      <p:pic>
        <p:nvPicPr>
          <p:cNvPr id="212" name="Google Shape;212;p25"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13" name="Google Shape;213;p25"/>
          <p:cNvPicPr preferRelativeResize="0"/>
          <p:nvPr/>
        </p:nvPicPr>
        <p:blipFill rotWithShape="1">
          <a:blip r:embed="rId4">
            <a:alphaModFix/>
          </a:blip>
          <a:srcRect/>
          <a:stretch/>
        </p:blipFill>
        <p:spPr>
          <a:xfrm>
            <a:off x="4157682" y="2057400"/>
            <a:ext cx="4336154" cy="3815816"/>
          </a:xfrm>
          <a:prstGeom prst="rect">
            <a:avLst/>
          </a:prstGeom>
          <a:noFill/>
          <a:ln>
            <a:noFill/>
          </a:ln>
        </p:spPr>
      </p:pic>
      <p:sp>
        <p:nvSpPr>
          <p:cNvPr id="214" name="Google Shape;214;p25"/>
          <p:cNvSpPr txBox="1"/>
          <p:nvPr/>
        </p:nvSpPr>
        <p:spPr>
          <a:xfrm>
            <a:off x="457200" y="3154006"/>
            <a:ext cx="3521806" cy="14209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rgbClr val="6CB255"/>
                </a:solidFill>
                <a:latin typeface="Arial"/>
                <a:ea typeface="Arial"/>
                <a:cs typeface="Arial"/>
                <a:sym typeface="Arial"/>
              </a:rPr>
              <a:t>The “WHERE/HOW” pathway:</a:t>
            </a:r>
            <a:endParaRPr/>
          </a:p>
          <a:p>
            <a:pPr marL="342900" marR="0" lvl="0" indent="-342900" algn="l" rtl="0">
              <a:spcBef>
                <a:spcPts val="1080"/>
              </a:spcBef>
              <a:spcAft>
                <a:spcPts val="0"/>
              </a:spcAft>
              <a:buClr>
                <a:schemeClr val="dk1"/>
              </a:buClr>
              <a:buSzPts val="1700"/>
              <a:buFont typeface="Arial"/>
              <a:buChar char="-"/>
            </a:pPr>
            <a:r>
              <a:rPr lang="en-US" sz="1700">
                <a:solidFill>
                  <a:schemeClr val="dk1"/>
                </a:solidFill>
                <a:latin typeface="Arial"/>
                <a:ea typeface="Arial"/>
                <a:cs typeface="Arial"/>
                <a:sym typeface="Arial"/>
              </a:rPr>
              <a:t>Location in space.</a:t>
            </a:r>
            <a:endParaRPr/>
          </a:p>
          <a:p>
            <a:pPr marL="342900" marR="0" lvl="0" indent="-342900" algn="l" rtl="0">
              <a:spcBef>
                <a:spcPts val="1080"/>
              </a:spcBef>
              <a:spcAft>
                <a:spcPts val="0"/>
              </a:spcAft>
              <a:buClr>
                <a:schemeClr val="dk1"/>
              </a:buClr>
              <a:buSzPts val="1700"/>
              <a:buFont typeface="Arial"/>
              <a:buChar char="-"/>
            </a:pPr>
            <a:r>
              <a:rPr lang="en-US" sz="1700">
                <a:solidFill>
                  <a:schemeClr val="dk1"/>
                </a:solidFill>
                <a:latin typeface="Arial"/>
                <a:ea typeface="Arial"/>
                <a:cs typeface="Arial"/>
                <a:sym typeface="Arial"/>
              </a:rPr>
              <a:t>How one might interact with a particular visual stimulus.</a:t>
            </a:r>
            <a:endParaRPr sz="1700">
              <a:solidFill>
                <a:schemeClr val="dk1"/>
              </a:solidFill>
              <a:latin typeface="Arial"/>
              <a:ea typeface="Arial"/>
              <a:cs typeface="Arial"/>
              <a:sym typeface="Arial"/>
            </a:endParaRPr>
          </a:p>
        </p:txBody>
      </p:sp>
      <p:sp>
        <p:nvSpPr>
          <p:cNvPr id="215" name="Google Shape;215;p25"/>
          <p:cNvSpPr txBox="1"/>
          <p:nvPr/>
        </p:nvSpPr>
        <p:spPr>
          <a:xfrm>
            <a:off x="5486400" y="6419028"/>
            <a:ext cx="2445544" cy="2923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00">
                <a:solidFill>
                  <a:schemeClr val="dk1"/>
                </a:solidFill>
                <a:latin typeface="Arial"/>
                <a:ea typeface="Arial"/>
                <a:cs typeface="Arial"/>
                <a:sym typeface="Arial"/>
              </a:rPr>
              <a:t>(Credit: BrightStar Learning)</a:t>
            </a:r>
            <a:endParaRPr sz="13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COLOR VISION</a:t>
            </a:r>
            <a:endParaRPr/>
          </a:p>
        </p:txBody>
      </p:sp>
      <p:sp>
        <p:nvSpPr>
          <p:cNvPr id="221" name="Google Shape;221;p26"/>
          <p:cNvSpPr txBox="1">
            <a:spLocks noGrp="1"/>
          </p:cNvSpPr>
          <p:nvPr>
            <p:ph type="body" idx="1"/>
          </p:nvPr>
        </p:nvSpPr>
        <p:spPr>
          <a:xfrm>
            <a:off x="5015103" y="5528126"/>
            <a:ext cx="3809317" cy="12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80"/>
              <a:buNone/>
            </a:pPr>
            <a:r>
              <a:rPr lang="en-US" sz="1480"/>
              <a:t>This figure illustrates the different sensitivities for the three cone types found in a normal-sighted individual. </a:t>
            </a:r>
            <a:endParaRPr sz="1480"/>
          </a:p>
          <a:p>
            <a:pPr marL="0" lvl="0" indent="0" algn="l" rtl="0">
              <a:lnSpc>
                <a:spcPct val="90000"/>
              </a:lnSpc>
              <a:spcBef>
                <a:spcPts val="859"/>
              </a:spcBef>
              <a:spcAft>
                <a:spcPts val="0"/>
              </a:spcAft>
              <a:buClr>
                <a:srgbClr val="6CB255"/>
              </a:buClr>
              <a:buSzPts val="1295"/>
              <a:buNone/>
            </a:pPr>
            <a:r>
              <a:rPr lang="en-US" sz="1295"/>
              <a:t>Figure 5.13 (credit: modification of work by Vanessa Ezekowitz)</a:t>
            </a:r>
            <a:endParaRPr/>
          </a:p>
        </p:txBody>
      </p:sp>
      <p:pic>
        <p:nvPicPr>
          <p:cNvPr id="222" name="Google Shape;222;p26"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23" name="Google Shape;223;p26" descr="CNX_Psych_05_03_Trichrom.jpg"/>
          <p:cNvPicPr preferRelativeResize="0">
            <a:picLocks noGrp="1"/>
          </p:cNvPicPr>
          <p:nvPr>
            <p:ph type="pic" idx="2"/>
          </p:nvPr>
        </p:nvPicPr>
        <p:blipFill rotWithShape="1">
          <a:blip r:embed="rId4">
            <a:alphaModFix/>
          </a:blip>
          <a:srcRect l="-45660" r="-45659"/>
          <a:stretch/>
        </p:blipFill>
        <p:spPr>
          <a:xfrm>
            <a:off x="3352800" y="2383312"/>
            <a:ext cx="7244528" cy="3144814"/>
          </a:xfrm>
          <a:prstGeom prst="rect">
            <a:avLst/>
          </a:prstGeom>
          <a:noFill/>
          <a:ln>
            <a:noFill/>
          </a:ln>
        </p:spPr>
      </p:pic>
      <p:sp>
        <p:nvSpPr>
          <p:cNvPr id="224" name="Google Shape;224;p26"/>
          <p:cNvSpPr txBox="1"/>
          <p:nvPr/>
        </p:nvSpPr>
        <p:spPr>
          <a:xfrm>
            <a:off x="457200" y="2383312"/>
            <a:ext cx="4419600" cy="462177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u="sng">
                <a:solidFill>
                  <a:srgbClr val="6CB255"/>
                </a:solidFill>
                <a:latin typeface="Arial"/>
                <a:ea typeface="Arial"/>
                <a:cs typeface="Arial"/>
                <a:sym typeface="Arial"/>
              </a:rPr>
              <a:t>Opponent-Process Theory</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Color is coded in opponent pairs.</a:t>
            </a:r>
            <a:endParaRPr/>
          </a:p>
          <a:p>
            <a:pPr marL="742950" marR="0" lvl="1" indent="-285750" algn="l" rtl="0">
              <a:spcBef>
                <a:spcPts val="1080"/>
              </a:spcBef>
              <a:spcAft>
                <a:spcPts val="0"/>
              </a:spcAft>
              <a:buClr>
                <a:srgbClr val="6CB255"/>
              </a:buClr>
              <a:buSzPts val="1700"/>
              <a:buFont typeface="Arial"/>
              <a:buChar char="-"/>
            </a:pPr>
            <a:r>
              <a:rPr lang="en-US" sz="1700" b="0" i="0" u="none" strike="noStrike" cap="none">
                <a:solidFill>
                  <a:schemeClr val="dk1"/>
                </a:solidFill>
                <a:latin typeface="Arial"/>
                <a:ea typeface="Arial"/>
                <a:cs typeface="Arial"/>
                <a:sym typeface="Arial"/>
              </a:rPr>
              <a:t>Black – white</a:t>
            </a:r>
            <a:endParaRPr/>
          </a:p>
          <a:p>
            <a:pPr marL="742950" marR="0" lvl="1" indent="-285750" algn="l" rtl="0">
              <a:spcBef>
                <a:spcPts val="1080"/>
              </a:spcBef>
              <a:spcAft>
                <a:spcPts val="0"/>
              </a:spcAft>
              <a:buClr>
                <a:srgbClr val="6CB255"/>
              </a:buClr>
              <a:buSzPts val="1700"/>
              <a:buFont typeface="Arial"/>
              <a:buChar char="-"/>
            </a:pPr>
            <a:r>
              <a:rPr lang="en-US" sz="1700" b="0" i="0" u="none" strike="noStrike" cap="none">
                <a:solidFill>
                  <a:schemeClr val="dk1"/>
                </a:solidFill>
                <a:latin typeface="Arial"/>
                <a:ea typeface="Arial"/>
                <a:cs typeface="Arial"/>
                <a:sym typeface="Arial"/>
              </a:rPr>
              <a:t>Yellow – blue</a:t>
            </a:r>
            <a:endParaRPr/>
          </a:p>
          <a:p>
            <a:pPr marL="742950" marR="0" lvl="1" indent="-285750" algn="l" rtl="0">
              <a:spcBef>
                <a:spcPts val="1080"/>
              </a:spcBef>
              <a:spcAft>
                <a:spcPts val="0"/>
              </a:spcAft>
              <a:buClr>
                <a:srgbClr val="6CB255"/>
              </a:buClr>
              <a:buSzPts val="1700"/>
              <a:buFont typeface="Arial"/>
              <a:buChar char="-"/>
            </a:pPr>
            <a:r>
              <a:rPr lang="en-US" sz="1700" b="0" i="0" u="none" strike="noStrike" cap="none">
                <a:solidFill>
                  <a:schemeClr val="dk1"/>
                </a:solidFill>
                <a:latin typeface="Arial"/>
                <a:ea typeface="Arial"/>
                <a:cs typeface="Arial"/>
                <a:sym typeface="Arial"/>
              </a:rPr>
              <a:t>Green – Red</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Some cells are excited by one of the opponent colors and are inhibited by the other.</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Applies to cells after the retina.</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Research has found that both theories are true but for different parts of the visual system.</a:t>
            </a:r>
            <a:endParaRPr/>
          </a:p>
          <a:p>
            <a:pPr marL="457200" marR="0" lvl="1" indent="0" algn="l" rtl="0">
              <a:spcBef>
                <a:spcPts val="1080"/>
              </a:spcBef>
              <a:spcAft>
                <a:spcPts val="0"/>
              </a:spcAft>
              <a:buNone/>
            </a:pPr>
            <a:endParaRPr sz="1700" b="0" i="0" u="none" strike="noStrike" cap="none">
              <a:solidFill>
                <a:schemeClr val="dk1"/>
              </a:solidFill>
              <a:latin typeface="Arial"/>
              <a:ea typeface="Arial"/>
              <a:cs typeface="Arial"/>
              <a:sym typeface="Arial"/>
            </a:endParaRPr>
          </a:p>
        </p:txBody>
      </p:sp>
      <p:sp>
        <p:nvSpPr>
          <p:cNvPr id="225" name="Google Shape;225;p26"/>
          <p:cNvSpPr txBox="1"/>
          <p:nvPr/>
        </p:nvSpPr>
        <p:spPr>
          <a:xfrm>
            <a:off x="457200" y="993035"/>
            <a:ext cx="8339520" cy="19954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u="sng">
                <a:solidFill>
                  <a:srgbClr val="6CB255"/>
                </a:solidFill>
                <a:latin typeface="Arial"/>
                <a:ea typeface="Arial"/>
                <a:cs typeface="Arial"/>
                <a:sym typeface="Arial"/>
              </a:rPr>
              <a:t>Trichromatic Theory of Color Vision</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All colors can be produced by combining red, green, and blue.</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Applies to the retina where color vision is controlled by three types of cones.</a:t>
            </a:r>
            <a:endParaRPr/>
          </a:p>
          <a:p>
            <a:pPr marL="285750" marR="0" lvl="0" indent="-171450" algn="l" rtl="0">
              <a:spcBef>
                <a:spcPts val="1080"/>
              </a:spcBef>
              <a:spcAft>
                <a:spcPts val="0"/>
              </a:spcAft>
              <a:buClr>
                <a:srgbClr val="6CB255"/>
              </a:buClr>
              <a:buSzPts val="1800"/>
              <a:buFont typeface="Arial"/>
              <a:buNone/>
            </a:pPr>
            <a:endParaRPr sz="1800">
              <a:solidFill>
                <a:schemeClr val="dk1"/>
              </a:solidFill>
              <a:latin typeface="Arial"/>
              <a:ea typeface="Arial"/>
              <a:cs typeface="Arial"/>
              <a:sym typeface="Arial"/>
            </a:endParaRPr>
          </a:p>
          <a:p>
            <a:pPr marL="0" marR="0" lvl="0" indent="0" algn="l" rtl="0">
              <a:spcBef>
                <a:spcPts val="108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SUPPORT FOR OPPONENT-PROCESS THEORY</a:t>
            </a:r>
            <a:endParaRPr/>
          </a:p>
        </p:txBody>
      </p:sp>
      <p:sp>
        <p:nvSpPr>
          <p:cNvPr id="232" name="Google Shape;232;p27"/>
          <p:cNvSpPr txBox="1">
            <a:spLocks noGrp="1"/>
          </p:cNvSpPr>
          <p:nvPr>
            <p:ph type="body" idx="1"/>
          </p:nvPr>
        </p:nvSpPr>
        <p:spPr>
          <a:xfrm>
            <a:off x="446689" y="5853903"/>
            <a:ext cx="8367221" cy="7942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Stare at the white dot for 30–60 seconds and then move your eyes to a blank piece of white paper. What do you see? </a:t>
            </a:r>
            <a:endParaRPr/>
          </a:p>
        </p:txBody>
      </p:sp>
      <p:pic>
        <p:nvPicPr>
          <p:cNvPr id="233" name="Google Shape;233;p27" descr="OSC-Stacked-TM-RGB-1.png"/>
          <p:cNvPicPr preferRelativeResize="0"/>
          <p:nvPr/>
        </p:nvPicPr>
        <p:blipFill rotWithShape="1">
          <a:blip r:embed="rId3">
            <a:alphaModFix/>
          </a:blip>
          <a:srcRect/>
          <a:stretch/>
        </p:blipFill>
        <p:spPr>
          <a:xfrm>
            <a:off x="7994245" y="280740"/>
            <a:ext cx="1051734" cy="751709"/>
          </a:xfrm>
          <a:prstGeom prst="rect">
            <a:avLst/>
          </a:prstGeom>
          <a:noFill/>
          <a:ln>
            <a:noFill/>
          </a:ln>
        </p:spPr>
      </p:pic>
      <p:pic>
        <p:nvPicPr>
          <p:cNvPr id="234" name="Google Shape;234;p27"/>
          <p:cNvPicPr preferRelativeResize="0">
            <a:picLocks noGrp="1"/>
          </p:cNvPicPr>
          <p:nvPr>
            <p:ph type="pic" idx="2"/>
          </p:nvPr>
        </p:nvPicPr>
        <p:blipFill rotWithShape="1">
          <a:blip r:embed="rId4">
            <a:alphaModFix/>
          </a:blip>
          <a:srcRect/>
          <a:stretch/>
        </p:blipFill>
        <p:spPr>
          <a:xfrm>
            <a:off x="2133600" y="2462746"/>
            <a:ext cx="4428575" cy="3200942"/>
          </a:xfrm>
          <a:prstGeom prst="rect">
            <a:avLst/>
          </a:prstGeom>
          <a:noFill/>
          <a:ln>
            <a:noFill/>
          </a:ln>
        </p:spPr>
      </p:pic>
      <p:sp>
        <p:nvSpPr>
          <p:cNvPr id="235" name="Google Shape;235;p27"/>
          <p:cNvSpPr txBox="1"/>
          <p:nvPr/>
        </p:nvSpPr>
        <p:spPr>
          <a:xfrm>
            <a:off x="6793088" y="5310268"/>
            <a:ext cx="1281112"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5.14</a:t>
            </a:r>
            <a:endParaRPr/>
          </a:p>
        </p:txBody>
      </p:sp>
      <p:sp>
        <p:nvSpPr>
          <p:cNvPr id="236" name="Google Shape;236;p27"/>
          <p:cNvSpPr txBox="1"/>
          <p:nvPr/>
        </p:nvSpPr>
        <p:spPr>
          <a:xfrm>
            <a:off x="457199" y="1016683"/>
            <a:ext cx="8356711" cy="14824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When staring at a colored stimulus, the color-parings of the opponent-process theory lead to a negative afterimage.</a:t>
            </a:r>
            <a:endParaRPr/>
          </a:p>
          <a:p>
            <a:pPr marL="0" marR="0" lvl="0" indent="0" algn="l" rtl="0">
              <a:spcBef>
                <a:spcPts val="1080"/>
              </a:spcBef>
              <a:spcAft>
                <a:spcPts val="0"/>
              </a:spcAft>
              <a:buNone/>
            </a:pPr>
            <a:r>
              <a:rPr lang="en-US" sz="1700" b="1">
                <a:solidFill>
                  <a:schemeClr val="dk1"/>
                </a:solidFill>
                <a:latin typeface="Arial"/>
                <a:ea typeface="Arial"/>
                <a:cs typeface="Arial"/>
                <a:sym typeface="Arial"/>
              </a:rPr>
              <a:t>Afterimage</a:t>
            </a:r>
            <a:r>
              <a:rPr lang="en-US" sz="1700">
                <a:solidFill>
                  <a:schemeClr val="dk1"/>
                </a:solidFill>
                <a:latin typeface="Arial"/>
                <a:ea typeface="Arial"/>
                <a:cs typeface="Arial"/>
                <a:sym typeface="Arial"/>
              </a:rPr>
              <a:t> - continuation of a visual sensation after removal of the stimulus.</a:t>
            </a:r>
            <a:endParaRPr/>
          </a:p>
          <a:p>
            <a:pPr marL="0" marR="0" lvl="0" indent="0" algn="l" rtl="0">
              <a:spcBef>
                <a:spcPts val="1080"/>
              </a:spcBef>
              <a:spcAft>
                <a:spcPts val="0"/>
              </a:spcAft>
              <a:buNone/>
            </a:pPr>
            <a:r>
              <a:rPr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DEPTH PERCEPTION</a:t>
            </a:r>
            <a:endParaRPr/>
          </a:p>
        </p:txBody>
      </p:sp>
      <p:sp>
        <p:nvSpPr>
          <p:cNvPr id="243" name="Google Shape;243;p28"/>
          <p:cNvSpPr txBox="1">
            <a:spLocks noGrp="1"/>
          </p:cNvSpPr>
          <p:nvPr>
            <p:ph type="body" idx="1"/>
          </p:nvPr>
        </p:nvSpPr>
        <p:spPr>
          <a:xfrm>
            <a:off x="4495800" y="5067300"/>
            <a:ext cx="4405311" cy="156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600"/>
              <a:buNone/>
            </a:pPr>
            <a:r>
              <a:rPr lang="en-US" sz="1600"/>
              <a:t>We perceive depth in a two-dimensional figure like this one through the use of monocular cues like linear perspective, like the parallel lines converging as the road narrows in the distance. </a:t>
            </a:r>
            <a:endParaRPr sz="1600"/>
          </a:p>
          <a:p>
            <a:pPr marL="0" lvl="0" indent="0" algn="l" rtl="0">
              <a:lnSpc>
                <a:spcPct val="90000"/>
              </a:lnSpc>
              <a:spcBef>
                <a:spcPts val="880"/>
              </a:spcBef>
              <a:spcAft>
                <a:spcPts val="0"/>
              </a:spcAft>
              <a:buClr>
                <a:srgbClr val="6CB255"/>
              </a:buClr>
              <a:buSzPts val="1400"/>
              <a:buNone/>
            </a:pPr>
            <a:r>
              <a:rPr lang="en-US" sz="1400"/>
              <a:t>Figure 5.15 (credit: Marc Dalmulder)</a:t>
            </a:r>
            <a:endParaRPr/>
          </a:p>
        </p:txBody>
      </p:sp>
      <p:pic>
        <p:nvPicPr>
          <p:cNvPr id="244" name="Google Shape;244;p28"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45" name="Google Shape;245;p28" descr="CNX_Psych_05_03_LinPerspec.jpg"/>
          <p:cNvPicPr preferRelativeResize="0">
            <a:picLocks noGrp="1"/>
          </p:cNvPicPr>
          <p:nvPr>
            <p:ph type="pic" idx="2"/>
          </p:nvPr>
        </p:nvPicPr>
        <p:blipFill rotWithShape="1">
          <a:blip r:embed="rId4">
            <a:alphaModFix/>
          </a:blip>
          <a:srcRect l="-19215" r="-19215"/>
          <a:stretch/>
        </p:blipFill>
        <p:spPr>
          <a:xfrm>
            <a:off x="3683876" y="2286000"/>
            <a:ext cx="5968277" cy="2590800"/>
          </a:xfrm>
          <a:prstGeom prst="rect">
            <a:avLst/>
          </a:prstGeom>
          <a:noFill/>
          <a:ln>
            <a:noFill/>
          </a:ln>
        </p:spPr>
      </p:pic>
      <p:sp>
        <p:nvSpPr>
          <p:cNvPr id="246" name="Google Shape;246;p28"/>
          <p:cNvSpPr txBox="1"/>
          <p:nvPr/>
        </p:nvSpPr>
        <p:spPr>
          <a:xfrm>
            <a:off x="457200" y="1113169"/>
            <a:ext cx="8077200" cy="7873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Depth Perception </a:t>
            </a:r>
            <a:r>
              <a:rPr lang="en-US" sz="1700">
                <a:solidFill>
                  <a:schemeClr val="dk1"/>
                </a:solidFill>
                <a:latin typeface="Arial"/>
                <a:ea typeface="Arial"/>
                <a:cs typeface="Arial"/>
                <a:sym typeface="Arial"/>
              </a:rPr>
              <a:t>– our ability to perceive spatial relationships in 3-D.</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Depth cues of a visual scene are used to establish our sense of depth</a:t>
            </a: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247" name="Google Shape;247;p28"/>
          <p:cNvSpPr txBox="1"/>
          <p:nvPr/>
        </p:nvSpPr>
        <p:spPr>
          <a:xfrm>
            <a:off x="451945" y="2112872"/>
            <a:ext cx="3936124" cy="43550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u="sng">
                <a:solidFill>
                  <a:srgbClr val="6CB255"/>
                </a:solidFill>
                <a:latin typeface="Arial"/>
                <a:ea typeface="Arial"/>
                <a:cs typeface="Arial"/>
                <a:sym typeface="Arial"/>
              </a:rPr>
              <a:t>Depth Cues</a:t>
            </a:r>
            <a:endParaRPr/>
          </a:p>
          <a:p>
            <a:pPr marL="0" marR="0" lvl="0" indent="0" algn="l" rtl="0">
              <a:spcBef>
                <a:spcPts val="1080"/>
              </a:spcBef>
              <a:spcAft>
                <a:spcPts val="0"/>
              </a:spcAft>
              <a:buNone/>
            </a:pPr>
            <a:r>
              <a:rPr lang="en-US" sz="1700" b="1">
                <a:solidFill>
                  <a:srgbClr val="6CB255"/>
                </a:solidFill>
                <a:latin typeface="Arial"/>
                <a:ea typeface="Arial"/>
                <a:cs typeface="Arial"/>
                <a:sym typeface="Arial"/>
              </a:rPr>
              <a:t>Binocular cues </a:t>
            </a:r>
            <a:r>
              <a:rPr lang="en-US" sz="1700">
                <a:solidFill>
                  <a:schemeClr val="dk1"/>
                </a:solidFill>
                <a:latin typeface="Arial"/>
                <a:ea typeface="Arial"/>
                <a:cs typeface="Arial"/>
                <a:sym typeface="Arial"/>
              </a:rPr>
              <a:t>- cue that relies on the use of both eyes.</a:t>
            </a:r>
            <a:endParaRPr/>
          </a:p>
          <a:p>
            <a:pPr marL="285750" marR="0" lvl="0" indent="-285750" algn="l" rtl="0">
              <a:spcBef>
                <a:spcPts val="1080"/>
              </a:spcBef>
              <a:spcAft>
                <a:spcPts val="0"/>
              </a:spcAft>
              <a:buClr>
                <a:srgbClr val="6CB255"/>
              </a:buClr>
              <a:buSzPts val="1700"/>
              <a:buFont typeface="Arial"/>
              <a:buChar char="-"/>
            </a:pPr>
            <a:r>
              <a:rPr lang="en-US" sz="1700" b="1">
                <a:solidFill>
                  <a:schemeClr val="dk1"/>
                </a:solidFill>
                <a:latin typeface="Arial"/>
                <a:ea typeface="Arial"/>
                <a:cs typeface="Arial"/>
                <a:sym typeface="Arial"/>
              </a:rPr>
              <a:t>Binocular disparity </a:t>
            </a:r>
            <a:r>
              <a:rPr lang="en-US" sz="1700">
                <a:solidFill>
                  <a:schemeClr val="dk1"/>
                </a:solidFill>
                <a:latin typeface="Arial"/>
                <a:ea typeface="Arial"/>
                <a:cs typeface="Arial"/>
                <a:sym typeface="Arial"/>
              </a:rPr>
              <a:t>- slightly different view of the world that each eye receives.</a:t>
            </a:r>
            <a:endParaRPr sz="1700">
              <a:solidFill>
                <a:schemeClr val="dk1"/>
              </a:solidFill>
              <a:latin typeface="Arial"/>
              <a:ea typeface="Arial"/>
              <a:cs typeface="Arial"/>
              <a:sym typeface="Arial"/>
            </a:endParaRPr>
          </a:p>
          <a:p>
            <a:pPr marL="0" marR="0" lvl="0" indent="0" algn="l" rtl="0">
              <a:spcBef>
                <a:spcPts val="1080"/>
              </a:spcBef>
              <a:spcAft>
                <a:spcPts val="0"/>
              </a:spcAft>
              <a:buNone/>
            </a:pPr>
            <a:r>
              <a:rPr lang="en-US" sz="1700" b="1">
                <a:solidFill>
                  <a:srgbClr val="6CB255"/>
                </a:solidFill>
                <a:latin typeface="Arial"/>
                <a:ea typeface="Arial"/>
                <a:cs typeface="Arial"/>
                <a:sym typeface="Arial"/>
              </a:rPr>
              <a:t>Monocular cues </a:t>
            </a:r>
            <a:r>
              <a:rPr lang="en-US" sz="1700">
                <a:solidFill>
                  <a:schemeClr val="dk1"/>
                </a:solidFill>
                <a:latin typeface="Arial"/>
                <a:ea typeface="Arial"/>
                <a:cs typeface="Arial"/>
                <a:sym typeface="Arial"/>
              </a:rPr>
              <a:t>– cue that relies on only one eye.</a:t>
            </a:r>
            <a:endParaRPr/>
          </a:p>
          <a:p>
            <a:pPr marL="285750" marR="0" lvl="0" indent="-285750" algn="l" rtl="0">
              <a:spcBef>
                <a:spcPts val="1080"/>
              </a:spcBef>
              <a:spcAft>
                <a:spcPts val="0"/>
              </a:spcAft>
              <a:buClr>
                <a:srgbClr val="6CB255"/>
              </a:buClr>
              <a:buSzPts val="1700"/>
              <a:buFont typeface="Arial"/>
              <a:buChar char="-"/>
            </a:pPr>
            <a:r>
              <a:rPr lang="en-US" sz="1700" b="1">
                <a:solidFill>
                  <a:schemeClr val="dk1"/>
                </a:solidFill>
                <a:latin typeface="Arial"/>
                <a:ea typeface="Arial"/>
                <a:cs typeface="Arial"/>
                <a:sym typeface="Arial"/>
              </a:rPr>
              <a:t>Linear perspective </a:t>
            </a:r>
            <a:r>
              <a:rPr lang="en-US" sz="1700">
                <a:solidFill>
                  <a:schemeClr val="dk1"/>
                </a:solidFill>
                <a:latin typeface="Arial"/>
                <a:ea typeface="Arial"/>
                <a:cs typeface="Arial"/>
                <a:sym typeface="Arial"/>
              </a:rPr>
              <a:t>– when two parallel lines seem to converge.</a:t>
            </a:r>
            <a:endParaRPr/>
          </a:p>
          <a:p>
            <a:pPr marL="285750" marR="0" lvl="0" indent="-285750" algn="l" rtl="0">
              <a:spcBef>
                <a:spcPts val="1080"/>
              </a:spcBef>
              <a:spcAft>
                <a:spcPts val="0"/>
              </a:spcAft>
              <a:buClr>
                <a:srgbClr val="6CB255"/>
              </a:buClr>
              <a:buSzPts val="1700"/>
              <a:buFont typeface="Arial"/>
              <a:buChar char="-"/>
            </a:pPr>
            <a:r>
              <a:rPr lang="en-US" sz="1700" b="1">
                <a:solidFill>
                  <a:schemeClr val="dk1"/>
                </a:solidFill>
                <a:latin typeface="Arial"/>
                <a:ea typeface="Arial"/>
                <a:cs typeface="Arial"/>
                <a:sym typeface="Arial"/>
              </a:rPr>
              <a:t>Interposition</a:t>
            </a:r>
            <a:r>
              <a:rPr lang="en-US" sz="1700">
                <a:solidFill>
                  <a:schemeClr val="dk1"/>
                </a:solidFill>
                <a:latin typeface="Arial"/>
                <a:ea typeface="Arial"/>
                <a:cs typeface="Arial"/>
                <a:sym typeface="Arial"/>
              </a:rPr>
              <a:t> – the partial overlap of objects.</a:t>
            </a:r>
            <a:endParaRPr sz="1700">
              <a:solidFill>
                <a:schemeClr val="dk1"/>
              </a:solidFill>
              <a:latin typeface="Arial"/>
              <a:ea typeface="Arial"/>
              <a:cs typeface="Arial"/>
              <a:sym typeface="Arial"/>
            </a:endParaRPr>
          </a:p>
          <a:p>
            <a:pPr marL="0" marR="0" lvl="0" indent="0" algn="l" rtl="0">
              <a:spcBef>
                <a:spcPts val="108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HEARING</a:t>
            </a:r>
            <a:endParaRPr/>
          </a:p>
        </p:txBody>
      </p:sp>
      <p:sp>
        <p:nvSpPr>
          <p:cNvPr id="253" name="Google Shape;253;p29"/>
          <p:cNvSpPr txBox="1">
            <a:spLocks noGrp="1"/>
          </p:cNvSpPr>
          <p:nvPr>
            <p:ph type="body" idx="1"/>
          </p:nvPr>
        </p:nvSpPr>
        <p:spPr>
          <a:xfrm>
            <a:off x="3002756" y="5338717"/>
            <a:ext cx="2971800" cy="4477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295"/>
              <a:buNone/>
            </a:pPr>
            <a:r>
              <a:rPr lang="en-US" sz="1295"/>
              <a:t>(Credit: Ascent audiology &amp; Hearing) </a:t>
            </a:r>
            <a:endParaRPr sz="1295"/>
          </a:p>
        </p:txBody>
      </p:sp>
      <p:pic>
        <p:nvPicPr>
          <p:cNvPr id="254" name="Google Shape;254;p29"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55" name="Google Shape;255;p29"/>
          <p:cNvPicPr preferRelativeResize="0"/>
          <p:nvPr/>
        </p:nvPicPr>
        <p:blipFill rotWithShape="1">
          <a:blip r:embed="rId4">
            <a:alphaModFix/>
          </a:blip>
          <a:srcRect/>
          <a:stretch/>
        </p:blipFill>
        <p:spPr>
          <a:xfrm>
            <a:off x="2495569" y="1250530"/>
            <a:ext cx="3986174" cy="3962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ANATOMY OF THE AUDITORY SYSTEM</a:t>
            </a:r>
            <a:endParaRPr/>
          </a:p>
        </p:txBody>
      </p:sp>
      <p:pic>
        <p:nvPicPr>
          <p:cNvPr id="261" name="Google Shape;261;p30" descr="CNX_Psych_05_04_Ear.jpg"/>
          <p:cNvPicPr preferRelativeResize="0">
            <a:picLocks noGrp="1"/>
          </p:cNvPicPr>
          <p:nvPr>
            <p:ph type="pic" idx="2"/>
          </p:nvPr>
        </p:nvPicPr>
        <p:blipFill rotWithShape="1">
          <a:blip r:embed="rId3">
            <a:alphaModFix/>
          </a:blip>
          <a:srcRect t="-2512" b="-2512"/>
          <a:stretch/>
        </p:blipFill>
        <p:spPr>
          <a:xfrm>
            <a:off x="457199" y="1219856"/>
            <a:ext cx="8062913" cy="3500071"/>
          </a:xfrm>
          <a:prstGeom prst="rect">
            <a:avLst/>
          </a:prstGeom>
          <a:noFill/>
          <a:ln>
            <a:noFill/>
          </a:ln>
        </p:spPr>
      </p:pic>
      <p:sp>
        <p:nvSpPr>
          <p:cNvPr id="262" name="Google Shape;262;p30"/>
          <p:cNvSpPr txBox="1">
            <a:spLocks noGrp="1"/>
          </p:cNvSpPr>
          <p:nvPr>
            <p:ph type="body" idx="1"/>
          </p:nvPr>
        </p:nvSpPr>
        <p:spPr>
          <a:xfrm>
            <a:off x="457199" y="4877641"/>
            <a:ext cx="8062912" cy="17547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The ear is divided into 3 divisions:</a:t>
            </a:r>
            <a:endParaRPr/>
          </a:p>
          <a:p>
            <a:pPr marL="0" lvl="0" indent="0" algn="l" rtl="0">
              <a:spcBef>
                <a:spcPts val="940"/>
              </a:spcBef>
              <a:spcAft>
                <a:spcPts val="0"/>
              </a:spcAft>
              <a:buClr>
                <a:srgbClr val="6CB255"/>
              </a:buClr>
              <a:buSzPts val="1700"/>
              <a:buNone/>
            </a:pPr>
            <a:r>
              <a:rPr lang="en-US" sz="1700" b="1"/>
              <a:t>Outer</a:t>
            </a:r>
            <a:r>
              <a:rPr lang="en-US" sz="1700"/>
              <a:t> - pinna and tympanic membrane</a:t>
            </a:r>
            <a:endParaRPr/>
          </a:p>
          <a:p>
            <a:pPr marL="0" lvl="0" indent="0" algn="l" rtl="0">
              <a:spcBef>
                <a:spcPts val="940"/>
              </a:spcBef>
              <a:spcAft>
                <a:spcPts val="0"/>
              </a:spcAft>
              <a:buClr>
                <a:srgbClr val="6CB255"/>
              </a:buClr>
              <a:buSzPts val="1700"/>
              <a:buNone/>
            </a:pPr>
            <a:r>
              <a:rPr lang="en-US" sz="1700" b="1"/>
              <a:t>Middle</a:t>
            </a:r>
            <a:r>
              <a:rPr lang="en-US" sz="1700"/>
              <a:t> - the three ossicles: malleus, incus, and stapes</a:t>
            </a:r>
            <a:endParaRPr/>
          </a:p>
          <a:p>
            <a:pPr marL="0" lvl="0" indent="0" algn="l" rtl="0">
              <a:spcBef>
                <a:spcPts val="940"/>
              </a:spcBef>
              <a:spcAft>
                <a:spcPts val="0"/>
              </a:spcAft>
              <a:buClr>
                <a:srgbClr val="6CB255"/>
              </a:buClr>
              <a:buSzPts val="1700"/>
              <a:buNone/>
            </a:pPr>
            <a:r>
              <a:rPr lang="en-US" sz="1700" b="1"/>
              <a:t>Inner</a:t>
            </a:r>
            <a:r>
              <a:rPr lang="en-US" sz="1700"/>
              <a:t> - cochlea and basilar membrane</a:t>
            </a:r>
            <a:endParaRPr sz="1700"/>
          </a:p>
        </p:txBody>
      </p:sp>
      <p:pic>
        <p:nvPicPr>
          <p:cNvPr id="263" name="Google Shape;263;p30" descr="OSC-Stacked-TM-RGB-1.png"/>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264" name="Google Shape;264;p30"/>
          <p:cNvSpPr txBox="1"/>
          <p:nvPr/>
        </p:nvSpPr>
        <p:spPr>
          <a:xfrm>
            <a:off x="7574654" y="6324600"/>
            <a:ext cx="14478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5.16</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AUDITORY TRANSDUCTION</a:t>
            </a:r>
            <a:endParaRPr/>
          </a:p>
        </p:txBody>
      </p:sp>
      <p:sp>
        <p:nvSpPr>
          <p:cNvPr id="270" name="Google Shape;270;p31"/>
          <p:cNvSpPr txBox="1">
            <a:spLocks noGrp="1"/>
          </p:cNvSpPr>
          <p:nvPr>
            <p:ph type="body" idx="1"/>
          </p:nvPr>
        </p:nvSpPr>
        <p:spPr>
          <a:xfrm>
            <a:off x="437827" y="1143000"/>
            <a:ext cx="8367221" cy="5410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700"/>
              <a:buAutoNum type="arabicPeriod"/>
            </a:pPr>
            <a:r>
              <a:rPr lang="en-US" sz="1700"/>
              <a:t>Sound waves travel along the auditory canal and strike the tympanic membrane, causing it to vibrate.</a:t>
            </a:r>
            <a:endParaRPr/>
          </a:p>
          <a:p>
            <a:pPr marL="342900" lvl="0" indent="-342900" algn="l" rtl="0">
              <a:spcBef>
                <a:spcPts val="1080"/>
              </a:spcBef>
              <a:spcAft>
                <a:spcPts val="0"/>
              </a:spcAft>
              <a:buSzPts val="1700"/>
              <a:buAutoNum type="arabicPeriod"/>
            </a:pPr>
            <a:r>
              <a:rPr lang="en-US" sz="1700"/>
              <a:t>The vibration causes the 3 ossicles to move. This presses the stapes into the oval window of the cochlea.</a:t>
            </a:r>
            <a:endParaRPr/>
          </a:p>
          <a:p>
            <a:pPr marL="342900" lvl="0" indent="-342900" algn="l" rtl="0">
              <a:spcBef>
                <a:spcPts val="1080"/>
              </a:spcBef>
              <a:spcAft>
                <a:spcPts val="0"/>
              </a:spcAft>
              <a:buSzPts val="1700"/>
              <a:buAutoNum type="arabicPeriod"/>
            </a:pPr>
            <a:r>
              <a:rPr lang="en-US" sz="1700"/>
              <a:t>The fluid inside the cochlea begins to move, stimulating the hair cells (sensory receptors for sound) which become activated.</a:t>
            </a:r>
            <a:endParaRPr/>
          </a:p>
          <a:p>
            <a:pPr marL="342900" lvl="0" indent="-342900" algn="l" rtl="0">
              <a:spcBef>
                <a:spcPts val="1080"/>
              </a:spcBef>
              <a:spcAft>
                <a:spcPts val="0"/>
              </a:spcAft>
              <a:buSzPts val="1700"/>
              <a:buAutoNum type="arabicPeriod"/>
            </a:pPr>
            <a:r>
              <a:rPr lang="en-US" sz="1700"/>
              <a:t>The hair cells generate neural impulses that travel along the auditory nerve to the brain.</a:t>
            </a:r>
            <a:endParaRPr/>
          </a:p>
          <a:p>
            <a:pPr marL="342900" lvl="0" indent="-342900" algn="l" rtl="0">
              <a:spcBef>
                <a:spcPts val="1080"/>
              </a:spcBef>
              <a:spcAft>
                <a:spcPts val="0"/>
              </a:spcAft>
              <a:buSzPts val="1700"/>
              <a:buAutoNum type="arabicPeriod"/>
            </a:pPr>
            <a:r>
              <a:rPr lang="en-US" sz="1700"/>
              <a:t>Auditory information is sent to the inferior colliculus, then the medial geniculate nucleus of the thalamus and finally to the auditory cortex in the temporal lobe for processing.</a:t>
            </a:r>
            <a:endParaRPr/>
          </a:p>
          <a:p>
            <a:pPr marL="342900" lvl="0" indent="-234950" algn="l" rtl="0">
              <a:spcBef>
                <a:spcPts val="1080"/>
              </a:spcBef>
              <a:spcAft>
                <a:spcPts val="0"/>
              </a:spcAft>
              <a:buSzPts val="1700"/>
              <a:buNone/>
            </a:pPr>
            <a:endParaRPr sz="1700"/>
          </a:p>
        </p:txBody>
      </p:sp>
      <p:pic>
        <p:nvPicPr>
          <p:cNvPr id="271" name="Google Shape;271;p31"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PITCH PERCEPTION</a:t>
            </a:r>
            <a:endParaRPr/>
          </a:p>
        </p:txBody>
      </p:sp>
      <p:sp>
        <p:nvSpPr>
          <p:cNvPr id="277" name="Google Shape;277;p32"/>
          <p:cNvSpPr txBox="1">
            <a:spLocks noGrp="1"/>
          </p:cNvSpPr>
          <p:nvPr>
            <p:ph type="body" idx="1"/>
          </p:nvPr>
        </p:nvSpPr>
        <p:spPr>
          <a:xfrm>
            <a:off x="457199" y="1295400"/>
            <a:ext cx="8367221"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a:t>How does the auditory system differentiate among various pitches?</a:t>
            </a:r>
            <a:endParaRPr/>
          </a:p>
          <a:p>
            <a:pPr marL="0" lvl="0" indent="0" algn="l" rtl="0">
              <a:spcBef>
                <a:spcPts val="1080"/>
              </a:spcBef>
              <a:spcAft>
                <a:spcPts val="0"/>
              </a:spcAft>
              <a:buSzPts val="1700"/>
              <a:buNone/>
            </a:pPr>
            <a:r>
              <a:rPr lang="en-US" sz="1700" b="1" u="sng">
                <a:solidFill>
                  <a:srgbClr val="6CB255"/>
                </a:solidFill>
              </a:rPr>
              <a:t>Temporal Theory</a:t>
            </a:r>
            <a:endParaRPr/>
          </a:p>
          <a:p>
            <a:pPr marL="285750" lvl="0" indent="-285750" algn="l" rtl="0">
              <a:spcBef>
                <a:spcPts val="1080"/>
              </a:spcBef>
              <a:spcAft>
                <a:spcPts val="0"/>
              </a:spcAft>
              <a:buSzPts val="1700"/>
              <a:buFont typeface="Arial"/>
              <a:buChar char="-"/>
            </a:pPr>
            <a:r>
              <a:rPr lang="en-US" sz="1700"/>
              <a:t>Frequency is coded by the activity level of a sensory neuron.</a:t>
            </a:r>
            <a:endParaRPr/>
          </a:p>
          <a:p>
            <a:pPr marL="285750" lvl="0" indent="-285750" algn="l" rtl="0">
              <a:spcBef>
                <a:spcPts val="1080"/>
              </a:spcBef>
              <a:spcAft>
                <a:spcPts val="0"/>
              </a:spcAft>
              <a:buSzPts val="1700"/>
              <a:buFont typeface="Arial"/>
              <a:buChar char="-"/>
            </a:pPr>
            <a:r>
              <a:rPr lang="en-US" sz="1700"/>
              <a:t>Problem – the frequency of action potentials cannot account for the entire range that we are able to hear. There is a point at which a cell cannot fire any faster.</a:t>
            </a:r>
            <a:endParaRPr/>
          </a:p>
          <a:p>
            <a:pPr marL="0" lvl="0" indent="0" algn="l" rtl="0">
              <a:spcBef>
                <a:spcPts val="1080"/>
              </a:spcBef>
              <a:spcAft>
                <a:spcPts val="0"/>
              </a:spcAft>
              <a:buSzPts val="1700"/>
              <a:buNone/>
            </a:pPr>
            <a:r>
              <a:rPr lang="en-US" sz="1700" b="1" u="sng">
                <a:solidFill>
                  <a:srgbClr val="6CB255"/>
                </a:solidFill>
              </a:rPr>
              <a:t>Place Theory</a:t>
            </a:r>
            <a:endParaRPr/>
          </a:p>
          <a:p>
            <a:pPr marL="285750" lvl="0" indent="-285750" algn="l" rtl="0">
              <a:spcBef>
                <a:spcPts val="1080"/>
              </a:spcBef>
              <a:spcAft>
                <a:spcPts val="0"/>
              </a:spcAft>
              <a:buSzPts val="1700"/>
              <a:buFont typeface="Arial"/>
              <a:buChar char="-"/>
            </a:pPr>
            <a:r>
              <a:rPr lang="en-US" sz="1700"/>
              <a:t>Different portions of the basilar membrane are sensitive to sounds of different frequencies.</a:t>
            </a:r>
            <a:endParaRPr/>
          </a:p>
          <a:p>
            <a:pPr marL="285750" lvl="0" indent="-285750" algn="l" rtl="0">
              <a:spcBef>
                <a:spcPts val="1080"/>
              </a:spcBef>
              <a:spcAft>
                <a:spcPts val="0"/>
              </a:spcAft>
              <a:buSzPts val="1700"/>
              <a:buFont typeface="Arial"/>
              <a:buChar char="-"/>
            </a:pPr>
            <a:r>
              <a:rPr lang="en-US" sz="1700"/>
              <a:t>The base responds to high frequencies and the tip responds to low frequencies.</a:t>
            </a:r>
            <a:endParaRPr/>
          </a:p>
          <a:p>
            <a:pPr marL="0" lvl="0" indent="0" algn="l" rtl="0">
              <a:spcBef>
                <a:spcPts val="1080"/>
              </a:spcBef>
              <a:spcAft>
                <a:spcPts val="0"/>
              </a:spcAft>
              <a:buSzPts val="1700"/>
              <a:buNone/>
            </a:pPr>
            <a:r>
              <a:rPr lang="en-US" sz="1700"/>
              <a:t>Both theories explain different aspects of pitch perception.</a:t>
            </a:r>
            <a:endParaRPr/>
          </a:p>
          <a:p>
            <a:pPr marL="285750" lvl="0" indent="-285750" algn="l" rtl="0">
              <a:spcBef>
                <a:spcPts val="1080"/>
              </a:spcBef>
              <a:spcAft>
                <a:spcPts val="0"/>
              </a:spcAft>
              <a:buSzPts val="1700"/>
              <a:buFont typeface="Arial"/>
              <a:buChar char="-"/>
            </a:pPr>
            <a:r>
              <a:rPr lang="en-US" sz="1700"/>
              <a:t>The rate of action potentials applies up to about 4000Hz but higher frequencies can only be encoded using place cues.</a:t>
            </a:r>
            <a:endParaRPr/>
          </a:p>
        </p:txBody>
      </p:sp>
      <p:pic>
        <p:nvPicPr>
          <p:cNvPr id="278" name="Google Shape;278;p32"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SOUND LOCALIZATION</a:t>
            </a:r>
            <a:endParaRPr/>
          </a:p>
        </p:txBody>
      </p:sp>
      <p:sp>
        <p:nvSpPr>
          <p:cNvPr id="284" name="Google Shape;284;p33"/>
          <p:cNvSpPr txBox="1">
            <a:spLocks noGrp="1"/>
          </p:cNvSpPr>
          <p:nvPr>
            <p:ph type="body" idx="1"/>
          </p:nvPr>
        </p:nvSpPr>
        <p:spPr>
          <a:xfrm>
            <a:off x="5486400" y="4155875"/>
            <a:ext cx="3033712" cy="7209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5.17 (credit “plane”: modification of work by Max Pfandl)</a:t>
            </a:r>
            <a:endParaRPr/>
          </a:p>
        </p:txBody>
      </p:sp>
      <p:pic>
        <p:nvPicPr>
          <p:cNvPr id="285" name="Google Shape;285;p33"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86" name="Google Shape;286;p33" descr="CNX_Psych_05_04_MonInt.jpg"/>
          <p:cNvPicPr preferRelativeResize="0">
            <a:picLocks noGrp="1"/>
          </p:cNvPicPr>
          <p:nvPr>
            <p:ph type="pic" idx="2"/>
          </p:nvPr>
        </p:nvPicPr>
        <p:blipFill rotWithShape="1">
          <a:blip r:embed="rId4">
            <a:alphaModFix/>
          </a:blip>
          <a:srcRect l="-37538" r="-37538"/>
          <a:stretch/>
        </p:blipFill>
        <p:spPr>
          <a:xfrm>
            <a:off x="3907605" y="1219200"/>
            <a:ext cx="6191302" cy="2687614"/>
          </a:xfrm>
          <a:prstGeom prst="rect">
            <a:avLst/>
          </a:prstGeom>
          <a:noFill/>
          <a:ln>
            <a:noFill/>
          </a:ln>
        </p:spPr>
      </p:pic>
      <p:sp>
        <p:nvSpPr>
          <p:cNvPr id="287" name="Google Shape;287;p33"/>
          <p:cNvSpPr txBox="1"/>
          <p:nvPr/>
        </p:nvSpPr>
        <p:spPr>
          <a:xfrm>
            <a:off x="457200" y="1028199"/>
            <a:ext cx="4724400" cy="43601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Localizing sound involves the use of two cues: </a:t>
            </a:r>
            <a:endParaRPr/>
          </a:p>
          <a:p>
            <a:pPr marL="0" marR="0" lvl="0" indent="0" algn="l" rtl="0">
              <a:spcBef>
                <a:spcPts val="1080"/>
              </a:spcBef>
              <a:spcAft>
                <a:spcPts val="0"/>
              </a:spcAft>
              <a:buNone/>
            </a:pPr>
            <a:r>
              <a:rPr lang="en-US" sz="1700" b="1">
                <a:solidFill>
                  <a:srgbClr val="6CB255"/>
                </a:solidFill>
                <a:latin typeface="Arial"/>
                <a:ea typeface="Arial"/>
                <a:cs typeface="Arial"/>
                <a:sym typeface="Arial"/>
              </a:rPr>
              <a:t>Monaural cues:</a:t>
            </a:r>
            <a:endParaRPr sz="1700" b="1">
              <a:solidFill>
                <a:srgbClr val="6CB255"/>
              </a:solidFill>
              <a:latin typeface="Arial"/>
              <a:ea typeface="Arial"/>
              <a:cs typeface="Arial"/>
              <a:sym typeface="Arial"/>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One ear</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Each ear interacts with incoming sound waves differently.</a:t>
            </a:r>
            <a:endParaRPr/>
          </a:p>
          <a:p>
            <a:pPr marL="0" marR="0" lvl="0" indent="0" algn="l" rtl="0">
              <a:spcBef>
                <a:spcPts val="1080"/>
              </a:spcBef>
              <a:spcAft>
                <a:spcPts val="0"/>
              </a:spcAft>
              <a:buNone/>
            </a:pPr>
            <a:r>
              <a:rPr lang="en-US" sz="1700" b="1">
                <a:solidFill>
                  <a:srgbClr val="6CB255"/>
                </a:solidFill>
                <a:latin typeface="Arial"/>
                <a:ea typeface="Arial"/>
                <a:cs typeface="Arial"/>
                <a:sym typeface="Arial"/>
              </a:rPr>
              <a:t>Binaural cues:</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Two ears</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Provide information on the location of sound along a horizontal axis.</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Relies on differences in patterns of vibration.</a:t>
            </a:r>
            <a:endParaRPr/>
          </a:p>
          <a:p>
            <a:pPr marL="0" marR="0" lvl="0" indent="0" algn="l" rtl="0">
              <a:spcBef>
                <a:spcPts val="1080"/>
              </a:spcBef>
              <a:spcAft>
                <a:spcPts val="0"/>
              </a:spcAft>
              <a:buNone/>
            </a:pPr>
            <a:endParaRPr sz="1700">
              <a:solidFill>
                <a:schemeClr val="dk1"/>
              </a:solidFill>
              <a:latin typeface="Arial"/>
              <a:ea typeface="Arial"/>
              <a:cs typeface="Arial"/>
              <a:sym typeface="Arial"/>
            </a:endParaRPr>
          </a:p>
        </p:txBody>
      </p:sp>
      <p:sp>
        <p:nvSpPr>
          <p:cNvPr id="288" name="Google Shape;288;p33"/>
          <p:cNvSpPr txBox="1"/>
          <p:nvPr/>
        </p:nvSpPr>
        <p:spPr>
          <a:xfrm>
            <a:off x="457200" y="5095381"/>
            <a:ext cx="8229600" cy="189539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6CB255"/>
              </a:buClr>
              <a:buSzPts val="1700"/>
              <a:buFont typeface="Arial"/>
              <a:buChar char="-"/>
            </a:pPr>
            <a:r>
              <a:rPr lang="en-US" sz="1700" b="1">
                <a:solidFill>
                  <a:schemeClr val="dk1"/>
                </a:solidFill>
                <a:latin typeface="Arial"/>
                <a:ea typeface="Arial"/>
                <a:cs typeface="Arial"/>
                <a:sym typeface="Arial"/>
              </a:rPr>
              <a:t>Interaural level difference </a:t>
            </a:r>
            <a:r>
              <a:rPr lang="en-US" sz="1700">
                <a:solidFill>
                  <a:schemeClr val="dk1"/>
                </a:solidFill>
                <a:latin typeface="Arial"/>
                <a:ea typeface="Arial"/>
                <a:cs typeface="Arial"/>
                <a:sym typeface="Arial"/>
              </a:rPr>
              <a:t>– sound coming from one side of the body is more intense at the closest ear because of the attenuation of the sound wave as it passes through the head.</a:t>
            </a:r>
            <a:endParaRPr/>
          </a:p>
          <a:p>
            <a:pPr marL="285750" marR="0" lvl="0" indent="-285750" algn="l" rtl="0">
              <a:spcBef>
                <a:spcPts val="1080"/>
              </a:spcBef>
              <a:spcAft>
                <a:spcPts val="0"/>
              </a:spcAft>
              <a:buClr>
                <a:srgbClr val="6CB255"/>
              </a:buClr>
              <a:buSzPts val="1700"/>
              <a:buFont typeface="Arial"/>
              <a:buChar char="-"/>
            </a:pPr>
            <a:r>
              <a:rPr lang="en-US" sz="1700" b="1">
                <a:solidFill>
                  <a:schemeClr val="dk1"/>
                </a:solidFill>
                <a:latin typeface="Arial"/>
                <a:ea typeface="Arial"/>
                <a:cs typeface="Arial"/>
                <a:sym typeface="Arial"/>
              </a:rPr>
              <a:t>Interaural timing difference </a:t>
            </a:r>
            <a:r>
              <a:rPr lang="en-US" sz="1700">
                <a:solidFill>
                  <a:schemeClr val="dk1"/>
                </a:solidFill>
                <a:latin typeface="Arial"/>
                <a:ea typeface="Arial"/>
                <a:cs typeface="Arial"/>
                <a:sym typeface="Arial"/>
              </a:rPr>
              <a:t>– small difference in the time at which a given sound wave arrives at each ear.</a:t>
            </a:r>
            <a:endParaRPr sz="1700">
              <a:solidFill>
                <a:schemeClr val="dk1"/>
              </a:solidFill>
              <a:latin typeface="Arial"/>
              <a:ea typeface="Arial"/>
              <a:cs typeface="Arial"/>
              <a:sym typeface="Arial"/>
            </a:endParaRPr>
          </a:p>
          <a:p>
            <a:pPr marL="0" marR="0" lvl="0" indent="0" algn="l" rtl="0">
              <a:spcBef>
                <a:spcPts val="60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HEARING LOSS</a:t>
            </a:r>
            <a:endParaRPr/>
          </a:p>
        </p:txBody>
      </p:sp>
      <p:sp>
        <p:nvSpPr>
          <p:cNvPr id="294" name="Google Shape;294;p34"/>
          <p:cNvSpPr txBox="1"/>
          <p:nvPr/>
        </p:nvSpPr>
        <p:spPr>
          <a:xfrm>
            <a:off x="457198" y="993035"/>
            <a:ext cx="8367223" cy="60914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Deafness </a:t>
            </a:r>
            <a:r>
              <a:rPr lang="en-US" sz="1700">
                <a:solidFill>
                  <a:schemeClr val="dk1"/>
                </a:solidFill>
                <a:latin typeface="Arial"/>
                <a:ea typeface="Arial"/>
                <a:cs typeface="Arial"/>
                <a:sym typeface="Arial"/>
              </a:rPr>
              <a:t>– the partial or complete inability to hear.</a:t>
            </a:r>
            <a:endParaRPr/>
          </a:p>
          <a:p>
            <a:pPr marL="0" marR="0" lvl="0" indent="0" algn="l" rtl="0">
              <a:spcBef>
                <a:spcPts val="1080"/>
              </a:spcBef>
              <a:spcAft>
                <a:spcPts val="0"/>
              </a:spcAft>
              <a:buNone/>
            </a:pPr>
            <a:r>
              <a:rPr lang="en-US" sz="1700" b="1">
                <a:solidFill>
                  <a:schemeClr val="dk1"/>
                </a:solidFill>
                <a:latin typeface="Arial"/>
                <a:ea typeface="Arial"/>
                <a:cs typeface="Arial"/>
                <a:sym typeface="Arial"/>
              </a:rPr>
              <a:t>Congenital deafness </a:t>
            </a:r>
            <a:r>
              <a:rPr lang="en-US" sz="1700">
                <a:solidFill>
                  <a:schemeClr val="dk1"/>
                </a:solidFill>
                <a:latin typeface="Arial"/>
                <a:ea typeface="Arial"/>
                <a:cs typeface="Arial"/>
                <a:sym typeface="Arial"/>
              </a:rPr>
              <a:t>– deafness from birth.</a:t>
            </a:r>
            <a:endParaRPr/>
          </a:p>
          <a:p>
            <a:pPr marL="0" marR="0" lvl="0" indent="0" algn="l" rtl="0">
              <a:spcBef>
                <a:spcPts val="1080"/>
              </a:spcBef>
              <a:spcAft>
                <a:spcPts val="0"/>
              </a:spcAft>
              <a:buNone/>
            </a:pPr>
            <a:r>
              <a:rPr lang="en-US" sz="1700" b="1">
                <a:solidFill>
                  <a:schemeClr val="dk1"/>
                </a:solidFill>
                <a:latin typeface="Arial"/>
                <a:ea typeface="Arial"/>
                <a:cs typeface="Arial"/>
                <a:sym typeface="Arial"/>
              </a:rPr>
              <a:t>Conductive hearing loss</a:t>
            </a:r>
            <a:r>
              <a:rPr lang="en-US" sz="1700">
                <a:solidFill>
                  <a:schemeClr val="dk1"/>
                </a:solidFill>
                <a:latin typeface="Arial"/>
                <a:ea typeface="Arial"/>
                <a:cs typeface="Arial"/>
                <a:sym typeface="Arial"/>
              </a:rPr>
              <a:t>:</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Associated with a failure in the vibration of the eardrum and/or movement of the ossicles.</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Can often be dealt with using hearing aids which amplify incoming sound waves to make vibration of the eardrum and movement of the ossicles more likely to occur.</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Can be caused by:</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Age</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Genetic predisposition</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Environmental effects – exposure to extreme noise, certain illnesses or damage due to toxins.</a:t>
            </a:r>
            <a:endParaRPr/>
          </a:p>
          <a:p>
            <a:pPr marL="0" marR="0" lvl="0" indent="0" algn="l" rtl="0">
              <a:spcBef>
                <a:spcPts val="1080"/>
              </a:spcBef>
              <a:spcAft>
                <a:spcPts val="0"/>
              </a:spcAft>
              <a:buNone/>
            </a:pPr>
            <a:r>
              <a:rPr lang="en-US" sz="1700" b="1">
                <a:solidFill>
                  <a:schemeClr val="dk1"/>
                </a:solidFill>
                <a:latin typeface="Arial"/>
                <a:ea typeface="Arial"/>
                <a:cs typeface="Arial"/>
                <a:sym typeface="Arial"/>
              </a:rPr>
              <a:t>Sensorineural hearing loss </a:t>
            </a:r>
            <a:r>
              <a:rPr lang="en-US" sz="1700">
                <a:solidFill>
                  <a:schemeClr val="dk1"/>
                </a:solidFill>
                <a:latin typeface="Arial"/>
                <a:ea typeface="Arial"/>
                <a:cs typeface="Arial"/>
                <a:sym typeface="Arial"/>
              </a:rPr>
              <a:t>– failure to transmit neural signals from the cochlea to the brain.</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Can be caused by Meniere’s disease which results in degeneration of inner ear structures.</a:t>
            </a:r>
            <a:endParaRPr/>
          </a:p>
          <a:p>
            <a:pPr marL="0" marR="0" lvl="0" indent="0" algn="l" rtl="0">
              <a:spcBef>
                <a:spcPts val="1080"/>
              </a:spcBef>
              <a:spcAft>
                <a:spcPts val="0"/>
              </a:spcAft>
              <a:buNone/>
            </a:pPr>
            <a:endParaRPr sz="1700">
              <a:solidFill>
                <a:schemeClr val="dk1"/>
              </a:solidFill>
              <a:latin typeface="Arial"/>
              <a:ea typeface="Arial"/>
              <a:cs typeface="Arial"/>
              <a:sym typeface="Arial"/>
            </a:endParaRPr>
          </a:p>
        </p:txBody>
      </p:sp>
      <p:pic>
        <p:nvPicPr>
          <p:cNvPr id="295" name="Google Shape;295;p34"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SENSATION</a:t>
            </a:r>
            <a:endParaRPr/>
          </a:p>
        </p:txBody>
      </p:sp>
      <p:sp>
        <p:nvSpPr>
          <p:cNvPr id="62" name="Google Shape;62;p8"/>
          <p:cNvSpPr txBox="1">
            <a:spLocks noGrp="1"/>
          </p:cNvSpPr>
          <p:nvPr>
            <p:ph type="body" idx="1"/>
          </p:nvPr>
        </p:nvSpPr>
        <p:spPr>
          <a:xfrm>
            <a:off x="457200" y="1085208"/>
            <a:ext cx="8367221" cy="462979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b="1"/>
              <a:t>Sensory receptors </a:t>
            </a:r>
            <a:r>
              <a:rPr lang="en-US" sz="1700"/>
              <a:t>- specialized neurons that respond to specific types of stimuli.</a:t>
            </a:r>
            <a:endParaRPr/>
          </a:p>
          <a:p>
            <a:pPr marL="0" lvl="0" indent="0" algn="l" rtl="0">
              <a:spcBef>
                <a:spcPts val="1080"/>
              </a:spcBef>
              <a:spcAft>
                <a:spcPts val="0"/>
              </a:spcAft>
              <a:buSzPts val="1700"/>
              <a:buNone/>
            </a:pPr>
            <a:r>
              <a:rPr lang="en-US" sz="1700" b="1"/>
              <a:t>Sensation</a:t>
            </a:r>
            <a:r>
              <a:rPr lang="en-US" sz="1700"/>
              <a:t> – occurs when sensory receptors detect sensory stimuli.</a:t>
            </a:r>
            <a:endParaRPr/>
          </a:p>
          <a:p>
            <a:pPr marL="0" lvl="0" indent="0" algn="l" rtl="0">
              <a:lnSpc>
                <a:spcPct val="120000"/>
              </a:lnSpc>
              <a:spcBef>
                <a:spcPts val="1080"/>
              </a:spcBef>
              <a:spcAft>
                <a:spcPts val="0"/>
              </a:spcAft>
              <a:buSzPts val="1700"/>
              <a:buNone/>
            </a:pPr>
            <a:r>
              <a:rPr lang="en-US" sz="1700"/>
              <a:t>When sensory receptors detect a specific stimuli, they convert that energy into an action potential which is sent to the central nervous system. This is called transduction.</a:t>
            </a:r>
            <a:endParaRPr/>
          </a:p>
          <a:p>
            <a:pPr marL="0" lvl="0" indent="0" algn="l" rtl="0">
              <a:spcBef>
                <a:spcPts val="1080"/>
              </a:spcBef>
              <a:spcAft>
                <a:spcPts val="0"/>
              </a:spcAft>
              <a:buSzPts val="1700"/>
              <a:buNone/>
            </a:pPr>
            <a:r>
              <a:rPr lang="en-US" sz="1700" b="1"/>
              <a:t>Sensory systems:</a:t>
            </a:r>
            <a:endParaRPr/>
          </a:p>
          <a:p>
            <a:pPr marL="285750" lvl="0" indent="-285750" algn="l" rtl="0">
              <a:spcBef>
                <a:spcPts val="1080"/>
              </a:spcBef>
              <a:spcAft>
                <a:spcPts val="0"/>
              </a:spcAft>
              <a:buSzPts val="1700"/>
              <a:buFont typeface="Arial"/>
              <a:buChar char="-"/>
            </a:pPr>
            <a:r>
              <a:rPr lang="en-US" sz="1700"/>
              <a:t>Vision</a:t>
            </a:r>
            <a:endParaRPr/>
          </a:p>
          <a:p>
            <a:pPr marL="285750" lvl="0" indent="-285750" algn="l" rtl="0">
              <a:spcBef>
                <a:spcPts val="1080"/>
              </a:spcBef>
              <a:spcAft>
                <a:spcPts val="0"/>
              </a:spcAft>
              <a:buSzPts val="1700"/>
              <a:buFont typeface="Arial"/>
              <a:buChar char="-"/>
            </a:pPr>
            <a:r>
              <a:rPr lang="en-US" sz="1700"/>
              <a:t>Hearing (audition)</a:t>
            </a:r>
            <a:endParaRPr/>
          </a:p>
          <a:p>
            <a:pPr marL="285750" lvl="0" indent="-285750" algn="l" rtl="0">
              <a:spcBef>
                <a:spcPts val="1080"/>
              </a:spcBef>
              <a:spcAft>
                <a:spcPts val="0"/>
              </a:spcAft>
              <a:buSzPts val="1700"/>
              <a:buFont typeface="Arial"/>
              <a:buChar char="-"/>
            </a:pPr>
            <a:r>
              <a:rPr lang="en-US" sz="1700"/>
              <a:t>Smell (olfaction)</a:t>
            </a:r>
            <a:endParaRPr/>
          </a:p>
          <a:p>
            <a:pPr marL="285750" lvl="0" indent="-285750" algn="l" rtl="0">
              <a:spcBef>
                <a:spcPts val="1080"/>
              </a:spcBef>
              <a:spcAft>
                <a:spcPts val="0"/>
              </a:spcAft>
              <a:buSzPts val="1700"/>
              <a:buFont typeface="Arial"/>
              <a:buChar char="-"/>
            </a:pPr>
            <a:r>
              <a:rPr lang="en-US" sz="1700"/>
              <a:t>Taste (gustation)</a:t>
            </a:r>
            <a:endParaRPr/>
          </a:p>
          <a:p>
            <a:pPr marL="285750" lvl="0" indent="-285750" algn="l" rtl="0">
              <a:spcBef>
                <a:spcPts val="1080"/>
              </a:spcBef>
              <a:spcAft>
                <a:spcPts val="0"/>
              </a:spcAft>
              <a:buSzPts val="1700"/>
              <a:buFont typeface="Arial"/>
              <a:buChar char="-"/>
            </a:pPr>
            <a:r>
              <a:rPr lang="en-US" sz="1700"/>
              <a:t>Touch (somatosensation)</a:t>
            </a:r>
            <a:endParaRPr/>
          </a:p>
          <a:p>
            <a:pPr marL="285750" lvl="0" indent="-177800" algn="l" rtl="0">
              <a:spcBef>
                <a:spcPts val="1080"/>
              </a:spcBef>
              <a:spcAft>
                <a:spcPts val="0"/>
              </a:spcAft>
              <a:buSzPts val="1700"/>
              <a:buFont typeface="Arial"/>
              <a:buNone/>
            </a:pPr>
            <a:endParaRPr sz="1700"/>
          </a:p>
          <a:p>
            <a:pPr marL="285750" lvl="0" indent="-177800" algn="l" rtl="0">
              <a:spcBef>
                <a:spcPts val="1080"/>
              </a:spcBef>
              <a:spcAft>
                <a:spcPts val="0"/>
              </a:spcAft>
              <a:buSzPts val="1700"/>
              <a:buFont typeface="Arial"/>
              <a:buNone/>
            </a:pPr>
            <a:endParaRPr sz="1700"/>
          </a:p>
        </p:txBody>
      </p:sp>
      <p:pic>
        <p:nvPicPr>
          <p:cNvPr id="63" name="Google Shape;63;p8"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
        <p:nvSpPr>
          <p:cNvPr id="64" name="Google Shape;64;p8"/>
          <p:cNvSpPr txBox="1"/>
          <p:nvPr/>
        </p:nvSpPr>
        <p:spPr>
          <a:xfrm>
            <a:off x="3691647" y="3345120"/>
            <a:ext cx="3505487" cy="236988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6CB255"/>
              </a:buClr>
              <a:buSzPts val="1700"/>
              <a:buFont typeface="Arial"/>
              <a:buChar char="-"/>
            </a:pPr>
            <a:r>
              <a:rPr lang="en-US" sz="1700" b="0" i="0" u="none" strike="noStrike" cap="none">
                <a:solidFill>
                  <a:schemeClr val="dk1"/>
                </a:solidFill>
                <a:latin typeface="Arial"/>
                <a:ea typeface="Arial"/>
                <a:cs typeface="Arial"/>
                <a:sym typeface="Arial"/>
              </a:rPr>
              <a:t>Balance (vestibular sense)</a:t>
            </a:r>
            <a:endParaRPr/>
          </a:p>
          <a:p>
            <a:pPr marL="285750" marR="0" lvl="0" indent="-285750" algn="l" rtl="0">
              <a:spcBef>
                <a:spcPts val="1080"/>
              </a:spcBef>
              <a:spcAft>
                <a:spcPts val="0"/>
              </a:spcAft>
              <a:buClr>
                <a:srgbClr val="6CB255"/>
              </a:buClr>
              <a:buSzPts val="1700"/>
              <a:buFont typeface="Arial"/>
              <a:buChar char="-"/>
            </a:pPr>
            <a:r>
              <a:rPr lang="en-US" sz="1700" b="0" i="0" u="none" strike="noStrike" cap="none">
                <a:solidFill>
                  <a:schemeClr val="dk1"/>
                </a:solidFill>
                <a:latin typeface="Arial"/>
                <a:ea typeface="Arial"/>
                <a:cs typeface="Arial"/>
                <a:sym typeface="Arial"/>
              </a:rPr>
              <a:t>Body position (proprioception)</a:t>
            </a:r>
            <a:endParaRPr/>
          </a:p>
          <a:p>
            <a:pPr marL="285750" marR="0" lvl="0" indent="-285750" algn="l" rtl="0">
              <a:spcBef>
                <a:spcPts val="1080"/>
              </a:spcBef>
              <a:spcAft>
                <a:spcPts val="0"/>
              </a:spcAft>
              <a:buClr>
                <a:srgbClr val="6CB255"/>
              </a:buClr>
              <a:buSzPts val="1700"/>
              <a:buFont typeface="Arial"/>
              <a:buChar char="-"/>
            </a:pPr>
            <a:r>
              <a:rPr lang="en-US" sz="1700" b="0" i="0" u="none" strike="noStrike" cap="none">
                <a:solidFill>
                  <a:schemeClr val="dk1"/>
                </a:solidFill>
                <a:latin typeface="Arial"/>
                <a:ea typeface="Arial"/>
                <a:cs typeface="Arial"/>
                <a:sym typeface="Arial"/>
              </a:rPr>
              <a:t>Movement (kinesthesia)</a:t>
            </a:r>
            <a:endParaRPr/>
          </a:p>
          <a:p>
            <a:pPr marL="285750" marR="0" lvl="0" indent="-285750" algn="l" rtl="0">
              <a:spcBef>
                <a:spcPts val="1080"/>
              </a:spcBef>
              <a:spcAft>
                <a:spcPts val="0"/>
              </a:spcAft>
              <a:buClr>
                <a:srgbClr val="6CB255"/>
              </a:buClr>
              <a:buSzPts val="1700"/>
              <a:buFont typeface="Arial"/>
              <a:buChar char="-"/>
            </a:pPr>
            <a:r>
              <a:rPr lang="en-US" sz="1700" b="0" i="0" u="none" strike="noStrike" cap="none">
                <a:solidFill>
                  <a:schemeClr val="dk1"/>
                </a:solidFill>
                <a:latin typeface="Arial"/>
                <a:ea typeface="Arial"/>
                <a:cs typeface="Arial"/>
                <a:sym typeface="Arial"/>
              </a:rPr>
              <a:t>Pain (nociception)</a:t>
            </a:r>
            <a:endParaRPr/>
          </a:p>
          <a:p>
            <a:pPr marL="285750" marR="0" lvl="0" indent="-285750" algn="l" rtl="0">
              <a:spcBef>
                <a:spcPts val="1080"/>
              </a:spcBef>
              <a:spcAft>
                <a:spcPts val="0"/>
              </a:spcAft>
              <a:buClr>
                <a:srgbClr val="6CB255"/>
              </a:buClr>
              <a:buSzPts val="1700"/>
              <a:buFont typeface="Arial"/>
              <a:buChar char="-"/>
            </a:pPr>
            <a:r>
              <a:rPr lang="en-US" sz="1700" b="0" i="0" u="none" strike="noStrike" cap="none">
                <a:solidFill>
                  <a:schemeClr val="dk1"/>
                </a:solidFill>
                <a:latin typeface="Arial"/>
                <a:ea typeface="Arial"/>
                <a:cs typeface="Arial"/>
                <a:sym typeface="Arial"/>
              </a:rPr>
              <a:t>Temperature (thermoception)</a:t>
            </a:r>
            <a:endParaRPr/>
          </a:p>
          <a:p>
            <a:pPr marL="0" marR="0" lvl="0" indent="0" algn="l" rtl="0">
              <a:spcBef>
                <a:spcPts val="1008"/>
              </a:spcBef>
              <a:spcAft>
                <a:spcPts val="0"/>
              </a:spcAft>
              <a:buNone/>
            </a:pPr>
            <a:endParaRPr sz="1800" b="0" i="0" u="none" strike="noStrike" cap="none">
              <a:solidFill>
                <a:schemeClr val="dk1"/>
              </a:solidFill>
              <a:latin typeface="Arial"/>
              <a:ea typeface="Arial"/>
              <a:cs typeface="Arial"/>
              <a:sym typeface="Arial"/>
            </a:endParaRPr>
          </a:p>
        </p:txBody>
      </p:sp>
      <p:pic>
        <p:nvPicPr>
          <p:cNvPr id="65" name="Google Shape;65;p8"/>
          <p:cNvPicPr preferRelativeResize="0"/>
          <p:nvPr/>
        </p:nvPicPr>
        <p:blipFill rotWithShape="1">
          <a:blip r:embed="rId4">
            <a:alphaModFix/>
          </a:blip>
          <a:srcRect/>
          <a:stretch/>
        </p:blipFill>
        <p:spPr>
          <a:xfrm>
            <a:off x="1981200" y="5301852"/>
            <a:ext cx="4412527" cy="1395415"/>
          </a:xfrm>
          <a:prstGeom prst="rect">
            <a:avLst/>
          </a:prstGeom>
          <a:noFill/>
          <a:ln>
            <a:noFill/>
          </a:ln>
        </p:spPr>
      </p:pic>
      <p:sp>
        <p:nvSpPr>
          <p:cNvPr id="66" name="Google Shape;66;p8"/>
          <p:cNvSpPr txBox="1"/>
          <p:nvPr/>
        </p:nvSpPr>
        <p:spPr>
          <a:xfrm>
            <a:off x="6705600" y="6359532"/>
            <a:ext cx="2118821" cy="2923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00" b="0" i="0" u="none" strike="noStrike" cap="none">
                <a:solidFill>
                  <a:schemeClr val="dk1"/>
                </a:solidFill>
                <a:latin typeface="Arial"/>
                <a:ea typeface="Arial"/>
                <a:cs typeface="Arial"/>
                <a:sym typeface="Arial"/>
              </a:rPr>
              <a:t>(Credit: Jinx the monkey)</a:t>
            </a:r>
            <a:endParaRPr sz="13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CONDUCTIVE HEARING LOSS</a:t>
            </a:r>
            <a:endParaRPr/>
          </a:p>
        </p:txBody>
      </p:sp>
      <p:pic>
        <p:nvPicPr>
          <p:cNvPr id="301" name="Google Shape;301;p35" descr="CNX_Psych_05_04_EnFactors.jpg"/>
          <p:cNvPicPr preferRelativeResize="0">
            <a:picLocks noGrp="1"/>
          </p:cNvPicPr>
          <p:nvPr>
            <p:ph type="pic" idx="2"/>
          </p:nvPr>
        </p:nvPicPr>
        <p:blipFill rotWithShape="1">
          <a:blip r:embed="rId3">
            <a:alphaModFix/>
          </a:blip>
          <a:srcRect l="-8654" r="-8653"/>
          <a:stretch/>
        </p:blipFill>
        <p:spPr>
          <a:xfrm>
            <a:off x="609600" y="1447800"/>
            <a:ext cx="7502271" cy="3256700"/>
          </a:xfrm>
          <a:prstGeom prst="rect">
            <a:avLst/>
          </a:prstGeom>
          <a:noFill/>
          <a:ln>
            <a:noFill/>
          </a:ln>
        </p:spPr>
      </p:pic>
      <p:sp>
        <p:nvSpPr>
          <p:cNvPr id="302" name="Google Shape;302;p35"/>
          <p:cNvSpPr txBox="1">
            <a:spLocks noGrp="1"/>
          </p:cNvSpPr>
          <p:nvPr>
            <p:ph type="body" idx="1"/>
          </p:nvPr>
        </p:nvSpPr>
        <p:spPr>
          <a:xfrm>
            <a:off x="441960" y="5076704"/>
            <a:ext cx="8229601" cy="129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Environmental factors that can lead to conductive hearing loss include regular exposure to loud music or construction equipment. </a:t>
            </a:r>
            <a:r>
              <a:rPr lang="en-US" sz="1700">
                <a:solidFill>
                  <a:srgbClr val="6CB255"/>
                </a:solidFill>
              </a:rPr>
              <a:t>(a) </a:t>
            </a:r>
            <a:r>
              <a:rPr lang="en-US" sz="1700"/>
              <a:t>Rock musicians and </a:t>
            </a:r>
            <a:r>
              <a:rPr lang="en-US" sz="1700">
                <a:solidFill>
                  <a:srgbClr val="6CB255"/>
                </a:solidFill>
              </a:rPr>
              <a:t>(b)</a:t>
            </a:r>
            <a:r>
              <a:rPr lang="en-US" sz="1700"/>
              <a:t> construction workers are at risk for this type of hearing loss. </a:t>
            </a:r>
            <a:endParaRPr sz="1700"/>
          </a:p>
          <a:p>
            <a:pPr marL="0" lvl="0" indent="0" algn="l" rtl="0">
              <a:spcBef>
                <a:spcPts val="880"/>
              </a:spcBef>
              <a:spcAft>
                <a:spcPts val="0"/>
              </a:spcAft>
              <a:buClr>
                <a:srgbClr val="6CB255"/>
              </a:buClr>
              <a:buSzPts val="1400"/>
              <a:buNone/>
            </a:pPr>
            <a:r>
              <a:rPr lang="en-US" sz="1400"/>
              <a:t>Figure 5.18 (credit a: modification of work by Kenny Sun; credit b: modification of work by Nick Allen)</a:t>
            </a:r>
            <a:endParaRPr/>
          </a:p>
        </p:txBody>
      </p:sp>
      <p:pic>
        <p:nvPicPr>
          <p:cNvPr id="303" name="Google Shape;303;p35" descr="OSC-Stacked-TM-RGB-1.png"/>
          <p:cNvPicPr preferRelativeResize="0"/>
          <p:nvPr/>
        </p:nvPicPr>
        <p:blipFill rotWithShape="1">
          <a:blip r:embed="rId4">
            <a:alphaModFix/>
          </a:blip>
          <a:srcRect/>
          <a:stretch/>
        </p:blipFill>
        <p:spPr>
          <a:xfrm>
            <a:off x="7772687" y="241326"/>
            <a:ext cx="1051734" cy="75170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THE CHEMICAL SENSES</a:t>
            </a:r>
            <a:endParaRPr/>
          </a:p>
        </p:txBody>
      </p:sp>
      <p:sp>
        <p:nvSpPr>
          <p:cNvPr id="309" name="Google Shape;309;p36"/>
          <p:cNvSpPr txBox="1">
            <a:spLocks noGrp="1"/>
          </p:cNvSpPr>
          <p:nvPr>
            <p:ph type="body" idx="1"/>
          </p:nvPr>
        </p:nvSpPr>
        <p:spPr>
          <a:xfrm>
            <a:off x="457199" y="1074632"/>
            <a:ext cx="8367221"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Taste (gustation) and smell (olfaction) are known as the chemical senses.</a:t>
            </a:r>
            <a:endParaRPr/>
          </a:p>
          <a:p>
            <a:pPr marL="0" lvl="0" indent="0" algn="l" rtl="0">
              <a:spcBef>
                <a:spcPts val="940"/>
              </a:spcBef>
              <a:spcAft>
                <a:spcPts val="0"/>
              </a:spcAft>
              <a:buClr>
                <a:srgbClr val="6CB255"/>
              </a:buClr>
              <a:buSzPts val="1700"/>
              <a:buNone/>
            </a:pPr>
            <a:r>
              <a:rPr lang="en-US" sz="1700"/>
              <a:t>Both have sensory receptors that respond to molecules in the food we eat or in the air we breathe.</a:t>
            </a:r>
            <a:endParaRPr sz="1700"/>
          </a:p>
        </p:txBody>
      </p:sp>
      <p:pic>
        <p:nvPicPr>
          <p:cNvPr id="310" name="Google Shape;310;p36"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311" name="Google Shape;311;p36"/>
          <p:cNvPicPr preferRelativeResize="0"/>
          <p:nvPr/>
        </p:nvPicPr>
        <p:blipFill rotWithShape="1">
          <a:blip r:embed="rId4">
            <a:alphaModFix/>
          </a:blip>
          <a:srcRect/>
          <a:stretch/>
        </p:blipFill>
        <p:spPr>
          <a:xfrm>
            <a:off x="2286000" y="2133600"/>
            <a:ext cx="4105275" cy="4405064"/>
          </a:xfrm>
          <a:prstGeom prst="rect">
            <a:avLst/>
          </a:prstGeom>
          <a:noFill/>
          <a:ln>
            <a:noFill/>
          </a:ln>
        </p:spPr>
      </p:pic>
      <p:sp>
        <p:nvSpPr>
          <p:cNvPr id="312" name="Google Shape;312;p36"/>
          <p:cNvSpPr txBox="1"/>
          <p:nvPr/>
        </p:nvSpPr>
        <p:spPr>
          <a:xfrm>
            <a:off x="6629400" y="5867400"/>
            <a:ext cx="2195020" cy="4924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00">
                <a:solidFill>
                  <a:schemeClr val="dk1"/>
                </a:solidFill>
                <a:latin typeface="Arial"/>
                <a:ea typeface="Arial"/>
                <a:cs typeface="Arial"/>
                <a:sym typeface="Arial"/>
              </a:rPr>
              <a:t>(Credit: Monell Chemical Sense Center)</a:t>
            </a:r>
            <a:endParaRPr sz="13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TASTE (GUSTATION)</a:t>
            </a:r>
            <a:endParaRPr/>
          </a:p>
        </p:txBody>
      </p:sp>
      <p:sp>
        <p:nvSpPr>
          <p:cNvPr id="318" name="Google Shape;318;p37"/>
          <p:cNvSpPr txBox="1">
            <a:spLocks noGrp="1"/>
          </p:cNvSpPr>
          <p:nvPr>
            <p:ph type="body" idx="1"/>
          </p:nvPr>
        </p:nvSpPr>
        <p:spPr>
          <a:xfrm>
            <a:off x="457200" y="1143000"/>
            <a:ext cx="8351981" cy="533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Research demonstrates that we have about 6 groupings of taste:</a:t>
            </a:r>
            <a:endParaRPr/>
          </a:p>
          <a:p>
            <a:pPr marL="457200" lvl="0" indent="-457200" algn="l" rtl="0">
              <a:spcBef>
                <a:spcPts val="940"/>
              </a:spcBef>
              <a:spcAft>
                <a:spcPts val="0"/>
              </a:spcAft>
              <a:buSzPts val="1700"/>
              <a:buAutoNum type="arabicPeriod"/>
            </a:pPr>
            <a:r>
              <a:rPr lang="en-US" sz="1700"/>
              <a:t>Sweet</a:t>
            </a:r>
            <a:endParaRPr sz="1700"/>
          </a:p>
          <a:p>
            <a:pPr marL="457200" lvl="0" indent="-457200" algn="l" rtl="0">
              <a:spcBef>
                <a:spcPts val="940"/>
              </a:spcBef>
              <a:spcAft>
                <a:spcPts val="0"/>
              </a:spcAft>
              <a:buSzPts val="1700"/>
              <a:buAutoNum type="arabicPeriod"/>
            </a:pPr>
            <a:r>
              <a:rPr lang="en-US" sz="1700"/>
              <a:t>Salty</a:t>
            </a:r>
            <a:endParaRPr sz="1700"/>
          </a:p>
          <a:p>
            <a:pPr marL="457200" lvl="0" indent="-457200" algn="l" rtl="0">
              <a:spcBef>
                <a:spcPts val="940"/>
              </a:spcBef>
              <a:spcAft>
                <a:spcPts val="0"/>
              </a:spcAft>
              <a:buSzPts val="1700"/>
              <a:buAutoNum type="arabicPeriod"/>
            </a:pPr>
            <a:r>
              <a:rPr lang="en-US" sz="1700"/>
              <a:t>Sour</a:t>
            </a:r>
            <a:endParaRPr sz="1700"/>
          </a:p>
          <a:p>
            <a:pPr marL="457200" lvl="0" indent="-457200" algn="l" rtl="0">
              <a:spcBef>
                <a:spcPts val="940"/>
              </a:spcBef>
              <a:spcAft>
                <a:spcPts val="0"/>
              </a:spcAft>
              <a:buSzPts val="1700"/>
              <a:buAutoNum type="arabicPeriod"/>
            </a:pPr>
            <a:r>
              <a:rPr lang="en-US" sz="1700"/>
              <a:t>Bitter</a:t>
            </a:r>
            <a:endParaRPr sz="1700"/>
          </a:p>
          <a:p>
            <a:pPr marL="457200" lvl="0" indent="-457200" algn="l" rtl="0">
              <a:spcBef>
                <a:spcPts val="940"/>
              </a:spcBef>
              <a:spcAft>
                <a:spcPts val="0"/>
              </a:spcAft>
              <a:buSzPts val="1700"/>
              <a:buAutoNum type="arabicPeriod"/>
            </a:pPr>
            <a:r>
              <a:rPr lang="en-US" sz="1700"/>
              <a:t>Umami – associated with a taste for monosodium glutamate.</a:t>
            </a:r>
            <a:endParaRPr/>
          </a:p>
          <a:p>
            <a:pPr marL="457200" lvl="0" indent="-457200" algn="l" rtl="0">
              <a:spcBef>
                <a:spcPts val="940"/>
              </a:spcBef>
              <a:spcAft>
                <a:spcPts val="0"/>
              </a:spcAft>
              <a:buSzPts val="1700"/>
              <a:buAutoNum type="arabicPeriod"/>
            </a:pPr>
            <a:r>
              <a:rPr lang="en-US" sz="1700"/>
              <a:t>Some research suggests we possess a taste for the fatty content of food.</a:t>
            </a:r>
            <a:endParaRPr sz="1700"/>
          </a:p>
          <a:p>
            <a:pPr marL="0" lvl="0" indent="0" algn="l" rtl="0">
              <a:spcBef>
                <a:spcPts val="940"/>
              </a:spcBef>
              <a:spcAft>
                <a:spcPts val="0"/>
              </a:spcAft>
              <a:buClr>
                <a:srgbClr val="6CB255"/>
              </a:buClr>
              <a:buSzPts val="1700"/>
              <a:buNone/>
            </a:pPr>
            <a:r>
              <a:rPr lang="en-US" sz="1700" b="1"/>
              <a:t>Taste buds </a:t>
            </a:r>
            <a:r>
              <a:rPr lang="en-US" sz="1700"/>
              <a:t>-  groupings of taste receptor cells with hair-like extensions that protrude into the central pore of the taste bud. </a:t>
            </a:r>
            <a:endParaRPr/>
          </a:p>
          <a:p>
            <a:pPr marL="285750" lvl="0" indent="-285750" algn="l" rtl="0">
              <a:spcBef>
                <a:spcPts val="940"/>
              </a:spcBef>
              <a:spcAft>
                <a:spcPts val="0"/>
              </a:spcAft>
              <a:buSzPts val="1700"/>
              <a:buFont typeface="Arial"/>
              <a:buChar char="-"/>
            </a:pPr>
            <a:r>
              <a:rPr lang="en-US" sz="1700"/>
              <a:t>Have a life cycle of 10 days to 2 weeks.</a:t>
            </a:r>
            <a:endParaRPr/>
          </a:p>
          <a:p>
            <a:pPr marL="0" lvl="0" indent="0" algn="l" rtl="0">
              <a:spcBef>
                <a:spcPts val="940"/>
              </a:spcBef>
              <a:spcAft>
                <a:spcPts val="0"/>
              </a:spcAft>
              <a:buClr>
                <a:srgbClr val="6CB255"/>
              </a:buClr>
              <a:buSzPts val="1700"/>
              <a:buNone/>
            </a:pPr>
            <a:r>
              <a:rPr lang="en-US" sz="1700" b="1">
                <a:solidFill>
                  <a:schemeClr val="dk1"/>
                </a:solidFill>
              </a:rPr>
              <a:t>Transduction:</a:t>
            </a:r>
            <a:endParaRPr/>
          </a:p>
          <a:p>
            <a:pPr marL="342900" lvl="0" indent="-342900" algn="l" rtl="0">
              <a:spcBef>
                <a:spcPts val="940"/>
              </a:spcBef>
              <a:spcAft>
                <a:spcPts val="0"/>
              </a:spcAft>
              <a:buSzPts val="1700"/>
              <a:buFont typeface="Arial Black"/>
              <a:buAutoNum type="arabicPeriod"/>
            </a:pPr>
            <a:r>
              <a:rPr lang="en-US" sz="1700"/>
              <a:t>Taste molecules bind to receptors and cause chemical changes within the sensory cell. </a:t>
            </a:r>
            <a:endParaRPr/>
          </a:p>
          <a:p>
            <a:pPr marL="342900" lvl="0" indent="-342900" algn="l" rtl="0">
              <a:spcBef>
                <a:spcPts val="940"/>
              </a:spcBef>
              <a:spcAft>
                <a:spcPts val="0"/>
              </a:spcAft>
              <a:buSzPts val="1700"/>
              <a:buFont typeface="Arial Black"/>
              <a:buAutoNum type="arabicPeriod"/>
            </a:pPr>
            <a:r>
              <a:rPr lang="en-US" sz="1700"/>
              <a:t>These changes result in neural impulses being sent to the brain.</a:t>
            </a:r>
            <a:endParaRPr sz="1700"/>
          </a:p>
        </p:txBody>
      </p:sp>
      <p:pic>
        <p:nvPicPr>
          <p:cNvPr id="319" name="Google Shape;319;p37"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TASTE (GUSTATION)</a:t>
            </a:r>
            <a:endParaRPr/>
          </a:p>
        </p:txBody>
      </p:sp>
      <p:pic>
        <p:nvPicPr>
          <p:cNvPr id="325" name="Google Shape;325;p38" descr="CNX_Psych_05_05_TasteBud.jpg"/>
          <p:cNvPicPr preferRelativeResize="0">
            <a:picLocks noGrp="1"/>
          </p:cNvPicPr>
          <p:nvPr>
            <p:ph type="pic" idx="2"/>
          </p:nvPr>
        </p:nvPicPr>
        <p:blipFill rotWithShape="1">
          <a:blip r:embed="rId3">
            <a:alphaModFix/>
          </a:blip>
          <a:srcRect l="-10348" r="-10348"/>
          <a:stretch/>
        </p:blipFill>
        <p:spPr>
          <a:xfrm>
            <a:off x="457199" y="1122386"/>
            <a:ext cx="8062913" cy="3500071"/>
          </a:xfrm>
          <a:prstGeom prst="rect">
            <a:avLst/>
          </a:prstGeom>
          <a:noFill/>
          <a:ln>
            <a:noFill/>
          </a:ln>
        </p:spPr>
      </p:pic>
      <p:sp>
        <p:nvSpPr>
          <p:cNvPr id="326" name="Google Shape;326;p38"/>
          <p:cNvSpPr txBox="1">
            <a:spLocks noGrp="1"/>
          </p:cNvSpPr>
          <p:nvPr>
            <p:ph type="body" idx="1"/>
          </p:nvPr>
        </p:nvSpPr>
        <p:spPr>
          <a:xfrm>
            <a:off x="457200" y="4843982"/>
            <a:ext cx="8062912" cy="201401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700"/>
              <a:buAutoNum type="alphaLcParenBoth"/>
            </a:pPr>
            <a:r>
              <a:rPr lang="en-US" sz="1700"/>
              <a:t>Taste buds are composed of a number of individual taste receptors cells that transmit information to nerves.</a:t>
            </a:r>
            <a:endParaRPr/>
          </a:p>
          <a:p>
            <a:pPr marL="342900" lvl="0" indent="-342900" algn="l" rtl="0">
              <a:spcBef>
                <a:spcPts val="940"/>
              </a:spcBef>
              <a:spcAft>
                <a:spcPts val="0"/>
              </a:spcAft>
              <a:buSzPts val="1700"/>
              <a:buAutoNum type="alphaLcParenBoth"/>
            </a:pPr>
            <a:r>
              <a:rPr lang="en-US" sz="1700"/>
              <a:t>This micrograph shows a close-up view of the tongue’s surface. </a:t>
            </a:r>
            <a:endParaRPr sz="1700"/>
          </a:p>
          <a:p>
            <a:pPr marL="0" lvl="0" indent="0" algn="l" rtl="0">
              <a:spcBef>
                <a:spcPts val="880"/>
              </a:spcBef>
              <a:spcAft>
                <a:spcPts val="0"/>
              </a:spcAft>
              <a:buClr>
                <a:srgbClr val="6CB255"/>
              </a:buClr>
              <a:buSzPts val="1400"/>
              <a:buNone/>
            </a:pPr>
            <a:endParaRPr sz="1400"/>
          </a:p>
          <a:p>
            <a:pPr marL="0" lvl="0" indent="0" algn="l" rtl="0">
              <a:spcBef>
                <a:spcPts val="880"/>
              </a:spcBef>
              <a:spcAft>
                <a:spcPts val="0"/>
              </a:spcAft>
              <a:buClr>
                <a:srgbClr val="6CB255"/>
              </a:buClr>
              <a:buSzPts val="1400"/>
              <a:buNone/>
            </a:pPr>
            <a:r>
              <a:rPr lang="en-US" sz="1400"/>
              <a:t>Figure 5.19 (credit a: modification of work by Jonas Töle; credit b: scale-bar data from Matt Russell)</a:t>
            </a:r>
            <a:endParaRPr/>
          </a:p>
        </p:txBody>
      </p:sp>
      <p:pic>
        <p:nvPicPr>
          <p:cNvPr id="327" name="Google Shape;327;p38" descr="OSC-Stacked-TM-RGB-1.png"/>
          <p:cNvPicPr preferRelativeResize="0"/>
          <p:nvPr/>
        </p:nvPicPr>
        <p:blipFill rotWithShape="1">
          <a:blip r:embed="rId4">
            <a:alphaModFix/>
          </a:blip>
          <a:srcRect/>
          <a:stretch/>
        </p:blipFill>
        <p:spPr>
          <a:xfrm>
            <a:off x="7772687" y="241326"/>
            <a:ext cx="1051734" cy="75170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SMELL (OLFACTION)</a:t>
            </a:r>
            <a:endParaRPr/>
          </a:p>
        </p:txBody>
      </p:sp>
      <p:pic>
        <p:nvPicPr>
          <p:cNvPr id="333" name="Google Shape;333;p39" descr="CNX_Psych_05_05_OlfacRecep.jpg"/>
          <p:cNvPicPr preferRelativeResize="0">
            <a:picLocks noGrp="1"/>
          </p:cNvPicPr>
          <p:nvPr>
            <p:ph type="pic" idx="2"/>
          </p:nvPr>
        </p:nvPicPr>
        <p:blipFill rotWithShape="1">
          <a:blip r:embed="rId3">
            <a:alphaModFix/>
          </a:blip>
          <a:srcRect l="-23894" r="-23894"/>
          <a:stretch/>
        </p:blipFill>
        <p:spPr>
          <a:xfrm>
            <a:off x="3657600" y="2895600"/>
            <a:ext cx="6400800" cy="2778555"/>
          </a:xfrm>
          <a:prstGeom prst="rect">
            <a:avLst/>
          </a:prstGeom>
          <a:noFill/>
          <a:ln>
            <a:noFill/>
          </a:ln>
        </p:spPr>
      </p:pic>
      <p:sp>
        <p:nvSpPr>
          <p:cNvPr id="334" name="Google Shape;334;p39"/>
          <p:cNvSpPr txBox="1">
            <a:spLocks noGrp="1"/>
          </p:cNvSpPr>
          <p:nvPr>
            <p:ph type="body" idx="1"/>
          </p:nvPr>
        </p:nvSpPr>
        <p:spPr>
          <a:xfrm>
            <a:off x="7536554" y="6248400"/>
            <a:ext cx="1524000" cy="38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5.20</a:t>
            </a:r>
            <a:endParaRPr sz="1400"/>
          </a:p>
        </p:txBody>
      </p:sp>
      <p:pic>
        <p:nvPicPr>
          <p:cNvPr id="335" name="Google Shape;335;p39" descr="OSC-Stacked-TM-RGB-1.png"/>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336" name="Google Shape;336;p39"/>
          <p:cNvSpPr txBox="1"/>
          <p:nvPr/>
        </p:nvSpPr>
        <p:spPr>
          <a:xfrm>
            <a:off x="444285" y="2309731"/>
            <a:ext cx="4584915" cy="45294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Transduction:</a:t>
            </a:r>
            <a:endParaRPr sz="1700" b="1">
              <a:solidFill>
                <a:schemeClr val="dk1"/>
              </a:solidFill>
              <a:latin typeface="Arial"/>
              <a:ea typeface="Arial"/>
              <a:cs typeface="Arial"/>
              <a:sym typeface="Arial"/>
            </a:endParaRPr>
          </a:p>
          <a:p>
            <a:pPr marL="342900" marR="0" lvl="0" indent="-342900" algn="l" rtl="0">
              <a:spcBef>
                <a:spcPts val="480"/>
              </a:spcBef>
              <a:spcAft>
                <a:spcPts val="0"/>
              </a:spcAft>
              <a:buClr>
                <a:srgbClr val="6CB255"/>
              </a:buClr>
              <a:buSzPts val="1700"/>
              <a:buFont typeface="Arial"/>
              <a:buAutoNum type="arabicPeriod"/>
            </a:pPr>
            <a:r>
              <a:rPr lang="en-US" sz="1700">
                <a:solidFill>
                  <a:schemeClr val="dk1"/>
                </a:solidFill>
                <a:latin typeface="Arial"/>
                <a:ea typeface="Arial"/>
                <a:cs typeface="Arial"/>
                <a:sym typeface="Arial"/>
              </a:rPr>
              <a:t>Odor molecules bind to receptors.</a:t>
            </a:r>
            <a:endParaRPr/>
          </a:p>
          <a:p>
            <a:pPr marL="342900" marR="0" lvl="0" indent="-342900" algn="l" rtl="0">
              <a:spcBef>
                <a:spcPts val="480"/>
              </a:spcBef>
              <a:spcAft>
                <a:spcPts val="0"/>
              </a:spcAft>
              <a:buClr>
                <a:srgbClr val="6CB255"/>
              </a:buClr>
              <a:buSzPts val="1700"/>
              <a:buFont typeface="Arial"/>
              <a:buAutoNum type="arabicPeriod"/>
            </a:pPr>
            <a:r>
              <a:rPr lang="en-US" sz="1700">
                <a:solidFill>
                  <a:schemeClr val="dk1"/>
                </a:solidFill>
                <a:latin typeface="Arial"/>
                <a:ea typeface="Arial"/>
                <a:cs typeface="Arial"/>
                <a:sym typeface="Arial"/>
              </a:rPr>
              <a:t>Chemical changes cause signals to be sent to the olfactory bulb (where the olfactory nerves begin).</a:t>
            </a:r>
            <a:endParaRPr/>
          </a:p>
          <a:p>
            <a:pPr marL="342900" marR="0" lvl="0" indent="-342900" algn="l" rtl="0">
              <a:spcBef>
                <a:spcPts val="480"/>
              </a:spcBef>
              <a:spcAft>
                <a:spcPts val="0"/>
              </a:spcAft>
              <a:buClr>
                <a:srgbClr val="6CB255"/>
              </a:buClr>
              <a:buSzPts val="1700"/>
              <a:buFont typeface="Arial"/>
              <a:buAutoNum type="arabicPeriod"/>
            </a:pPr>
            <a:r>
              <a:rPr lang="en-US" sz="1700">
                <a:solidFill>
                  <a:schemeClr val="dk1"/>
                </a:solidFill>
                <a:latin typeface="Arial"/>
                <a:ea typeface="Arial"/>
                <a:cs typeface="Arial"/>
                <a:sym typeface="Arial"/>
              </a:rPr>
              <a:t>Information is sent to the limbic system and primary olfactory cortex.</a:t>
            </a:r>
            <a:endParaRPr/>
          </a:p>
          <a:p>
            <a:pPr marL="342900" marR="0" lvl="0" indent="-234950" algn="l" rtl="0">
              <a:spcBef>
                <a:spcPts val="480"/>
              </a:spcBef>
              <a:spcAft>
                <a:spcPts val="0"/>
              </a:spcAft>
              <a:buClr>
                <a:srgbClr val="6CB255"/>
              </a:buClr>
              <a:buSzPts val="1700"/>
              <a:buFont typeface="Arial"/>
              <a:buNone/>
            </a:pPr>
            <a:endParaRPr sz="1700" b="1">
              <a:solidFill>
                <a:schemeClr val="dk1"/>
              </a:solidFill>
              <a:latin typeface="Arial"/>
              <a:ea typeface="Arial"/>
              <a:cs typeface="Arial"/>
              <a:sym typeface="Arial"/>
            </a:endParaRPr>
          </a:p>
          <a:p>
            <a:pPr marL="0" marR="0" lvl="0" indent="0" algn="l" rtl="0">
              <a:spcBef>
                <a:spcPts val="480"/>
              </a:spcBef>
              <a:spcAft>
                <a:spcPts val="0"/>
              </a:spcAft>
              <a:buNone/>
            </a:pPr>
            <a:r>
              <a:rPr lang="en-US" sz="1700" b="1">
                <a:solidFill>
                  <a:schemeClr val="dk1"/>
                </a:solidFill>
                <a:latin typeface="Arial"/>
                <a:ea typeface="Arial"/>
                <a:cs typeface="Arial"/>
                <a:sym typeface="Arial"/>
              </a:rPr>
              <a:t>Pheromones</a:t>
            </a:r>
            <a:r>
              <a:rPr lang="en-US" sz="1700">
                <a:solidFill>
                  <a:schemeClr val="dk1"/>
                </a:solidFill>
                <a:latin typeface="Arial"/>
                <a:ea typeface="Arial"/>
                <a:cs typeface="Arial"/>
                <a:sym typeface="Arial"/>
              </a:rPr>
              <a:t> – chemical messages sent by another individual.</a:t>
            </a:r>
            <a:endParaRPr/>
          </a:p>
          <a:p>
            <a:pPr marL="285750" marR="0" lvl="0" indent="-285750" algn="l" rtl="0">
              <a:spcBef>
                <a:spcPts val="480"/>
              </a:spcBef>
              <a:spcAft>
                <a:spcPts val="0"/>
              </a:spcAft>
              <a:buClr>
                <a:srgbClr val="6CB255"/>
              </a:buClr>
              <a:buSzPts val="1700"/>
              <a:buFont typeface="Arial"/>
              <a:buChar char="-"/>
            </a:pPr>
            <a:r>
              <a:rPr lang="en-US" sz="1700">
                <a:solidFill>
                  <a:schemeClr val="dk1"/>
                </a:solidFill>
                <a:latin typeface="Arial"/>
                <a:ea typeface="Arial"/>
                <a:cs typeface="Arial"/>
                <a:sym typeface="Arial"/>
              </a:rPr>
              <a:t>Many species respond to pheromones sent by another individual.</a:t>
            </a:r>
            <a:endParaRPr/>
          </a:p>
          <a:p>
            <a:pPr marL="285750" marR="0" lvl="0" indent="-285750" algn="l" rtl="0">
              <a:spcBef>
                <a:spcPts val="480"/>
              </a:spcBef>
              <a:spcAft>
                <a:spcPts val="0"/>
              </a:spcAft>
              <a:buClr>
                <a:srgbClr val="6CB255"/>
              </a:buClr>
              <a:buSzPts val="1700"/>
              <a:buFont typeface="Arial"/>
              <a:buChar char="-"/>
            </a:pPr>
            <a:r>
              <a:rPr lang="en-US" sz="1700">
                <a:solidFill>
                  <a:schemeClr val="dk1"/>
                </a:solidFill>
                <a:latin typeface="Arial"/>
                <a:ea typeface="Arial"/>
                <a:cs typeface="Arial"/>
                <a:sym typeface="Arial"/>
              </a:rPr>
              <a:t>Usually communicate information about the reproductive status of a potential mate.</a:t>
            </a:r>
            <a:endParaRPr/>
          </a:p>
          <a:p>
            <a:pPr marL="342900" marR="0" lvl="0" indent="-234950" algn="l" rtl="0">
              <a:spcBef>
                <a:spcPts val="480"/>
              </a:spcBef>
              <a:spcAft>
                <a:spcPts val="0"/>
              </a:spcAft>
              <a:buClr>
                <a:srgbClr val="6CB255"/>
              </a:buClr>
              <a:buSzPts val="1700"/>
              <a:buFont typeface="Arial"/>
              <a:buNone/>
            </a:pPr>
            <a:endParaRPr sz="1700">
              <a:solidFill>
                <a:schemeClr val="dk1"/>
              </a:solidFill>
              <a:latin typeface="Arial"/>
              <a:ea typeface="Arial"/>
              <a:cs typeface="Arial"/>
              <a:sym typeface="Arial"/>
            </a:endParaRPr>
          </a:p>
        </p:txBody>
      </p:sp>
      <p:sp>
        <p:nvSpPr>
          <p:cNvPr id="337" name="Google Shape;337;p39"/>
          <p:cNvSpPr txBox="1"/>
          <p:nvPr/>
        </p:nvSpPr>
        <p:spPr>
          <a:xfrm>
            <a:off x="444285" y="993035"/>
            <a:ext cx="8380136" cy="14088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CB255"/>
              </a:buClr>
              <a:buSzPts val="1700"/>
              <a:buFont typeface="Arial"/>
              <a:buNone/>
            </a:pPr>
            <a:r>
              <a:rPr lang="en-US" sz="1700" b="1">
                <a:solidFill>
                  <a:srgbClr val="000000"/>
                </a:solidFill>
                <a:latin typeface="Arial"/>
                <a:ea typeface="Arial"/>
                <a:cs typeface="Arial"/>
                <a:sym typeface="Arial"/>
              </a:rPr>
              <a:t>Olfactory receptor cells:</a:t>
            </a:r>
            <a:r>
              <a:rPr lang="en-US" sz="1700" b="0">
                <a:solidFill>
                  <a:srgbClr val="000000"/>
                </a:solidFill>
                <a:latin typeface="Arial"/>
                <a:ea typeface="Arial"/>
                <a:cs typeface="Arial"/>
                <a:sym typeface="Arial"/>
              </a:rPr>
              <a:t> </a:t>
            </a:r>
            <a:endParaRPr/>
          </a:p>
          <a:p>
            <a:pPr marL="285750" marR="0" lvl="0" indent="-285750" algn="l" rtl="0">
              <a:lnSpc>
                <a:spcPct val="100000"/>
              </a:lnSpc>
              <a:spcBef>
                <a:spcPts val="1080"/>
              </a:spcBef>
              <a:spcAft>
                <a:spcPts val="0"/>
              </a:spcAft>
              <a:buClr>
                <a:srgbClr val="6CB255"/>
              </a:buClr>
              <a:buSzPts val="1700"/>
              <a:buFont typeface="Arial"/>
              <a:buChar char="-"/>
            </a:pPr>
            <a:r>
              <a:rPr lang="en-US" sz="1700" b="0">
                <a:solidFill>
                  <a:srgbClr val="000000"/>
                </a:solidFill>
                <a:latin typeface="Arial"/>
                <a:ea typeface="Arial"/>
                <a:cs typeface="Arial"/>
                <a:sym typeface="Arial"/>
              </a:rPr>
              <a:t>Contain small hair-like extensions which serve as the site for odor molecules to interact with chemical receptors located on these extensions (Located in a mucous membrane at the top of the nose).</a:t>
            </a:r>
            <a:endParaRPr sz="1700" b="0">
              <a:solidFill>
                <a:srgbClr val="000000"/>
              </a:solidFill>
              <a:latin typeface="Arial"/>
              <a:ea typeface="Arial"/>
              <a:cs typeface="Arial"/>
              <a:sym typeface="Arial"/>
            </a:endParaRPr>
          </a:p>
          <a:p>
            <a:pPr marL="285750" marR="0" lvl="0" indent="-171450" algn="l" rtl="0">
              <a:lnSpc>
                <a:spcPct val="100000"/>
              </a:lnSpc>
              <a:spcBef>
                <a:spcPts val="1080"/>
              </a:spcBef>
              <a:spcAft>
                <a:spcPts val="0"/>
              </a:spcAft>
              <a:buClr>
                <a:srgbClr val="6CB255"/>
              </a:buClr>
              <a:buSzPts val="1800"/>
              <a:buFont typeface="Arial"/>
              <a:buNone/>
            </a:pPr>
            <a:endParaRPr sz="1800" b="0">
              <a:solidFill>
                <a:srgbClr val="000000"/>
              </a:solidFill>
              <a:latin typeface="Arial"/>
              <a:ea typeface="Arial"/>
              <a:cs typeface="Arial"/>
              <a:sym typeface="Arial"/>
            </a:endParaRPr>
          </a:p>
          <a:p>
            <a:pPr marL="0" marR="0" lvl="0" indent="0" algn="l" rtl="0">
              <a:lnSpc>
                <a:spcPct val="90000"/>
              </a:lnSpc>
              <a:spcBef>
                <a:spcPts val="1080"/>
              </a:spcBef>
              <a:spcAft>
                <a:spcPts val="0"/>
              </a:spcAft>
              <a:buClr>
                <a:srgbClr val="6CB255"/>
              </a:buClr>
              <a:buSzPts val="1700"/>
              <a:buFont typeface="Arial"/>
              <a:buNone/>
            </a:pPr>
            <a:endParaRPr sz="1700" b="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TOUCH</a:t>
            </a:r>
            <a:endParaRPr/>
          </a:p>
        </p:txBody>
      </p:sp>
      <p:sp>
        <p:nvSpPr>
          <p:cNvPr id="343" name="Google Shape;343;p40"/>
          <p:cNvSpPr txBox="1">
            <a:spLocks noGrp="1"/>
          </p:cNvSpPr>
          <p:nvPr>
            <p:ph type="body" idx="1"/>
          </p:nvPr>
        </p:nvSpPr>
        <p:spPr>
          <a:xfrm>
            <a:off x="502921" y="1078072"/>
            <a:ext cx="8321500" cy="212869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There are many types of sensory receptors located in the skin, each attuned to specific touch-related stimuli.</a:t>
            </a:r>
            <a:endParaRPr/>
          </a:p>
          <a:p>
            <a:pPr marL="0" lvl="0" indent="0" algn="l" rtl="0">
              <a:spcBef>
                <a:spcPts val="940"/>
              </a:spcBef>
              <a:spcAft>
                <a:spcPts val="0"/>
              </a:spcAft>
              <a:buClr>
                <a:srgbClr val="6CB255"/>
              </a:buClr>
              <a:buSzPts val="1700"/>
              <a:buNone/>
            </a:pPr>
            <a:r>
              <a:rPr lang="en-US" sz="1700" b="1"/>
              <a:t>Meisnerr’s corpuscles </a:t>
            </a:r>
            <a:r>
              <a:rPr lang="en-US" sz="1700"/>
              <a:t>– respond to pressure and lower-frequency vibrations.</a:t>
            </a:r>
            <a:endParaRPr/>
          </a:p>
          <a:p>
            <a:pPr marL="0" lvl="0" indent="0" algn="l" rtl="0">
              <a:spcBef>
                <a:spcPts val="940"/>
              </a:spcBef>
              <a:spcAft>
                <a:spcPts val="0"/>
              </a:spcAft>
              <a:buClr>
                <a:srgbClr val="6CB255"/>
              </a:buClr>
              <a:buSzPts val="1700"/>
              <a:buNone/>
            </a:pPr>
            <a:r>
              <a:rPr lang="en-US" sz="1700" b="1"/>
              <a:t>Pacinian corpuscles </a:t>
            </a:r>
            <a:r>
              <a:rPr lang="en-US" sz="1700"/>
              <a:t>– detect transient pressure and higher-frequency vibrations.</a:t>
            </a:r>
            <a:endParaRPr/>
          </a:p>
          <a:p>
            <a:pPr marL="0" lvl="0" indent="0" algn="l" rtl="0">
              <a:spcBef>
                <a:spcPts val="940"/>
              </a:spcBef>
              <a:spcAft>
                <a:spcPts val="0"/>
              </a:spcAft>
              <a:buClr>
                <a:srgbClr val="6CB255"/>
              </a:buClr>
              <a:buSzPts val="1700"/>
              <a:buNone/>
            </a:pPr>
            <a:r>
              <a:rPr lang="en-US" sz="1700" b="1"/>
              <a:t>Merkel’s disks </a:t>
            </a:r>
            <a:r>
              <a:rPr lang="en-US" sz="1700"/>
              <a:t>– respond to light pressure.</a:t>
            </a:r>
            <a:endParaRPr/>
          </a:p>
          <a:p>
            <a:pPr marL="0" lvl="0" indent="0" algn="l" rtl="0">
              <a:spcBef>
                <a:spcPts val="940"/>
              </a:spcBef>
              <a:spcAft>
                <a:spcPts val="0"/>
              </a:spcAft>
              <a:buClr>
                <a:srgbClr val="6CB255"/>
              </a:buClr>
              <a:buSzPts val="1700"/>
              <a:buNone/>
            </a:pPr>
            <a:r>
              <a:rPr lang="en-US" sz="1700" b="1"/>
              <a:t>Ruffini corpuscles </a:t>
            </a:r>
            <a:r>
              <a:rPr lang="en-US" sz="1700"/>
              <a:t>- detect stretch.</a:t>
            </a:r>
            <a:endParaRPr sz="1700"/>
          </a:p>
        </p:txBody>
      </p:sp>
      <p:pic>
        <p:nvPicPr>
          <p:cNvPr id="344" name="Google Shape;344;p40" descr="OSC-Stacked-TM-RGB-1.png"/>
          <p:cNvPicPr preferRelativeResize="0"/>
          <p:nvPr/>
        </p:nvPicPr>
        <p:blipFill rotWithShape="1">
          <a:blip r:embed="rId3">
            <a:alphaModFix/>
          </a:blip>
          <a:srcRect/>
          <a:stretch/>
        </p:blipFill>
        <p:spPr>
          <a:xfrm>
            <a:off x="7772687" y="326363"/>
            <a:ext cx="1051734" cy="751709"/>
          </a:xfrm>
          <a:prstGeom prst="rect">
            <a:avLst/>
          </a:prstGeom>
          <a:noFill/>
          <a:ln>
            <a:noFill/>
          </a:ln>
        </p:spPr>
      </p:pic>
      <p:pic>
        <p:nvPicPr>
          <p:cNvPr id="345" name="Google Shape;345;p40" descr="CNX_Psych_05_05_Touch.jpg"/>
          <p:cNvPicPr preferRelativeResize="0">
            <a:picLocks noGrp="1"/>
          </p:cNvPicPr>
          <p:nvPr>
            <p:ph type="pic" idx="2"/>
          </p:nvPr>
        </p:nvPicPr>
        <p:blipFill rotWithShape="1">
          <a:blip r:embed="rId4">
            <a:alphaModFix/>
          </a:blip>
          <a:srcRect l="-14519" r="-14518"/>
          <a:stretch/>
        </p:blipFill>
        <p:spPr>
          <a:xfrm>
            <a:off x="762000" y="3440070"/>
            <a:ext cx="7270433" cy="3156059"/>
          </a:xfrm>
          <a:prstGeom prst="rect">
            <a:avLst/>
          </a:prstGeom>
          <a:noFill/>
          <a:ln>
            <a:noFill/>
          </a:ln>
        </p:spPr>
      </p:pic>
      <p:sp>
        <p:nvSpPr>
          <p:cNvPr id="346" name="Google Shape;346;p40"/>
          <p:cNvSpPr txBox="1"/>
          <p:nvPr/>
        </p:nvSpPr>
        <p:spPr>
          <a:xfrm>
            <a:off x="7574654" y="6306569"/>
            <a:ext cx="1447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5.21</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THERMOCEPTION, &amp; NOCICEPTION</a:t>
            </a:r>
            <a:endParaRPr/>
          </a:p>
        </p:txBody>
      </p:sp>
      <p:sp>
        <p:nvSpPr>
          <p:cNvPr id="353" name="Google Shape;353;p41"/>
          <p:cNvSpPr txBox="1">
            <a:spLocks noGrp="1"/>
          </p:cNvSpPr>
          <p:nvPr>
            <p:ph type="body" idx="1"/>
          </p:nvPr>
        </p:nvSpPr>
        <p:spPr>
          <a:xfrm>
            <a:off x="432661" y="1295400"/>
            <a:ext cx="8391760" cy="2514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a:t>As well as receptors located in the skin, there are a number of free nerve endings that have sensory functions.</a:t>
            </a:r>
            <a:endParaRPr/>
          </a:p>
          <a:p>
            <a:pPr marL="0" lvl="0" indent="0" algn="l" rtl="0">
              <a:spcBef>
                <a:spcPts val="1080"/>
              </a:spcBef>
              <a:spcAft>
                <a:spcPts val="0"/>
              </a:spcAft>
              <a:buSzPts val="1700"/>
              <a:buNone/>
            </a:pPr>
            <a:r>
              <a:rPr lang="en-US" sz="1700" b="1"/>
              <a:t>Thermoception</a:t>
            </a:r>
            <a:r>
              <a:rPr lang="en-US" sz="1700"/>
              <a:t> – temperature perception.</a:t>
            </a:r>
            <a:endParaRPr/>
          </a:p>
          <a:p>
            <a:pPr marL="0" lvl="0" indent="0" algn="l" rtl="0">
              <a:spcBef>
                <a:spcPts val="1080"/>
              </a:spcBef>
              <a:spcAft>
                <a:spcPts val="0"/>
              </a:spcAft>
              <a:buSzPts val="1700"/>
              <a:buNone/>
            </a:pPr>
            <a:r>
              <a:rPr lang="en-US" sz="1700" b="1"/>
              <a:t>Nociception</a:t>
            </a:r>
            <a:r>
              <a:rPr lang="en-US" sz="1700"/>
              <a:t> – sensory signal indicating potential harm and maybe pain.</a:t>
            </a:r>
            <a:endParaRPr/>
          </a:p>
          <a:p>
            <a:pPr marL="0" lvl="0" indent="0" algn="l" rtl="0">
              <a:spcBef>
                <a:spcPts val="1080"/>
              </a:spcBef>
              <a:spcAft>
                <a:spcPts val="0"/>
              </a:spcAft>
              <a:buSzPts val="1700"/>
              <a:buNone/>
            </a:pPr>
            <a:r>
              <a:rPr lang="en-US" sz="1700"/>
              <a:t>This type of sensory information travels up the spinal cord directly to the brain, specifically the medulla, thalamus and the somatosensory cortex.</a:t>
            </a:r>
            <a:endParaRPr/>
          </a:p>
        </p:txBody>
      </p:sp>
      <p:pic>
        <p:nvPicPr>
          <p:cNvPr id="354" name="Google Shape;354;p41" descr="OSC-Stacked-TM-RGB-1.png"/>
          <p:cNvPicPr preferRelativeResize="0"/>
          <p:nvPr/>
        </p:nvPicPr>
        <p:blipFill rotWithShape="1">
          <a:blip r:embed="rId3">
            <a:alphaModFix/>
          </a:blip>
          <a:srcRect/>
          <a:stretch/>
        </p:blipFill>
        <p:spPr>
          <a:xfrm>
            <a:off x="7772687" y="326363"/>
            <a:ext cx="1051734" cy="75170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PAIN PERCEPTION</a:t>
            </a:r>
            <a:endParaRPr/>
          </a:p>
        </p:txBody>
      </p:sp>
      <p:pic>
        <p:nvPicPr>
          <p:cNvPr id="360" name="Google Shape;360;p42" descr="OSC-Stacked-TM-RGB-1.png"/>
          <p:cNvPicPr preferRelativeResize="0"/>
          <p:nvPr/>
        </p:nvPicPr>
        <p:blipFill rotWithShape="1">
          <a:blip r:embed="rId3">
            <a:alphaModFix/>
          </a:blip>
          <a:srcRect/>
          <a:stretch/>
        </p:blipFill>
        <p:spPr>
          <a:xfrm>
            <a:off x="7772687" y="326363"/>
            <a:ext cx="1051734" cy="751709"/>
          </a:xfrm>
          <a:prstGeom prst="rect">
            <a:avLst/>
          </a:prstGeom>
          <a:noFill/>
          <a:ln>
            <a:noFill/>
          </a:ln>
        </p:spPr>
      </p:pic>
      <p:sp>
        <p:nvSpPr>
          <p:cNvPr id="361" name="Google Shape;361;p42"/>
          <p:cNvSpPr txBox="1"/>
          <p:nvPr/>
        </p:nvSpPr>
        <p:spPr>
          <a:xfrm>
            <a:off x="457200" y="1141153"/>
            <a:ext cx="8367221" cy="16825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Pain perception is important because it motivates us to remove ourselves from the cause of injury.</a:t>
            </a:r>
            <a:endParaRPr/>
          </a:p>
          <a:p>
            <a:pPr marL="0" marR="0" lvl="0" indent="0" algn="l" rtl="0">
              <a:spcBef>
                <a:spcPts val="1080"/>
              </a:spcBef>
              <a:spcAft>
                <a:spcPts val="0"/>
              </a:spcAft>
              <a:buNone/>
            </a:pPr>
            <a:r>
              <a:rPr lang="en-US" sz="1700" b="1">
                <a:solidFill>
                  <a:schemeClr val="dk1"/>
                </a:solidFill>
                <a:latin typeface="Arial"/>
                <a:ea typeface="Arial"/>
                <a:cs typeface="Arial"/>
                <a:sym typeface="Arial"/>
              </a:rPr>
              <a:t>Inflammatory pain </a:t>
            </a:r>
            <a:r>
              <a:rPr lang="en-US" sz="1700">
                <a:solidFill>
                  <a:schemeClr val="dk1"/>
                </a:solidFill>
                <a:latin typeface="Arial"/>
                <a:ea typeface="Arial"/>
                <a:cs typeface="Arial"/>
                <a:sym typeface="Arial"/>
              </a:rPr>
              <a:t>– signals some type of tissue damage.</a:t>
            </a:r>
            <a:endParaRPr/>
          </a:p>
          <a:p>
            <a:pPr marL="0" marR="0" lvl="0" indent="0" algn="l" rtl="0">
              <a:spcBef>
                <a:spcPts val="1080"/>
              </a:spcBef>
              <a:spcAft>
                <a:spcPts val="0"/>
              </a:spcAft>
              <a:buNone/>
            </a:pPr>
            <a:r>
              <a:rPr lang="en-US" sz="1700" b="1">
                <a:solidFill>
                  <a:schemeClr val="dk1"/>
                </a:solidFill>
                <a:latin typeface="Arial"/>
                <a:ea typeface="Arial"/>
                <a:cs typeface="Arial"/>
                <a:sym typeface="Arial"/>
              </a:rPr>
              <a:t>Neuropathic pain </a:t>
            </a:r>
            <a:r>
              <a:rPr lang="en-US" sz="1700">
                <a:solidFill>
                  <a:schemeClr val="dk1"/>
                </a:solidFill>
                <a:latin typeface="Arial"/>
                <a:ea typeface="Arial"/>
                <a:cs typeface="Arial"/>
                <a:sym typeface="Arial"/>
              </a:rPr>
              <a:t>– caused by damage to neurons of either the peripheral or central nervous system.</a:t>
            </a:r>
            <a:endParaRPr sz="1700">
              <a:solidFill>
                <a:schemeClr val="dk1"/>
              </a:solidFill>
              <a:latin typeface="Arial"/>
              <a:ea typeface="Arial"/>
              <a:cs typeface="Arial"/>
              <a:sym typeface="Arial"/>
            </a:endParaRPr>
          </a:p>
        </p:txBody>
      </p:sp>
      <p:pic>
        <p:nvPicPr>
          <p:cNvPr id="362" name="Google Shape;362;p42"/>
          <p:cNvPicPr preferRelativeResize="0"/>
          <p:nvPr/>
        </p:nvPicPr>
        <p:blipFill rotWithShape="1">
          <a:blip r:embed="rId4">
            <a:alphaModFix/>
          </a:blip>
          <a:srcRect/>
          <a:stretch/>
        </p:blipFill>
        <p:spPr>
          <a:xfrm>
            <a:off x="3861028" y="2809459"/>
            <a:ext cx="4929813" cy="3286542"/>
          </a:xfrm>
          <a:prstGeom prst="rect">
            <a:avLst/>
          </a:prstGeom>
          <a:noFill/>
          <a:ln>
            <a:noFill/>
          </a:ln>
        </p:spPr>
      </p:pic>
      <p:sp>
        <p:nvSpPr>
          <p:cNvPr id="363" name="Google Shape;363;p42"/>
          <p:cNvSpPr txBox="1"/>
          <p:nvPr/>
        </p:nvSpPr>
        <p:spPr>
          <a:xfrm>
            <a:off x="457200" y="2886746"/>
            <a:ext cx="3200400" cy="33445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Congenital insensitivity to pain </a:t>
            </a:r>
            <a:r>
              <a:rPr lang="en-US" sz="1700">
                <a:solidFill>
                  <a:schemeClr val="dk1"/>
                </a:solidFill>
                <a:latin typeface="Arial"/>
                <a:ea typeface="Arial"/>
                <a:cs typeface="Arial"/>
                <a:sym typeface="Arial"/>
              </a:rPr>
              <a:t>-  a rare genetic disorder in which the individual is born without the ability to feel pain.</a:t>
            </a:r>
            <a:endParaRPr/>
          </a:p>
          <a:p>
            <a:pPr marL="285750" marR="0" lvl="0" indent="-285750" algn="l" rtl="0">
              <a:spcBef>
                <a:spcPts val="1080"/>
              </a:spcBef>
              <a:spcAft>
                <a:spcPts val="0"/>
              </a:spcAft>
              <a:buClr>
                <a:schemeClr val="dk1"/>
              </a:buClr>
              <a:buSzPts val="1700"/>
              <a:buFont typeface="Arial"/>
              <a:buChar char="-"/>
            </a:pPr>
            <a:r>
              <a:rPr lang="en-US" sz="1700">
                <a:solidFill>
                  <a:schemeClr val="dk1"/>
                </a:solidFill>
                <a:latin typeface="Arial"/>
                <a:ea typeface="Arial"/>
                <a:cs typeface="Arial"/>
                <a:sym typeface="Arial"/>
              </a:rPr>
              <a:t>Can detect differences in temperature and pressure but cannot experience pain.</a:t>
            </a:r>
            <a:endParaRPr/>
          </a:p>
          <a:p>
            <a:pPr marL="285750" marR="0" lvl="0" indent="-285750" algn="l" rtl="0">
              <a:spcBef>
                <a:spcPts val="1080"/>
              </a:spcBef>
              <a:spcAft>
                <a:spcPts val="0"/>
              </a:spcAft>
              <a:buClr>
                <a:schemeClr val="dk1"/>
              </a:buClr>
              <a:buSzPts val="1700"/>
              <a:buFont typeface="Arial"/>
              <a:buChar char="-"/>
            </a:pPr>
            <a:r>
              <a:rPr lang="en-US" sz="1700">
                <a:solidFill>
                  <a:schemeClr val="dk1"/>
                </a:solidFill>
                <a:latin typeface="Arial"/>
                <a:ea typeface="Arial"/>
                <a:cs typeface="Arial"/>
                <a:sym typeface="Arial"/>
              </a:rPr>
              <a:t>Individuals are at greater risk of injury and have shorter life expectancies.</a:t>
            </a:r>
            <a:endParaRPr/>
          </a:p>
          <a:p>
            <a:pPr marL="0" marR="0" lvl="0" indent="0" algn="l" rtl="0">
              <a:spcBef>
                <a:spcPts val="600"/>
              </a:spcBef>
              <a:spcAft>
                <a:spcPts val="0"/>
              </a:spcAft>
              <a:buNone/>
            </a:pPr>
            <a:endParaRPr sz="1800">
              <a:solidFill>
                <a:schemeClr val="dk1"/>
              </a:solidFill>
              <a:latin typeface="Arial"/>
              <a:ea typeface="Arial"/>
              <a:cs typeface="Arial"/>
              <a:sym typeface="Arial"/>
            </a:endParaRPr>
          </a:p>
        </p:txBody>
      </p:sp>
      <p:sp>
        <p:nvSpPr>
          <p:cNvPr id="364" name="Google Shape;364;p42"/>
          <p:cNvSpPr txBox="1"/>
          <p:nvPr/>
        </p:nvSpPr>
        <p:spPr>
          <a:xfrm>
            <a:off x="6943960" y="6231251"/>
            <a:ext cx="18288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(Credit: ihealthtips)</a:t>
            </a:r>
            <a:endParaRPr sz="140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THE VESTIBULAR SENSE</a:t>
            </a:r>
            <a:endParaRPr/>
          </a:p>
        </p:txBody>
      </p:sp>
      <p:sp>
        <p:nvSpPr>
          <p:cNvPr id="370" name="Google Shape;370;p43"/>
          <p:cNvSpPr txBox="1">
            <a:spLocks noGrp="1"/>
          </p:cNvSpPr>
          <p:nvPr>
            <p:ph type="body" idx="1"/>
          </p:nvPr>
        </p:nvSpPr>
        <p:spPr>
          <a:xfrm>
            <a:off x="457200" y="1539239"/>
            <a:ext cx="3810000" cy="370358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b="1"/>
              <a:t>Vestibular sense </a:t>
            </a:r>
            <a:r>
              <a:rPr lang="en-US" sz="1700"/>
              <a:t>– contributes to our ability to maintain balance and body posture.</a:t>
            </a:r>
            <a:endParaRPr/>
          </a:p>
          <a:p>
            <a:pPr marL="0" lvl="0" indent="0" algn="l" rtl="0">
              <a:spcBef>
                <a:spcPts val="1080"/>
              </a:spcBef>
              <a:spcAft>
                <a:spcPts val="0"/>
              </a:spcAft>
              <a:buSzPts val="1700"/>
              <a:buNone/>
            </a:pPr>
            <a:r>
              <a:rPr lang="en-US" sz="1700"/>
              <a:t>The major sensory organs of the vestibular system are located next to the cochlea in the inner ear.</a:t>
            </a:r>
            <a:endParaRPr/>
          </a:p>
          <a:p>
            <a:pPr marL="0" lvl="0" indent="0" algn="l" rtl="0">
              <a:spcBef>
                <a:spcPts val="1080"/>
              </a:spcBef>
              <a:spcAft>
                <a:spcPts val="0"/>
              </a:spcAft>
              <a:buSzPts val="1700"/>
              <a:buNone/>
            </a:pPr>
            <a:r>
              <a:rPr lang="en-US" sz="1700"/>
              <a:t>These organs are fluid-filled and contain hair cells which respond to movement of the head and gravitational forces.</a:t>
            </a:r>
            <a:endParaRPr sz="1700"/>
          </a:p>
        </p:txBody>
      </p:sp>
      <p:pic>
        <p:nvPicPr>
          <p:cNvPr id="371" name="Google Shape;371;p43"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372" name="Google Shape;372;p43" descr="CNX_Psych_05_05_Vestibular.jpg"/>
          <p:cNvPicPr preferRelativeResize="0">
            <a:picLocks noGrp="1"/>
          </p:cNvPicPr>
          <p:nvPr>
            <p:ph type="pic" idx="2"/>
          </p:nvPr>
        </p:nvPicPr>
        <p:blipFill rotWithShape="1">
          <a:blip r:embed="rId4">
            <a:alphaModFix/>
          </a:blip>
          <a:srcRect l="-50518" r="-50517"/>
          <a:stretch/>
        </p:blipFill>
        <p:spPr>
          <a:xfrm>
            <a:off x="2666897" y="1757993"/>
            <a:ext cx="8062913" cy="3500071"/>
          </a:xfrm>
          <a:prstGeom prst="rect">
            <a:avLst/>
          </a:prstGeom>
          <a:noFill/>
          <a:ln>
            <a:noFill/>
          </a:ln>
        </p:spPr>
      </p:pic>
      <p:sp>
        <p:nvSpPr>
          <p:cNvPr id="373" name="Google Shape;373;p43"/>
          <p:cNvSpPr txBox="1"/>
          <p:nvPr/>
        </p:nvSpPr>
        <p:spPr>
          <a:xfrm>
            <a:off x="6698354" y="5746313"/>
            <a:ext cx="2050154" cy="323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chemeClr val="dk1"/>
                </a:solidFill>
                <a:latin typeface="Arial"/>
                <a:ea typeface="Arial"/>
                <a:cs typeface="Arial"/>
                <a:sym typeface="Arial"/>
              </a:rPr>
              <a:t>Figure 5.22</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PROPRIOCEPTION AND KINESTHESIA</a:t>
            </a:r>
            <a:endParaRPr/>
          </a:p>
        </p:txBody>
      </p:sp>
      <p:sp>
        <p:nvSpPr>
          <p:cNvPr id="379" name="Google Shape;379;p44"/>
          <p:cNvSpPr txBox="1">
            <a:spLocks noGrp="1"/>
          </p:cNvSpPr>
          <p:nvPr>
            <p:ph type="body" idx="1"/>
          </p:nvPr>
        </p:nvSpPr>
        <p:spPr>
          <a:xfrm>
            <a:off x="487680" y="1371600"/>
            <a:ext cx="8062912" cy="388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a:t>The vestibular system also collects information important for controlling movement and reflexes that move parts of our bodies to compensate for changes in body position.</a:t>
            </a:r>
            <a:endParaRPr/>
          </a:p>
          <a:p>
            <a:pPr marL="0" lvl="0" indent="0" algn="l" rtl="0">
              <a:spcBef>
                <a:spcPts val="1080"/>
              </a:spcBef>
              <a:spcAft>
                <a:spcPts val="0"/>
              </a:spcAft>
              <a:buSzPts val="1700"/>
              <a:buNone/>
            </a:pPr>
            <a:r>
              <a:rPr lang="en-US" sz="1700"/>
              <a:t>Both proprioception and kinesthesia interact with information provided by the vestibular system.</a:t>
            </a:r>
            <a:endParaRPr/>
          </a:p>
          <a:p>
            <a:pPr marL="0" lvl="0" indent="0" algn="l" rtl="0">
              <a:spcBef>
                <a:spcPts val="1080"/>
              </a:spcBef>
              <a:spcAft>
                <a:spcPts val="0"/>
              </a:spcAft>
              <a:buSzPts val="1700"/>
              <a:buNone/>
            </a:pPr>
            <a:r>
              <a:rPr lang="en-US" sz="1700" b="1"/>
              <a:t>Proprioception</a:t>
            </a:r>
            <a:r>
              <a:rPr lang="en-US" sz="1700"/>
              <a:t> - perception of body position.</a:t>
            </a:r>
            <a:endParaRPr/>
          </a:p>
          <a:p>
            <a:pPr marL="0" lvl="0" indent="0" algn="l" rtl="0">
              <a:spcBef>
                <a:spcPts val="1080"/>
              </a:spcBef>
              <a:spcAft>
                <a:spcPts val="0"/>
              </a:spcAft>
              <a:buSzPts val="1700"/>
              <a:buNone/>
            </a:pPr>
            <a:r>
              <a:rPr lang="en-US" sz="1700" b="1"/>
              <a:t>Kinesthesia</a:t>
            </a:r>
            <a:r>
              <a:rPr lang="en-US" sz="1700"/>
              <a:t> – perception of the body’s movement through space.</a:t>
            </a:r>
            <a:endParaRPr/>
          </a:p>
          <a:p>
            <a:pPr marL="0" lvl="0" indent="0" algn="l" rtl="0">
              <a:spcBef>
                <a:spcPts val="1080"/>
              </a:spcBef>
              <a:spcAft>
                <a:spcPts val="0"/>
              </a:spcAft>
              <a:buSzPts val="1700"/>
              <a:buNone/>
            </a:pPr>
            <a:r>
              <a:rPr lang="en-US" sz="1700"/>
              <a:t>This information travels to the brain via the spinal column.</a:t>
            </a:r>
            <a:endParaRPr/>
          </a:p>
          <a:p>
            <a:pPr marL="0" lvl="0" indent="0" algn="l" rtl="0">
              <a:spcBef>
                <a:spcPts val="1080"/>
              </a:spcBef>
              <a:spcAft>
                <a:spcPts val="0"/>
              </a:spcAft>
              <a:buSzPts val="1700"/>
              <a:buNone/>
            </a:pPr>
            <a:r>
              <a:rPr lang="en-US" sz="1700"/>
              <a:t>Information from the brain is then sent to the sensory organs of the proprioceptive and kinesthetic systems.</a:t>
            </a:r>
            <a:endParaRPr sz="1700"/>
          </a:p>
        </p:txBody>
      </p:sp>
      <p:pic>
        <p:nvPicPr>
          <p:cNvPr id="380" name="Google Shape;380;p44"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SENSATION</a:t>
            </a:r>
            <a:endParaRPr/>
          </a:p>
        </p:txBody>
      </p:sp>
      <p:sp>
        <p:nvSpPr>
          <p:cNvPr id="72" name="Google Shape;72;p9"/>
          <p:cNvSpPr txBox="1">
            <a:spLocks noGrp="1"/>
          </p:cNvSpPr>
          <p:nvPr>
            <p:ph type="body" idx="1"/>
          </p:nvPr>
        </p:nvSpPr>
        <p:spPr>
          <a:xfrm>
            <a:off x="457199" y="993034"/>
            <a:ext cx="8367221" cy="57125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a:t>For a stimulus to cause an action potential, it first has to be strong enough to be detected.</a:t>
            </a:r>
            <a:endParaRPr sz="1700"/>
          </a:p>
          <a:p>
            <a:pPr marL="0" lvl="0" indent="0" algn="l" rtl="0">
              <a:spcBef>
                <a:spcPts val="1080"/>
              </a:spcBef>
              <a:spcAft>
                <a:spcPts val="0"/>
              </a:spcAft>
              <a:buSzPts val="1700"/>
              <a:buNone/>
            </a:pPr>
            <a:r>
              <a:rPr lang="en-US" sz="1700" b="1"/>
              <a:t>Absolute threshold </a:t>
            </a:r>
            <a:r>
              <a:rPr lang="en-US" sz="1700"/>
              <a:t>– minimum amount of stimulus energy that must be present for the stimulus to be detected 50% of the time.</a:t>
            </a:r>
            <a:endParaRPr/>
          </a:p>
          <a:p>
            <a:pPr marL="285750" lvl="0" indent="-285750" algn="l" rtl="0">
              <a:spcBef>
                <a:spcPts val="1080"/>
              </a:spcBef>
              <a:spcAft>
                <a:spcPts val="0"/>
              </a:spcAft>
              <a:buSzPts val="1700"/>
              <a:buFont typeface="Arial"/>
              <a:buChar char="-"/>
            </a:pPr>
            <a:r>
              <a:rPr lang="en-US" sz="1700"/>
              <a:t>On a clear night, the most sensitive sensory cells in the eye can detect a candle flame 30 miles away.</a:t>
            </a:r>
            <a:endParaRPr/>
          </a:p>
          <a:p>
            <a:pPr marL="0" lvl="0" indent="0" algn="l" rtl="0">
              <a:spcBef>
                <a:spcPts val="1080"/>
              </a:spcBef>
              <a:spcAft>
                <a:spcPts val="0"/>
              </a:spcAft>
              <a:buSzPts val="1700"/>
              <a:buNone/>
            </a:pPr>
            <a:r>
              <a:rPr lang="en-US" sz="1700"/>
              <a:t>We are also able to receive messages presented below the threshold of conscious awareness which are known as subliminal messages.</a:t>
            </a:r>
            <a:endParaRPr/>
          </a:p>
          <a:p>
            <a:pPr marL="285750" lvl="0" indent="-285750" algn="l" rtl="0">
              <a:spcBef>
                <a:spcPts val="1080"/>
              </a:spcBef>
              <a:spcAft>
                <a:spcPts val="0"/>
              </a:spcAft>
              <a:buSzPts val="1700"/>
              <a:buFont typeface="Arial"/>
              <a:buChar char="-"/>
            </a:pPr>
            <a:r>
              <a:rPr lang="en-US" sz="1700"/>
              <a:t>The stimulus causes an action potential but we are not consciously aware of it.</a:t>
            </a:r>
            <a:endParaRPr/>
          </a:p>
          <a:p>
            <a:pPr marL="0" lvl="0" indent="0" algn="l" rtl="0">
              <a:spcBef>
                <a:spcPts val="1080"/>
              </a:spcBef>
              <a:spcAft>
                <a:spcPts val="0"/>
              </a:spcAft>
              <a:buSzPts val="1700"/>
              <a:buNone/>
            </a:pPr>
            <a:r>
              <a:rPr lang="en-US" sz="1700" b="1"/>
              <a:t>Just noticeable difference (JND) </a:t>
            </a:r>
            <a:r>
              <a:rPr lang="en-US" sz="1700"/>
              <a:t>–the minimum difference in stimuli required to detect a change or a difference between stimuli.</a:t>
            </a:r>
            <a:endParaRPr sz="1700"/>
          </a:p>
          <a:p>
            <a:pPr marL="285750" lvl="0" indent="-285750" algn="l" rtl="0">
              <a:spcBef>
                <a:spcPts val="1080"/>
              </a:spcBef>
              <a:spcAft>
                <a:spcPts val="0"/>
              </a:spcAft>
              <a:buSzPts val="1700"/>
              <a:buFont typeface="Arial"/>
              <a:buChar char="-"/>
            </a:pPr>
            <a:r>
              <a:rPr lang="en-US" sz="1700"/>
              <a:t>Can change depending on the stimulus intensity.</a:t>
            </a:r>
            <a:endParaRPr/>
          </a:p>
          <a:p>
            <a:pPr marL="285750" lvl="0" indent="-285750" algn="l" rtl="0">
              <a:spcBef>
                <a:spcPts val="1080"/>
              </a:spcBef>
              <a:spcAft>
                <a:spcPts val="0"/>
              </a:spcAft>
              <a:buSzPts val="1700"/>
              <a:buFont typeface="Arial"/>
              <a:buChar char="-"/>
            </a:pPr>
            <a:r>
              <a:rPr lang="en-US" sz="1700"/>
              <a:t>A cell phone lighting up in a dark movie theatre is more likely to be noticed than if it lights up in a brightly lit shopping mall. The brightness of the cell phone does not change, but the ability to detect the change in illumination does.</a:t>
            </a:r>
            <a:endParaRPr/>
          </a:p>
          <a:p>
            <a:pPr marL="285750" lvl="0" indent="-285750" algn="l" rtl="0">
              <a:spcBef>
                <a:spcPts val="1080"/>
              </a:spcBef>
              <a:spcAft>
                <a:spcPts val="0"/>
              </a:spcAft>
              <a:buSzPts val="1700"/>
              <a:buFont typeface="Arial"/>
              <a:buChar char="-"/>
            </a:pPr>
            <a:r>
              <a:rPr lang="en-US" sz="1700"/>
              <a:t>The JND would be the minimum increase in brightness required for the change to be detected.</a:t>
            </a:r>
            <a:endParaRPr sz="1700"/>
          </a:p>
        </p:txBody>
      </p:sp>
      <p:pic>
        <p:nvPicPr>
          <p:cNvPr id="73" name="Google Shape;73;p9"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GESTALT PRINCIPLES OF PERCEPTION</a:t>
            </a:r>
            <a:endParaRPr/>
          </a:p>
        </p:txBody>
      </p:sp>
      <p:sp>
        <p:nvSpPr>
          <p:cNvPr id="386" name="Google Shape;386;p45"/>
          <p:cNvSpPr txBox="1">
            <a:spLocks noGrp="1"/>
          </p:cNvSpPr>
          <p:nvPr>
            <p:ph type="body" idx="1"/>
          </p:nvPr>
        </p:nvSpPr>
        <p:spPr>
          <a:xfrm>
            <a:off x="457200" y="1236220"/>
            <a:ext cx="8229600" cy="50121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b="1"/>
              <a:t>Gestalt psychology </a:t>
            </a:r>
            <a:r>
              <a:rPr lang="en-US" sz="1700"/>
              <a:t>– field of psychology based on the idea that the whole is different from the sum of its parts.</a:t>
            </a:r>
            <a:endParaRPr/>
          </a:p>
          <a:p>
            <a:pPr marL="285750" lvl="0" indent="-285750" algn="l" rtl="0">
              <a:spcBef>
                <a:spcPts val="1080"/>
              </a:spcBef>
              <a:spcAft>
                <a:spcPts val="0"/>
              </a:spcAft>
              <a:buSzPts val="1700"/>
              <a:buFont typeface="Arial"/>
              <a:buChar char="-"/>
            </a:pPr>
            <a:r>
              <a:rPr lang="en-US" sz="1700"/>
              <a:t>The brain creates a perception that is more than simply the sum of available sensory inputs.</a:t>
            </a:r>
            <a:endParaRPr/>
          </a:p>
          <a:p>
            <a:pPr marL="285750" lvl="0" indent="-285750" algn="l" rtl="0">
              <a:spcBef>
                <a:spcPts val="1080"/>
              </a:spcBef>
              <a:spcAft>
                <a:spcPts val="0"/>
              </a:spcAft>
              <a:buSzPts val="1700"/>
              <a:buFont typeface="Arial"/>
              <a:buChar char="-"/>
            </a:pPr>
            <a:r>
              <a:rPr lang="en-US" sz="1700"/>
              <a:t>The brain does this in predictable ways which gestalt psychologists translated into principles by which we organize sensory information.</a:t>
            </a:r>
            <a:endParaRPr/>
          </a:p>
          <a:p>
            <a:pPr marL="0" lvl="0" indent="0" algn="l" rtl="0">
              <a:spcBef>
                <a:spcPts val="1080"/>
              </a:spcBef>
              <a:spcAft>
                <a:spcPts val="0"/>
              </a:spcAft>
              <a:buSzPts val="1700"/>
              <a:buNone/>
            </a:pPr>
            <a:r>
              <a:rPr lang="en-US" sz="1700" b="1"/>
              <a:t>Principles include:</a:t>
            </a:r>
            <a:endParaRPr/>
          </a:p>
          <a:p>
            <a:pPr marL="285750" lvl="0" indent="-285750" algn="l" rtl="0">
              <a:spcBef>
                <a:spcPts val="1080"/>
              </a:spcBef>
              <a:spcAft>
                <a:spcPts val="0"/>
              </a:spcAft>
              <a:buSzPts val="1700"/>
              <a:buFont typeface="Arial"/>
              <a:buChar char="-"/>
            </a:pPr>
            <a:r>
              <a:rPr lang="en-US" sz="1700"/>
              <a:t>Figure– ground relationship</a:t>
            </a:r>
            <a:endParaRPr/>
          </a:p>
          <a:p>
            <a:pPr marL="285750" lvl="0" indent="-285750" algn="l" rtl="0">
              <a:spcBef>
                <a:spcPts val="1080"/>
              </a:spcBef>
              <a:spcAft>
                <a:spcPts val="0"/>
              </a:spcAft>
              <a:buSzPts val="1700"/>
              <a:buFont typeface="Arial"/>
              <a:buChar char="-"/>
            </a:pPr>
            <a:r>
              <a:rPr lang="en-US" sz="1700"/>
              <a:t>Proximity</a:t>
            </a:r>
            <a:endParaRPr/>
          </a:p>
          <a:p>
            <a:pPr marL="285750" lvl="0" indent="-285750" algn="l" rtl="0">
              <a:spcBef>
                <a:spcPts val="1080"/>
              </a:spcBef>
              <a:spcAft>
                <a:spcPts val="0"/>
              </a:spcAft>
              <a:buSzPts val="1700"/>
              <a:buFont typeface="Arial"/>
              <a:buChar char="-"/>
            </a:pPr>
            <a:r>
              <a:rPr lang="en-US" sz="1700"/>
              <a:t>Similarity</a:t>
            </a:r>
            <a:endParaRPr/>
          </a:p>
          <a:p>
            <a:pPr marL="285750" lvl="0" indent="-285750" algn="l" rtl="0">
              <a:spcBef>
                <a:spcPts val="1080"/>
              </a:spcBef>
              <a:spcAft>
                <a:spcPts val="0"/>
              </a:spcAft>
              <a:buSzPts val="1700"/>
              <a:buFont typeface="Arial"/>
              <a:buChar char="-"/>
            </a:pPr>
            <a:r>
              <a:rPr lang="en-US" sz="1700"/>
              <a:t>Continuity</a:t>
            </a:r>
            <a:endParaRPr/>
          </a:p>
          <a:p>
            <a:pPr marL="285750" lvl="0" indent="-285750" algn="l" rtl="0">
              <a:spcBef>
                <a:spcPts val="1080"/>
              </a:spcBef>
              <a:spcAft>
                <a:spcPts val="0"/>
              </a:spcAft>
              <a:buSzPts val="1700"/>
              <a:buFont typeface="Arial"/>
              <a:buChar char="-"/>
            </a:pPr>
            <a:r>
              <a:rPr lang="en-US" sz="1700"/>
              <a:t>Closure</a:t>
            </a:r>
            <a:endParaRPr/>
          </a:p>
          <a:p>
            <a:pPr marL="285750" lvl="0" indent="-177800" algn="l" rtl="0">
              <a:spcBef>
                <a:spcPts val="1080"/>
              </a:spcBef>
              <a:spcAft>
                <a:spcPts val="0"/>
              </a:spcAft>
              <a:buSzPts val="1700"/>
              <a:buFont typeface="Arial"/>
              <a:buNone/>
            </a:pPr>
            <a:endParaRPr sz="1700"/>
          </a:p>
          <a:p>
            <a:pPr marL="0" lvl="0" indent="0" algn="l" rtl="0">
              <a:spcBef>
                <a:spcPts val="1080"/>
              </a:spcBef>
              <a:spcAft>
                <a:spcPts val="0"/>
              </a:spcAft>
              <a:buSzPts val="1700"/>
              <a:buNone/>
            </a:pPr>
            <a:endParaRPr sz="1700"/>
          </a:p>
        </p:txBody>
      </p:sp>
      <p:pic>
        <p:nvPicPr>
          <p:cNvPr id="387" name="Google Shape;387;p45" descr="OSC-Stacked-TM-RGB-1.png"/>
          <p:cNvPicPr preferRelativeResize="0"/>
          <p:nvPr/>
        </p:nvPicPr>
        <p:blipFill rotWithShape="1">
          <a:blip r:embed="rId3">
            <a:alphaModFix/>
          </a:blip>
          <a:srcRect/>
          <a:stretch/>
        </p:blipFill>
        <p:spPr>
          <a:xfrm>
            <a:off x="7772400" y="381000"/>
            <a:ext cx="1051734" cy="75170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FIGURE-GROUND RELATIONSHIP</a:t>
            </a:r>
            <a:endParaRPr/>
          </a:p>
        </p:txBody>
      </p:sp>
      <p:sp>
        <p:nvSpPr>
          <p:cNvPr id="393" name="Google Shape;393;p46"/>
          <p:cNvSpPr txBox="1">
            <a:spLocks noGrp="1"/>
          </p:cNvSpPr>
          <p:nvPr>
            <p:ph type="body" idx="1"/>
          </p:nvPr>
        </p:nvSpPr>
        <p:spPr>
          <a:xfrm>
            <a:off x="457200" y="5372997"/>
            <a:ext cx="8062912" cy="7186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The concept of figure-ground relationship explains why this image can be perceived either as a vase or as a pair of faces.</a:t>
            </a:r>
            <a:endParaRPr/>
          </a:p>
        </p:txBody>
      </p:sp>
      <p:pic>
        <p:nvPicPr>
          <p:cNvPr id="394" name="Google Shape;394;p46"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395" name="Google Shape;395;p46" descr="CNX_Psych_05_06_FacesVase.jpg"/>
          <p:cNvPicPr preferRelativeResize="0">
            <a:picLocks noGrp="1"/>
          </p:cNvPicPr>
          <p:nvPr>
            <p:ph type="pic" idx="2"/>
          </p:nvPr>
        </p:nvPicPr>
        <p:blipFill rotWithShape="1">
          <a:blip r:embed="rId4">
            <a:alphaModFix/>
          </a:blip>
          <a:srcRect l="-61170" r="-61170"/>
          <a:stretch/>
        </p:blipFill>
        <p:spPr>
          <a:xfrm>
            <a:off x="2597943" y="1389163"/>
            <a:ext cx="8062913" cy="3500071"/>
          </a:xfrm>
          <a:prstGeom prst="rect">
            <a:avLst/>
          </a:prstGeom>
          <a:noFill/>
          <a:ln>
            <a:noFill/>
          </a:ln>
        </p:spPr>
      </p:pic>
      <p:sp>
        <p:nvSpPr>
          <p:cNvPr id="396" name="Google Shape;396;p46"/>
          <p:cNvSpPr txBox="1"/>
          <p:nvPr/>
        </p:nvSpPr>
        <p:spPr>
          <a:xfrm>
            <a:off x="7162800" y="5069759"/>
            <a:ext cx="1524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5.23</a:t>
            </a:r>
            <a:endParaRPr/>
          </a:p>
        </p:txBody>
      </p:sp>
      <p:sp>
        <p:nvSpPr>
          <p:cNvPr id="397" name="Google Shape;397;p46"/>
          <p:cNvSpPr txBox="1"/>
          <p:nvPr/>
        </p:nvSpPr>
        <p:spPr>
          <a:xfrm>
            <a:off x="426720" y="1389163"/>
            <a:ext cx="3657599" cy="28700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The idea that we tend to segment our visual world into figure and ground.</a:t>
            </a:r>
            <a:endParaRPr/>
          </a:p>
          <a:p>
            <a:pPr marL="0" marR="0" lvl="0" indent="0" algn="l" rtl="0">
              <a:spcBef>
                <a:spcPts val="1080"/>
              </a:spcBef>
              <a:spcAft>
                <a:spcPts val="0"/>
              </a:spcAft>
              <a:buNone/>
            </a:pPr>
            <a:r>
              <a:rPr lang="en-US" sz="1700" b="1">
                <a:solidFill>
                  <a:schemeClr val="dk1"/>
                </a:solidFill>
                <a:latin typeface="Arial"/>
                <a:ea typeface="Arial"/>
                <a:cs typeface="Arial"/>
                <a:sym typeface="Arial"/>
              </a:rPr>
              <a:t>Figure</a:t>
            </a:r>
            <a:r>
              <a:rPr lang="en-US" sz="1700">
                <a:solidFill>
                  <a:schemeClr val="dk1"/>
                </a:solidFill>
                <a:latin typeface="Arial"/>
                <a:ea typeface="Arial"/>
                <a:cs typeface="Arial"/>
                <a:sym typeface="Arial"/>
              </a:rPr>
              <a:t> – the focus of the visual field.</a:t>
            </a:r>
            <a:endParaRPr/>
          </a:p>
          <a:p>
            <a:pPr marL="0" marR="0" lvl="0" indent="0" algn="l" rtl="0">
              <a:spcBef>
                <a:spcPts val="1080"/>
              </a:spcBef>
              <a:spcAft>
                <a:spcPts val="0"/>
              </a:spcAft>
              <a:buNone/>
            </a:pPr>
            <a:r>
              <a:rPr lang="en-US" sz="1700" b="1">
                <a:solidFill>
                  <a:schemeClr val="dk1"/>
                </a:solidFill>
                <a:latin typeface="Arial"/>
                <a:ea typeface="Arial"/>
                <a:cs typeface="Arial"/>
                <a:sym typeface="Arial"/>
              </a:rPr>
              <a:t>Ground</a:t>
            </a:r>
            <a:r>
              <a:rPr lang="en-US" sz="1700">
                <a:solidFill>
                  <a:schemeClr val="dk1"/>
                </a:solidFill>
                <a:latin typeface="Arial"/>
                <a:ea typeface="Arial"/>
                <a:cs typeface="Arial"/>
                <a:sym typeface="Arial"/>
              </a:rPr>
              <a:t> – the background.</a:t>
            </a:r>
            <a:endParaRPr/>
          </a:p>
          <a:p>
            <a:pPr marL="0" marR="0" lvl="0" indent="0" algn="l" rtl="0">
              <a:spcBef>
                <a:spcPts val="1080"/>
              </a:spcBef>
              <a:spcAft>
                <a:spcPts val="0"/>
              </a:spcAft>
              <a:buNone/>
            </a:pPr>
            <a:r>
              <a:rPr lang="en-US" sz="1700">
                <a:solidFill>
                  <a:schemeClr val="dk1"/>
                </a:solidFill>
                <a:latin typeface="Arial"/>
                <a:ea typeface="Arial"/>
                <a:cs typeface="Arial"/>
                <a:sym typeface="Arial"/>
              </a:rPr>
              <a:t>Our perception can vary depending on what we view as figure and what we view as ground.</a:t>
            </a:r>
            <a:endParaRPr sz="170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GESTALT PRINCIPLE OF PROXIMITY</a:t>
            </a:r>
            <a:endParaRPr/>
          </a:p>
        </p:txBody>
      </p:sp>
      <p:pic>
        <p:nvPicPr>
          <p:cNvPr id="403" name="Google Shape;403;p47" descr="CNX_Psych_05_06_Proximity.jpg"/>
          <p:cNvPicPr preferRelativeResize="0">
            <a:picLocks noGrp="1"/>
          </p:cNvPicPr>
          <p:nvPr>
            <p:ph type="pic" idx="2"/>
          </p:nvPr>
        </p:nvPicPr>
        <p:blipFill rotWithShape="1">
          <a:blip r:embed="rId3">
            <a:alphaModFix/>
          </a:blip>
          <a:srcRect l="-7473" r="-7473"/>
          <a:stretch/>
        </p:blipFill>
        <p:spPr>
          <a:xfrm>
            <a:off x="692249" y="2055911"/>
            <a:ext cx="7592813" cy="3296003"/>
          </a:xfrm>
          <a:prstGeom prst="rect">
            <a:avLst/>
          </a:prstGeom>
          <a:noFill/>
          <a:ln>
            <a:noFill/>
          </a:ln>
        </p:spPr>
      </p:pic>
      <p:sp>
        <p:nvSpPr>
          <p:cNvPr id="404" name="Google Shape;404;p47"/>
          <p:cNvSpPr txBox="1">
            <a:spLocks noGrp="1"/>
          </p:cNvSpPr>
          <p:nvPr>
            <p:ph type="body" idx="1"/>
          </p:nvPr>
        </p:nvSpPr>
        <p:spPr>
          <a:xfrm>
            <a:off x="457200" y="5638800"/>
            <a:ext cx="8062912" cy="8710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The Gestalt principle of proximity suggests that you see </a:t>
            </a:r>
            <a:r>
              <a:rPr lang="en-US" sz="1700">
                <a:solidFill>
                  <a:srgbClr val="6CB255"/>
                </a:solidFill>
              </a:rPr>
              <a:t>(a) </a:t>
            </a:r>
            <a:r>
              <a:rPr lang="en-US" sz="1700"/>
              <a:t>one block of dots on the left side and </a:t>
            </a:r>
            <a:r>
              <a:rPr lang="en-US" sz="1700">
                <a:solidFill>
                  <a:srgbClr val="6CB255"/>
                </a:solidFill>
              </a:rPr>
              <a:t>(b)</a:t>
            </a:r>
            <a:r>
              <a:rPr lang="en-US" sz="1700"/>
              <a:t> three columns on the right side.</a:t>
            </a:r>
            <a:endParaRPr/>
          </a:p>
        </p:txBody>
      </p:sp>
      <p:pic>
        <p:nvPicPr>
          <p:cNvPr id="405" name="Google Shape;405;p47" descr="OSC-Stacked-TM-RGB-1.png"/>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406" name="Google Shape;406;p47"/>
          <p:cNvSpPr txBox="1"/>
          <p:nvPr/>
        </p:nvSpPr>
        <p:spPr>
          <a:xfrm>
            <a:off x="7129462" y="5198026"/>
            <a:ext cx="1600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5.24</a:t>
            </a:r>
            <a:endParaRPr/>
          </a:p>
        </p:txBody>
      </p:sp>
      <p:sp>
        <p:nvSpPr>
          <p:cNvPr id="407" name="Google Shape;407;p47"/>
          <p:cNvSpPr txBox="1"/>
          <p:nvPr/>
        </p:nvSpPr>
        <p:spPr>
          <a:xfrm>
            <a:off x="533400" y="1228055"/>
            <a:ext cx="8291021" cy="3539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The idea that things that are close to one another tend to be grouped together.</a:t>
            </a:r>
            <a:endParaRPr sz="170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GESTALT PRINCIPLE OF SIMILARITY</a:t>
            </a:r>
            <a:endParaRPr/>
          </a:p>
        </p:txBody>
      </p:sp>
      <p:sp>
        <p:nvSpPr>
          <p:cNvPr id="413" name="Google Shape;413;p48"/>
          <p:cNvSpPr txBox="1">
            <a:spLocks noGrp="1"/>
          </p:cNvSpPr>
          <p:nvPr>
            <p:ph type="body" idx="1"/>
          </p:nvPr>
        </p:nvSpPr>
        <p:spPr>
          <a:xfrm>
            <a:off x="457200" y="5943600"/>
            <a:ext cx="8062912"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When looking at this array of dots, we likely perceive alternating rows of colors. </a:t>
            </a:r>
            <a:endParaRPr sz="1700"/>
          </a:p>
        </p:txBody>
      </p:sp>
      <p:pic>
        <p:nvPicPr>
          <p:cNvPr id="414" name="Google Shape;414;p48"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415" name="Google Shape;415;p48" descr="CNX_Psych_05_06_Similarity.jpg"/>
          <p:cNvPicPr preferRelativeResize="0">
            <a:picLocks noGrp="1"/>
          </p:cNvPicPr>
          <p:nvPr>
            <p:ph type="pic" idx="2"/>
          </p:nvPr>
        </p:nvPicPr>
        <p:blipFill rotWithShape="1">
          <a:blip r:embed="rId4">
            <a:alphaModFix/>
          </a:blip>
          <a:srcRect l="-65569" r="-65568"/>
          <a:stretch/>
        </p:blipFill>
        <p:spPr>
          <a:xfrm>
            <a:off x="841772" y="2286206"/>
            <a:ext cx="7293768" cy="3166189"/>
          </a:xfrm>
          <a:prstGeom prst="rect">
            <a:avLst/>
          </a:prstGeom>
          <a:noFill/>
          <a:ln>
            <a:noFill/>
          </a:ln>
        </p:spPr>
      </p:pic>
      <p:sp>
        <p:nvSpPr>
          <p:cNvPr id="416" name="Google Shape;416;p48"/>
          <p:cNvSpPr txBox="1"/>
          <p:nvPr/>
        </p:nvSpPr>
        <p:spPr>
          <a:xfrm>
            <a:off x="6636442" y="5329741"/>
            <a:ext cx="1662112"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5.25</a:t>
            </a:r>
            <a:endParaRPr/>
          </a:p>
        </p:txBody>
      </p:sp>
      <p:sp>
        <p:nvSpPr>
          <p:cNvPr id="417" name="Google Shape;417;p48"/>
          <p:cNvSpPr txBox="1"/>
          <p:nvPr/>
        </p:nvSpPr>
        <p:spPr>
          <a:xfrm>
            <a:off x="464242" y="1378090"/>
            <a:ext cx="64770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The idea that things that are alike tend to be grouped together</a:t>
            </a: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GESTALT PRINCIPLE OF CONTINUITY</a:t>
            </a:r>
            <a:endParaRPr/>
          </a:p>
        </p:txBody>
      </p:sp>
      <p:sp>
        <p:nvSpPr>
          <p:cNvPr id="423" name="Google Shape;423;p49"/>
          <p:cNvSpPr txBox="1">
            <a:spLocks noGrp="1"/>
          </p:cNvSpPr>
          <p:nvPr>
            <p:ph type="body" idx="1"/>
          </p:nvPr>
        </p:nvSpPr>
        <p:spPr>
          <a:xfrm>
            <a:off x="426719" y="5772355"/>
            <a:ext cx="8062912" cy="794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b="1" dirty="0"/>
              <a:t>Good continuation </a:t>
            </a:r>
            <a:r>
              <a:rPr lang="en-US" sz="1700" dirty="0"/>
              <a:t>would suggest that we are more likely to perceive this as two overlapping lines, rather than four lines meeting in the center.</a:t>
            </a:r>
            <a:endParaRPr dirty="0"/>
          </a:p>
        </p:txBody>
      </p:sp>
      <p:pic>
        <p:nvPicPr>
          <p:cNvPr id="424" name="Google Shape;424;p49"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425" name="Google Shape;425;p49" descr="CNX_Psych_05_06_Continuity.jpg"/>
          <p:cNvPicPr preferRelativeResize="0">
            <a:picLocks noGrp="1"/>
          </p:cNvPicPr>
          <p:nvPr>
            <p:ph type="pic" idx="2"/>
          </p:nvPr>
        </p:nvPicPr>
        <p:blipFill rotWithShape="1">
          <a:blip r:embed="rId4">
            <a:alphaModFix/>
          </a:blip>
          <a:srcRect l="-70385" r="-70384"/>
          <a:stretch/>
        </p:blipFill>
        <p:spPr>
          <a:xfrm>
            <a:off x="616268" y="2393842"/>
            <a:ext cx="6889432" cy="2990669"/>
          </a:xfrm>
          <a:prstGeom prst="rect">
            <a:avLst/>
          </a:prstGeom>
          <a:noFill/>
          <a:ln>
            <a:noFill/>
          </a:ln>
        </p:spPr>
      </p:pic>
      <p:sp>
        <p:nvSpPr>
          <p:cNvPr id="426" name="Google Shape;426;p49"/>
          <p:cNvSpPr txBox="1"/>
          <p:nvPr/>
        </p:nvSpPr>
        <p:spPr>
          <a:xfrm>
            <a:off x="7011639" y="5116767"/>
            <a:ext cx="14478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5.26</a:t>
            </a:r>
            <a:endParaRPr/>
          </a:p>
        </p:txBody>
      </p:sp>
      <p:sp>
        <p:nvSpPr>
          <p:cNvPr id="427" name="Google Shape;427;p49"/>
          <p:cNvSpPr txBox="1"/>
          <p:nvPr/>
        </p:nvSpPr>
        <p:spPr>
          <a:xfrm>
            <a:off x="426719" y="1247127"/>
            <a:ext cx="8260081" cy="6155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The idea that we are more likely to perceive continuous, smooth flowing lines rather than jagged, broken lines.</a:t>
            </a:r>
            <a:endParaRPr sz="1700">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GESTALT PRINCIPLE OF CLOSURE</a:t>
            </a:r>
            <a:endParaRPr/>
          </a:p>
        </p:txBody>
      </p:sp>
      <p:pic>
        <p:nvPicPr>
          <p:cNvPr id="433" name="Google Shape;433;p50" descr="CNX_Psych_05_06_Closure.jpg"/>
          <p:cNvPicPr preferRelativeResize="0">
            <a:picLocks noGrp="1"/>
          </p:cNvPicPr>
          <p:nvPr>
            <p:ph type="pic" idx="2"/>
          </p:nvPr>
        </p:nvPicPr>
        <p:blipFill rotWithShape="1">
          <a:blip r:embed="rId3">
            <a:alphaModFix/>
          </a:blip>
          <a:srcRect t="-6525" b="-6525"/>
          <a:stretch/>
        </p:blipFill>
        <p:spPr>
          <a:xfrm>
            <a:off x="1005175" y="2516687"/>
            <a:ext cx="6767512" cy="2937744"/>
          </a:xfrm>
          <a:prstGeom prst="rect">
            <a:avLst/>
          </a:prstGeom>
          <a:noFill/>
          <a:ln>
            <a:noFill/>
          </a:ln>
        </p:spPr>
      </p:pic>
      <p:sp>
        <p:nvSpPr>
          <p:cNvPr id="434" name="Google Shape;434;p50"/>
          <p:cNvSpPr txBox="1">
            <a:spLocks noGrp="1"/>
          </p:cNvSpPr>
          <p:nvPr>
            <p:ph type="body" idx="1"/>
          </p:nvPr>
        </p:nvSpPr>
        <p:spPr>
          <a:xfrm>
            <a:off x="457200" y="5638800"/>
            <a:ext cx="8062912" cy="8710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b="1" dirty="0"/>
              <a:t>Closure</a:t>
            </a:r>
            <a:r>
              <a:rPr lang="en-US" sz="1700" dirty="0"/>
              <a:t> suggests that we will perceive a complete circle and rectangle rather than a series of segments.</a:t>
            </a:r>
            <a:endParaRPr dirty="0"/>
          </a:p>
        </p:txBody>
      </p:sp>
      <p:pic>
        <p:nvPicPr>
          <p:cNvPr id="435" name="Google Shape;435;p50" descr="OSC-Stacked-TM-RGB-1.png"/>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436" name="Google Shape;436;p50"/>
          <p:cNvSpPr txBox="1"/>
          <p:nvPr/>
        </p:nvSpPr>
        <p:spPr>
          <a:xfrm>
            <a:off x="7391400" y="5300543"/>
            <a:ext cx="16002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5.27</a:t>
            </a:r>
            <a:endParaRPr/>
          </a:p>
        </p:txBody>
      </p:sp>
      <p:sp>
        <p:nvSpPr>
          <p:cNvPr id="437" name="Google Shape;437;p50"/>
          <p:cNvSpPr txBox="1"/>
          <p:nvPr/>
        </p:nvSpPr>
        <p:spPr>
          <a:xfrm>
            <a:off x="457200" y="1400997"/>
            <a:ext cx="8062912" cy="6155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The idea that we organize our perceptions into complete objects rather than as a series of parts.</a:t>
            </a:r>
            <a:endParaRPr sz="1700">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DUCK OR RABBIT?</a:t>
            </a:r>
            <a:endParaRPr/>
          </a:p>
        </p:txBody>
      </p:sp>
      <p:pic>
        <p:nvPicPr>
          <p:cNvPr id="443" name="Google Shape;443;p51" descr="CNX_Psych_05_06_DuckRabbit.jpg"/>
          <p:cNvPicPr preferRelativeResize="0">
            <a:picLocks noGrp="1"/>
          </p:cNvPicPr>
          <p:nvPr>
            <p:ph type="pic" idx="2"/>
          </p:nvPr>
        </p:nvPicPr>
        <p:blipFill rotWithShape="1">
          <a:blip r:embed="rId3">
            <a:alphaModFix/>
          </a:blip>
          <a:srcRect l="-27653" r="-27654"/>
          <a:stretch/>
        </p:blipFill>
        <p:spPr>
          <a:xfrm>
            <a:off x="457199" y="2519729"/>
            <a:ext cx="8062913" cy="3500071"/>
          </a:xfrm>
          <a:prstGeom prst="rect">
            <a:avLst/>
          </a:prstGeom>
          <a:noFill/>
          <a:ln>
            <a:noFill/>
          </a:ln>
        </p:spPr>
      </p:pic>
      <p:pic>
        <p:nvPicPr>
          <p:cNvPr id="444" name="Google Shape;444;p51" descr="OSC-Stacked-TM-RGB-1.png"/>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445" name="Google Shape;445;p51"/>
          <p:cNvSpPr txBox="1"/>
          <p:nvPr/>
        </p:nvSpPr>
        <p:spPr>
          <a:xfrm>
            <a:off x="457200" y="1348218"/>
            <a:ext cx="8062912" cy="11663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6CB255"/>
              </a:buClr>
              <a:buSzPts val="1700"/>
              <a:buFont typeface="Arial"/>
              <a:buNone/>
            </a:pPr>
            <a:r>
              <a:rPr lang="en-US" sz="1700" b="0">
                <a:solidFill>
                  <a:srgbClr val="000000"/>
                </a:solidFill>
                <a:latin typeface="Arial"/>
                <a:ea typeface="Arial"/>
                <a:cs typeface="Arial"/>
                <a:sym typeface="Arial"/>
              </a:rPr>
              <a:t>Take a look at the following figure. How might you influence whether people see a duck or a rabbit?</a:t>
            </a:r>
            <a:endParaRPr sz="1700" b="0">
              <a:solidFill>
                <a:srgbClr val="000000"/>
              </a:solidFill>
              <a:latin typeface="Arial"/>
              <a:ea typeface="Arial"/>
              <a:cs typeface="Arial"/>
              <a:sym typeface="Arial"/>
            </a:endParaRPr>
          </a:p>
        </p:txBody>
      </p:sp>
      <p:sp>
        <p:nvSpPr>
          <p:cNvPr id="446" name="Google Shape;446;p51"/>
          <p:cNvSpPr txBox="1"/>
          <p:nvPr/>
        </p:nvSpPr>
        <p:spPr>
          <a:xfrm>
            <a:off x="6970426" y="6172200"/>
            <a:ext cx="185399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5.28</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PERCEPTION</a:t>
            </a:r>
            <a:endParaRPr/>
          </a:p>
        </p:txBody>
      </p:sp>
      <p:sp>
        <p:nvSpPr>
          <p:cNvPr id="79" name="Google Shape;79;p10"/>
          <p:cNvSpPr txBox="1">
            <a:spLocks noGrp="1"/>
          </p:cNvSpPr>
          <p:nvPr>
            <p:ph type="body" idx="1"/>
          </p:nvPr>
        </p:nvSpPr>
        <p:spPr>
          <a:xfrm>
            <a:off x="457200" y="1145434"/>
            <a:ext cx="8392205" cy="17501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en-US" sz="1700"/>
              <a:t>Our sensory receptors collect information about our environment but it is then how we interpret that information that ultimately affects how we interact with the world.</a:t>
            </a:r>
            <a:endParaRPr/>
          </a:p>
          <a:p>
            <a:pPr marL="0" lvl="0" indent="0" algn="l" rtl="0">
              <a:spcBef>
                <a:spcPts val="1080"/>
              </a:spcBef>
              <a:spcAft>
                <a:spcPts val="0"/>
              </a:spcAft>
              <a:buSzPts val="1700"/>
              <a:buNone/>
            </a:pPr>
            <a:r>
              <a:rPr lang="en-US" sz="1700" b="1"/>
              <a:t>Perception</a:t>
            </a:r>
            <a:r>
              <a:rPr lang="en-US" sz="1700"/>
              <a:t> – way that sensory information is interpreted, organized, and consciously experienced.</a:t>
            </a:r>
            <a:endParaRPr sz="1700"/>
          </a:p>
        </p:txBody>
      </p:sp>
      <p:pic>
        <p:nvPicPr>
          <p:cNvPr id="80" name="Google Shape;80;p10" descr="OSC-Stacked-TM-RGB-1.png"/>
          <p:cNvPicPr preferRelativeResize="0"/>
          <p:nvPr/>
        </p:nvPicPr>
        <p:blipFill rotWithShape="1">
          <a:blip r:embed="rId3">
            <a:alphaModFix/>
          </a:blip>
          <a:srcRect/>
          <a:stretch/>
        </p:blipFill>
        <p:spPr>
          <a:xfrm>
            <a:off x="7772686" y="241326"/>
            <a:ext cx="1051734" cy="751709"/>
          </a:xfrm>
          <a:prstGeom prst="rect">
            <a:avLst/>
          </a:prstGeom>
          <a:noFill/>
          <a:ln>
            <a:noFill/>
          </a:ln>
        </p:spPr>
      </p:pic>
      <p:pic>
        <p:nvPicPr>
          <p:cNvPr id="81" name="Google Shape;81;p10"/>
          <p:cNvPicPr preferRelativeResize="0"/>
          <p:nvPr/>
        </p:nvPicPr>
        <p:blipFill rotWithShape="1">
          <a:blip r:embed="rId4">
            <a:alphaModFix/>
          </a:blip>
          <a:srcRect/>
          <a:stretch/>
        </p:blipFill>
        <p:spPr>
          <a:xfrm>
            <a:off x="4483490" y="2550801"/>
            <a:ext cx="4230025" cy="3193669"/>
          </a:xfrm>
          <a:prstGeom prst="rect">
            <a:avLst/>
          </a:prstGeom>
          <a:noFill/>
          <a:ln>
            <a:noFill/>
          </a:ln>
        </p:spPr>
      </p:pic>
      <p:sp>
        <p:nvSpPr>
          <p:cNvPr id="82" name="Google Shape;82;p10"/>
          <p:cNvSpPr txBox="1"/>
          <p:nvPr/>
        </p:nvSpPr>
        <p:spPr>
          <a:xfrm>
            <a:off x="457200" y="2590800"/>
            <a:ext cx="3505200" cy="31136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Perception involves two forms of processing:</a:t>
            </a:r>
            <a:endParaRPr/>
          </a:p>
          <a:p>
            <a:pPr marL="0" marR="0" lvl="0" indent="0" algn="l" rtl="0">
              <a:spcBef>
                <a:spcPts val="480"/>
              </a:spcBef>
              <a:spcAft>
                <a:spcPts val="0"/>
              </a:spcAft>
              <a:buNone/>
            </a:pPr>
            <a:r>
              <a:rPr lang="en-US" sz="1700" b="1">
                <a:solidFill>
                  <a:schemeClr val="dk1"/>
                </a:solidFill>
                <a:latin typeface="Arial"/>
                <a:ea typeface="Arial"/>
                <a:cs typeface="Arial"/>
                <a:sym typeface="Arial"/>
              </a:rPr>
              <a:t>Bottom-up processing </a:t>
            </a:r>
            <a:r>
              <a:rPr lang="en-US" sz="1700">
                <a:solidFill>
                  <a:schemeClr val="dk1"/>
                </a:solidFill>
                <a:latin typeface="Arial"/>
                <a:ea typeface="Arial"/>
                <a:cs typeface="Arial"/>
                <a:sym typeface="Arial"/>
              </a:rPr>
              <a:t>– system in which perceptions are built from sensory input.</a:t>
            </a:r>
            <a:endParaRPr/>
          </a:p>
          <a:p>
            <a:pPr marL="0" marR="0" lvl="0" indent="0" algn="l" rtl="0">
              <a:spcBef>
                <a:spcPts val="480"/>
              </a:spcBef>
              <a:spcAft>
                <a:spcPts val="0"/>
              </a:spcAft>
              <a:buNone/>
            </a:pPr>
            <a:r>
              <a:rPr lang="en-US" sz="1700" b="1">
                <a:solidFill>
                  <a:schemeClr val="dk1"/>
                </a:solidFill>
                <a:latin typeface="Arial"/>
                <a:ea typeface="Arial"/>
                <a:cs typeface="Arial"/>
                <a:sym typeface="Arial"/>
              </a:rPr>
              <a:t>Top-down processing </a:t>
            </a:r>
            <a:r>
              <a:rPr lang="en-US" sz="1700">
                <a:solidFill>
                  <a:schemeClr val="dk1"/>
                </a:solidFill>
                <a:latin typeface="Arial"/>
                <a:ea typeface="Arial"/>
                <a:cs typeface="Arial"/>
                <a:sym typeface="Arial"/>
              </a:rPr>
              <a:t>– interpretation of sensations is influenced by available knowledge, experiences, and thoughts.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 name="Google Shape;83;p10"/>
          <p:cNvSpPr txBox="1"/>
          <p:nvPr/>
        </p:nvSpPr>
        <p:spPr>
          <a:xfrm>
            <a:off x="6898937" y="5753511"/>
            <a:ext cx="174749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(Credit: Datawatch)</a:t>
            </a:r>
            <a:endParaRPr sz="14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FACTORS AFFECTING PERCEPTION</a:t>
            </a:r>
            <a:endParaRPr/>
          </a:p>
        </p:txBody>
      </p:sp>
      <p:sp>
        <p:nvSpPr>
          <p:cNvPr id="89" name="Google Shape;89;p11"/>
          <p:cNvSpPr txBox="1">
            <a:spLocks noGrp="1"/>
          </p:cNvSpPr>
          <p:nvPr>
            <p:ph type="body" idx="1"/>
          </p:nvPr>
        </p:nvSpPr>
        <p:spPr>
          <a:xfrm>
            <a:off x="457200" y="979897"/>
            <a:ext cx="8367220" cy="191570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700"/>
              <a:buAutoNum type="arabicPeriod"/>
            </a:pPr>
            <a:r>
              <a:rPr lang="en-US" sz="1700" b="1"/>
              <a:t>Sensory adaption </a:t>
            </a:r>
            <a:r>
              <a:rPr lang="en-US" sz="1700"/>
              <a:t>– not perceiving stimuli that remain relatively constant over prolonged periods of time.</a:t>
            </a:r>
            <a:endParaRPr/>
          </a:p>
          <a:p>
            <a:pPr marL="285750" lvl="0" indent="-285750" algn="l" rtl="0">
              <a:spcBef>
                <a:spcPts val="1080"/>
              </a:spcBef>
              <a:spcAft>
                <a:spcPts val="0"/>
              </a:spcAft>
              <a:buSzPts val="1700"/>
              <a:buFont typeface="Arial"/>
              <a:buChar char="-"/>
            </a:pPr>
            <a:r>
              <a:rPr lang="en-US" sz="1700"/>
              <a:t>For example, when you first enter a quiet room you may hear the clock ticking. Over time you become unaware of the ticking. The ticking is still affecting sensory receptors but you are no longer perceiving the sound.</a:t>
            </a:r>
            <a:endParaRPr sz="1700" b="1"/>
          </a:p>
        </p:txBody>
      </p:sp>
      <p:pic>
        <p:nvPicPr>
          <p:cNvPr id="90" name="Google Shape;90;p11" descr="OSC-Stacked-TM-RGB-1.png"/>
          <p:cNvPicPr preferRelativeResize="0"/>
          <p:nvPr/>
        </p:nvPicPr>
        <p:blipFill rotWithShape="1">
          <a:blip r:embed="rId3">
            <a:alphaModFix/>
          </a:blip>
          <a:srcRect/>
          <a:stretch/>
        </p:blipFill>
        <p:spPr>
          <a:xfrm>
            <a:off x="7772686" y="241326"/>
            <a:ext cx="1051734" cy="751709"/>
          </a:xfrm>
          <a:prstGeom prst="rect">
            <a:avLst/>
          </a:prstGeom>
          <a:noFill/>
          <a:ln>
            <a:noFill/>
          </a:ln>
        </p:spPr>
      </p:pic>
      <p:sp>
        <p:nvSpPr>
          <p:cNvPr id="91" name="Google Shape;91;p11"/>
          <p:cNvSpPr txBox="1"/>
          <p:nvPr/>
        </p:nvSpPr>
        <p:spPr>
          <a:xfrm>
            <a:off x="457200" y="2590800"/>
            <a:ext cx="3429000" cy="40729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rgbClr val="6CB255"/>
                </a:solidFill>
                <a:latin typeface="Arial"/>
                <a:ea typeface="Arial"/>
                <a:cs typeface="Arial"/>
                <a:sym typeface="Arial"/>
              </a:rPr>
              <a:t>2</a:t>
            </a:r>
            <a:r>
              <a:rPr lang="en-US" sz="1700" b="1">
                <a:solidFill>
                  <a:srgbClr val="6CB255"/>
                </a:solidFill>
                <a:latin typeface="Arial"/>
                <a:ea typeface="Arial"/>
                <a:cs typeface="Arial"/>
                <a:sym typeface="Arial"/>
              </a:rPr>
              <a:t>.   </a:t>
            </a:r>
            <a:r>
              <a:rPr lang="en-US" sz="1700" b="1">
                <a:solidFill>
                  <a:schemeClr val="dk1"/>
                </a:solidFill>
                <a:latin typeface="Arial"/>
                <a:ea typeface="Arial"/>
                <a:cs typeface="Arial"/>
                <a:sym typeface="Arial"/>
              </a:rPr>
              <a:t>Attention</a:t>
            </a:r>
            <a:endParaRPr/>
          </a:p>
          <a:p>
            <a:pPr marL="285750" marR="0" lvl="0" indent="-285750" algn="l" rtl="0">
              <a:spcBef>
                <a:spcPts val="1080"/>
              </a:spcBef>
              <a:spcAft>
                <a:spcPts val="0"/>
              </a:spcAft>
              <a:buClr>
                <a:srgbClr val="6CB255"/>
              </a:buClr>
              <a:buSzPts val="1700"/>
              <a:buFont typeface="Arial"/>
              <a:buChar char="-"/>
            </a:pPr>
            <a:r>
              <a:rPr lang="en-US" sz="1700" b="1">
                <a:solidFill>
                  <a:schemeClr val="dk1"/>
                </a:solidFill>
                <a:latin typeface="Arial"/>
                <a:ea typeface="Arial"/>
                <a:cs typeface="Arial"/>
                <a:sym typeface="Arial"/>
              </a:rPr>
              <a:t>Inattentional blindness </a:t>
            </a:r>
            <a:r>
              <a:rPr lang="en-US" sz="1700">
                <a:solidFill>
                  <a:schemeClr val="dk1"/>
                </a:solidFill>
                <a:latin typeface="Arial"/>
                <a:ea typeface="Arial"/>
                <a:cs typeface="Arial"/>
                <a:sym typeface="Arial"/>
              </a:rPr>
              <a:t>- Failure to notice something that is completely visible because of a lack of attention.</a:t>
            </a:r>
            <a:endParaRPr/>
          </a:p>
          <a:p>
            <a:pPr marL="285750" marR="0" lvl="0" indent="-285750" algn="l" rtl="0">
              <a:spcBef>
                <a:spcPts val="1080"/>
              </a:spcBef>
              <a:spcAft>
                <a:spcPts val="0"/>
              </a:spcAft>
              <a:buClr>
                <a:srgbClr val="6CB255"/>
              </a:buClr>
              <a:buSzPts val="1700"/>
              <a:buFont typeface="Arial"/>
              <a:buChar char="-"/>
            </a:pPr>
            <a:r>
              <a:rPr lang="en-US" sz="1700">
                <a:solidFill>
                  <a:schemeClr val="dk1"/>
                </a:solidFill>
                <a:latin typeface="Arial"/>
                <a:ea typeface="Arial"/>
                <a:cs typeface="Arial"/>
                <a:sym typeface="Arial"/>
              </a:rPr>
              <a:t>Nearly one third of participants in a study did not notice that a red cross passed on the screen because their attention was focused on the black or white figures. </a:t>
            </a:r>
            <a:endParaRPr/>
          </a:p>
          <a:p>
            <a:pPr marL="285750" marR="0" lvl="0" indent="-177800" algn="l" rtl="0">
              <a:spcBef>
                <a:spcPts val="1080"/>
              </a:spcBef>
              <a:spcAft>
                <a:spcPts val="0"/>
              </a:spcAft>
              <a:buClr>
                <a:schemeClr val="dk1"/>
              </a:buClr>
              <a:buSzPts val="1700"/>
              <a:buFont typeface="Arial"/>
              <a:buNone/>
            </a:pPr>
            <a:endParaRPr sz="1700">
              <a:solidFill>
                <a:schemeClr val="dk1"/>
              </a:solidFill>
              <a:latin typeface="Arial"/>
              <a:ea typeface="Arial"/>
              <a:cs typeface="Arial"/>
              <a:sym typeface="Arial"/>
            </a:endParaRPr>
          </a:p>
          <a:p>
            <a:pPr marL="0" marR="0" lvl="0" indent="0" algn="l" rtl="0">
              <a:spcBef>
                <a:spcPts val="1080"/>
              </a:spcBef>
              <a:spcAft>
                <a:spcPts val="0"/>
              </a:spcAft>
              <a:buNone/>
            </a:pPr>
            <a:endParaRPr sz="1800">
              <a:solidFill>
                <a:schemeClr val="dk1"/>
              </a:solidFill>
              <a:latin typeface="Arial"/>
              <a:ea typeface="Arial"/>
              <a:cs typeface="Arial"/>
              <a:sym typeface="Arial"/>
            </a:endParaRPr>
          </a:p>
        </p:txBody>
      </p:sp>
      <p:pic>
        <p:nvPicPr>
          <p:cNvPr id="92" name="Google Shape;92;p11" descr="CNX_Psych_05_01_Cross.jpg"/>
          <p:cNvPicPr preferRelativeResize="0">
            <a:picLocks noGrp="1"/>
          </p:cNvPicPr>
          <p:nvPr>
            <p:ph type="pic" idx="2"/>
          </p:nvPr>
        </p:nvPicPr>
        <p:blipFill rotWithShape="1">
          <a:blip r:embed="rId4">
            <a:alphaModFix/>
          </a:blip>
          <a:srcRect l="-18920" r="-18920"/>
          <a:stretch/>
        </p:blipFill>
        <p:spPr>
          <a:xfrm>
            <a:off x="3124200" y="2874936"/>
            <a:ext cx="6711787" cy="2819400"/>
          </a:xfrm>
          <a:prstGeom prst="rect">
            <a:avLst/>
          </a:prstGeom>
          <a:noFill/>
          <a:ln>
            <a:noFill/>
          </a:ln>
        </p:spPr>
      </p:pic>
      <p:sp>
        <p:nvSpPr>
          <p:cNvPr id="93" name="Google Shape;93;p11"/>
          <p:cNvSpPr txBox="1"/>
          <p:nvPr/>
        </p:nvSpPr>
        <p:spPr>
          <a:xfrm>
            <a:off x="6096000" y="6248400"/>
            <a:ext cx="2756834" cy="38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6CB255"/>
              </a:buClr>
              <a:buSzPts val="1400"/>
              <a:buFont typeface="Arial"/>
              <a:buNone/>
            </a:pPr>
            <a:r>
              <a:rPr lang="en-US" sz="1400" b="0">
                <a:solidFill>
                  <a:srgbClr val="000000"/>
                </a:solidFill>
                <a:latin typeface="Arial"/>
                <a:ea typeface="Arial"/>
                <a:cs typeface="Arial"/>
                <a:sym typeface="Arial"/>
              </a:rPr>
              <a:t>Figure 5.2 (credit: Cory Zanker)</a:t>
            </a:r>
            <a:endParaRPr sz="1400" b="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FACTORS AFFECTING PERCEPTION</a:t>
            </a:r>
            <a:endParaRPr/>
          </a:p>
        </p:txBody>
      </p:sp>
      <p:sp>
        <p:nvSpPr>
          <p:cNvPr id="99" name="Google Shape;99;p12"/>
          <p:cNvSpPr txBox="1">
            <a:spLocks noGrp="1"/>
          </p:cNvSpPr>
          <p:nvPr>
            <p:ph type="body" idx="1"/>
          </p:nvPr>
        </p:nvSpPr>
        <p:spPr>
          <a:xfrm>
            <a:off x="422329" y="1143000"/>
            <a:ext cx="8402092" cy="54864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700"/>
              <a:buNone/>
            </a:pPr>
            <a:r>
              <a:rPr lang="en-US" sz="1700">
                <a:solidFill>
                  <a:srgbClr val="6CB255"/>
                </a:solidFill>
              </a:rPr>
              <a:t>3.  </a:t>
            </a:r>
            <a:r>
              <a:rPr lang="en-US" sz="1700" b="1"/>
              <a:t>Motivation</a:t>
            </a:r>
            <a:endParaRPr/>
          </a:p>
          <a:p>
            <a:pPr marL="285750" lvl="0" indent="-285750" algn="l" rtl="0">
              <a:lnSpc>
                <a:spcPct val="110000"/>
              </a:lnSpc>
              <a:spcBef>
                <a:spcPts val="1080"/>
              </a:spcBef>
              <a:spcAft>
                <a:spcPts val="0"/>
              </a:spcAft>
              <a:buSzPts val="1700"/>
              <a:buFont typeface="Arial"/>
              <a:buChar char="-"/>
            </a:pPr>
            <a:r>
              <a:rPr lang="en-US" sz="1700"/>
              <a:t>Sometimes we think we hear something such as a phone ringing when it is not because we are motivated to perceive it (such as waiting for an important phone call).</a:t>
            </a:r>
            <a:endParaRPr/>
          </a:p>
          <a:p>
            <a:pPr marL="285750" lvl="0" indent="-285750" algn="l" rtl="0">
              <a:lnSpc>
                <a:spcPct val="110000"/>
              </a:lnSpc>
              <a:spcBef>
                <a:spcPts val="1080"/>
              </a:spcBef>
              <a:spcAft>
                <a:spcPts val="0"/>
              </a:spcAft>
              <a:buSzPts val="1700"/>
              <a:buFont typeface="Arial"/>
              <a:buChar char="-"/>
            </a:pPr>
            <a:r>
              <a:rPr lang="en-US" sz="1700" b="1"/>
              <a:t>Signal detection theory </a:t>
            </a:r>
            <a:r>
              <a:rPr lang="en-US" sz="1700"/>
              <a:t>– change in stimulus detection as a function of current mental state.</a:t>
            </a:r>
            <a:endParaRPr/>
          </a:p>
          <a:p>
            <a:pPr marL="342900" lvl="0" indent="-342900" algn="l" rtl="0">
              <a:lnSpc>
                <a:spcPct val="110000"/>
              </a:lnSpc>
              <a:spcBef>
                <a:spcPts val="1080"/>
              </a:spcBef>
              <a:spcAft>
                <a:spcPts val="0"/>
              </a:spcAft>
              <a:buSzPts val="1700"/>
              <a:buAutoNum type="arabicPeriod" startAt="4"/>
            </a:pPr>
            <a:r>
              <a:rPr lang="en-US" sz="1700" b="1"/>
              <a:t>Beliefs, values, prejudices and expectations</a:t>
            </a:r>
            <a:endParaRPr sz="1700" b="1"/>
          </a:p>
          <a:p>
            <a:pPr marL="285750" lvl="0" indent="-285750" algn="l" rtl="0">
              <a:lnSpc>
                <a:spcPct val="110000"/>
              </a:lnSpc>
              <a:spcBef>
                <a:spcPts val="1080"/>
              </a:spcBef>
              <a:spcAft>
                <a:spcPts val="0"/>
              </a:spcAft>
              <a:buSzPts val="1700"/>
              <a:buFont typeface="Arial"/>
              <a:buChar char="-"/>
            </a:pPr>
            <a:r>
              <a:rPr lang="en-US" sz="1700"/>
              <a:t>People who hold positive attitudes towards low-fat foods are more likely to rate foods with low-fat labels as tasting better than people with less positive attitudes about low-fat products.</a:t>
            </a:r>
            <a:endParaRPr sz="1700" b="1"/>
          </a:p>
          <a:p>
            <a:pPr marL="342900" lvl="0" indent="-342900" algn="l" rtl="0">
              <a:lnSpc>
                <a:spcPct val="110000"/>
              </a:lnSpc>
              <a:spcBef>
                <a:spcPts val="1080"/>
              </a:spcBef>
              <a:spcAft>
                <a:spcPts val="0"/>
              </a:spcAft>
              <a:buSzPts val="1700"/>
              <a:buAutoNum type="arabicPeriod" startAt="5"/>
            </a:pPr>
            <a:r>
              <a:rPr lang="en-US" sz="1700" b="1"/>
              <a:t>Life/Cultural experiences </a:t>
            </a:r>
            <a:endParaRPr/>
          </a:p>
          <a:p>
            <a:pPr marL="285750" lvl="0" indent="-285750" algn="l" rtl="0">
              <a:lnSpc>
                <a:spcPct val="110000"/>
              </a:lnSpc>
              <a:spcBef>
                <a:spcPts val="1080"/>
              </a:spcBef>
              <a:spcAft>
                <a:spcPts val="0"/>
              </a:spcAft>
              <a:buSzPts val="1700"/>
              <a:buFont typeface="Arial"/>
              <a:buChar char="-"/>
            </a:pPr>
            <a:r>
              <a:rPr lang="en-US" sz="1700"/>
              <a:t>One study found that people from Western cultures (where there is a perceptual context of buildings with straight lines) were more likely to experience certain types of visual illusions, like the Muller-Lyer illusion, than individuals from non-western cultures (where they are more likely to live in round huts).</a:t>
            </a:r>
            <a:endParaRPr/>
          </a:p>
          <a:p>
            <a:pPr marL="285750" lvl="0" indent="-177800" algn="l" rtl="0">
              <a:lnSpc>
                <a:spcPct val="110000"/>
              </a:lnSpc>
              <a:spcBef>
                <a:spcPts val="1080"/>
              </a:spcBef>
              <a:spcAft>
                <a:spcPts val="0"/>
              </a:spcAft>
              <a:buSzPts val="1700"/>
              <a:buFont typeface="Arial"/>
              <a:buNone/>
            </a:pPr>
            <a:endParaRPr sz="1700"/>
          </a:p>
          <a:p>
            <a:pPr marL="285750" lvl="0" indent="-177800" algn="l" rtl="0">
              <a:lnSpc>
                <a:spcPct val="110000"/>
              </a:lnSpc>
              <a:spcBef>
                <a:spcPts val="1080"/>
              </a:spcBef>
              <a:spcAft>
                <a:spcPts val="0"/>
              </a:spcAft>
              <a:buSzPts val="1700"/>
              <a:buFont typeface="Arial"/>
              <a:buNone/>
            </a:pPr>
            <a:endParaRPr sz="1700"/>
          </a:p>
          <a:p>
            <a:pPr marL="0" lvl="0" indent="0" algn="l" rtl="0">
              <a:spcBef>
                <a:spcPts val="1000"/>
              </a:spcBef>
              <a:spcAft>
                <a:spcPts val="0"/>
              </a:spcAft>
              <a:buClr>
                <a:srgbClr val="6CB255"/>
              </a:buClr>
              <a:buSzPts val="2000"/>
              <a:buNone/>
            </a:pPr>
            <a:endParaRPr/>
          </a:p>
        </p:txBody>
      </p:sp>
      <p:pic>
        <p:nvPicPr>
          <p:cNvPr id="100" name="Google Shape;100;p12"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MULLER-LYER ILLUSION</a:t>
            </a:r>
            <a:endParaRPr/>
          </a:p>
        </p:txBody>
      </p:sp>
      <p:sp>
        <p:nvSpPr>
          <p:cNvPr id="106" name="Google Shape;106;p13"/>
          <p:cNvSpPr txBox="1">
            <a:spLocks noGrp="1"/>
          </p:cNvSpPr>
          <p:nvPr>
            <p:ph type="body" idx="1"/>
          </p:nvPr>
        </p:nvSpPr>
        <p:spPr>
          <a:xfrm>
            <a:off x="457199" y="4724269"/>
            <a:ext cx="8367221" cy="18616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In the Müller-Lyer illusion, lines appear to be different lengths although they are identical.</a:t>
            </a:r>
            <a:endParaRPr/>
          </a:p>
          <a:p>
            <a:pPr marL="342900" lvl="0" indent="-342900" algn="l" rtl="0">
              <a:spcBef>
                <a:spcPts val="940"/>
              </a:spcBef>
              <a:spcAft>
                <a:spcPts val="0"/>
              </a:spcAft>
              <a:buSzPts val="1700"/>
              <a:buAutoNum type="alphaLcParenBoth"/>
            </a:pPr>
            <a:r>
              <a:rPr lang="en-US" sz="1700"/>
              <a:t>Arrows at the ends of lines may make the line on the right appear longer, although the lines are the same length.</a:t>
            </a:r>
            <a:endParaRPr/>
          </a:p>
          <a:p>
            <a:pPr marL="342900" lvl="0" indent="-342900" algn="l" rtl="0">
              <a:spcBef>
                <a:spcPts val="940"/>
              </a:spcBef>
              <a:spcAft>
                <a:spcPts val="0"/>
              </a:spcAft>
              <a:buSzPts val="1700"/>
              <a:buAutoNum type="alphaLcParenBoth"/>
            </a:pPr>
            <a:r>
              <a:rPr lang="en-US" sz="1700"/>
              <a:t>When applied to a three-dimensional image, the line on the right again may appear longer although both black lines are the same length.</a:t>
            </a:r>
            <a:endParaRPr/>
          </a:p>
        </p:txBody>
      </p:sp>
      <p:pic>
        <p:nvPicPr>
          <p:cNvPr id="107" name="Google Shape;107;p13" descr="OSC-Stacked-TM-RGB-1.png"/>
          <p:cNvPicPr preferRelativeResize="0"/>
          <p:nvPr/>
        </p:nvPicPr>
        <p:blipFill rotWithShape="1">
          <a:blip r:embed="rId3">
            <a:alphaModFix/>
          </a:blip>
          <a:srcRect/>
          <a:stretch/>
        </p:blipFill>
        <p:spPr>
          <a:xfrm>
            <a:off x="7772686" y="415045"/>
            <a:ext cx="1051734" cy="751709"/>
          </a:xfrm>
          <a:prstGeom prst="rect">
            <a:avLst/>
          </a:prstGeom>
          <a:noFill/>
          <a:ln>
            <a:noFill/>
          </a:ln>
        </p:spPr>
      </p:pic>
      <p:pic>
        <p:nvPicPr>
          <p:cNvPr id="108" name="Google Shape;108;p13" descr="CNX_Psych_05_01_MullerLyer.jpg"/>
          <p:cNvPicPr preferRelativeResize="0">
            <a:picLocks noGrp="1"/>
          </p:cNvPicPr>
          <p:nvPr>
            <p:ph type="pic" idx="2"/>
          </p:nvPr>
        </p:nvPicPr>
        <p:blipFill rotWithShape="1">
          <a:blip r:embed="rId4">
            <a:alphaModFix/>
          </a:blip>
          <a:srcRect l="-7670" r="-7669"/>
          <a:stretch/>
        </p:blipFill>
        <p:spPr>
          <a:xfrm>
            <a:off x="571500" y="1156244"/>
            <a:ext cx="7834312" cy="3400836"/>
          </a:xfrm>
          <a:prstGeom prst="rect">
            <a:avLst/>
          </a:prstGeom>
          <a:noFill/>
          <a:ln>
            <a:noFill/>
          </a:ln>
        </p:spPr>
      </p:pic>
      <p:sp>
        <p:nvSpPr>
          <p:cNvPr id="109" name="Google Shape;109;p13"/>
          <p:cNvSpPr txBox="1"/>
          <p:nvPr/>
        </p:nvSpPr>
        <p:spPr>
          <a:xfrm>
            <a:off x="7467600" y="3962400"/>
            <a:ext cx="1052512"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5.3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WAVES AND WAVELENGTHS</a:t>
            </a:r>
            <a:endParaRPr/>
          </a:p>
        </p:txBody>
      </p:sp>
      <p:pic>
        <p:nvPicPr>
          <p:cNvPr id="115" name="Google Shape;115;p14" descr="OSC-Stacked-TM-RGB-1.png"/>
          <p:cNvPicPr preferRelativeResize="0"/>
          <p:nvPr/>
        </p:nvPicPr>
        <p:blipFill rotWithShape="1">
          <a:blip r:embed="rId3">
            <a:alphaModFix/>
          </a:blip>
          <a:srcRect/>
          <a:stretch/>
        </p:blipFill>
        <p:spPr>
          <a:xfrm>
            <a:off x="7772686" y="415045"/>
            <a:ext cx="1051734" cy="751709"/>
          </a:xfrm>
          <a:prstGeom prst="rect">
            <a:avLst/>
          </a:prstGeom>
          <a:noFill/>
          <a:ln>
            <a:noFill/>
          </a:ln>
        </p:spPr>
      </p:pic>
      <p:pic>
        <p:nvPicPr>
          <p:cNvPr id="116" name="Google Shape;116;p14"/>
          <p:cNvPicPr preferRelativeResize="0"/>
          <p:nvPr/>
        </p:nvPicPr>
        <p:blipFill rotWithShape="1">
          <a:blip r:embed="rId4">
            <a:alphaModFix/>
          </a:blip>
          <a:srcRect/>
          <a:stretch/>
        </p:blipFill>
        <p:spPr>
          <a:xfrm>
            <a:off x="472440" y="1524000"/>
            <a:ext cx="7924800" cy="4454572"/>
          </a:xfrm>
          <a:prstGeom prst="rect">
            <a:avLst/>
          </a:prstGeom>
          <a:noFill/>
          <a:ln>
            <a:noFill/>
          </a:ln>
        </p:spPr>
      </p:pic>
      <p:sp>
        <p:nvSpPr>
          <p:cNvPr id="117" name="Google Shape;117;p14"/>
          <p:cNvSpPr txBox="1"/>
          <p:nvPr/>
        </p:nvSpPr>
        <p:spPr>
          <a:xfrm>
            <a:off x="6675120" y="6335818"/>
            <a:ext cx="17526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(Credit: Emaze)</a:t>
            </a:r>
            <a:endParaRPr sz="1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3663</Words>
  <Application>Microsoft Office PowerPoint</Application>
  <PresentationFormat>On-screen Show (4:3)</PresentationFormat>
  <Paragraphs>338</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Calibri</vt:lpstr>
      <vt:lpstr>Arial Black</vt:lpstr>
      <vt:lpstr>Arial</vt:lpstr>
      <vt:lpstr>Essential</vt:lpstr>
      <vt:lpstr>PowerPoint Presentation</vt:lpstr>
      <vt:lpstr>SENSORY SYSTEMS</vt:lpstr>
      <vt:lpstr>SENSATION</vt:lpstr>
      <vt:lpstr>SENSATION</vt:lpstr>
      <vt:lpstr>PERCEPTION</vt:lpstr>
      <vt:lpstr>FACTORS AFFECTING PERCEPTION</vt:lpstr>
      <vt:lpstr>FACTORS AFFECTING PERCEPTION</vt:lpstr>
      <vt:lpstr>MULLER-LYER ILLUSION</vt:lpstr>
      <vt:lpstr>WAVES AND WAVELENGTHS</vt:lpstr>
      <vt:lpstr>AMPLITUDE AND WAVELENGTH</vt:lpstr>
      <vt:lpstr>FREQUENCY</vt:lpstr>
      <vt:lpstr>LIGHT WAVES</vt:lpstr>
      <vt:lpstr>PERCEPTION OF COLOR</vt:lpstr>
      <vt:lpstr>SOUNDWAVES</vt:lpstr>
      <vt:lpstr>SOUND WAVES</vt:lpstr>
      <vt:lpstr>VISION</vt:lpstr>
      <vt:lpstr>ANATOMY OF THE VISUAL SYSTEM</vt:lpstr>
      <vt:lpstr>PHOTORECEPTORS</vt:lpstr>
      <vt:lpstr>OPTIC CHIASM</vt:lpstr>
      <vt:lpstr>VISUAL PATHWAYS</vt:lpstr>
      <vt:lpstr>COLOR VISION</vt:lpstr>
      <vt:lpstr>SUPPORT FOR OPPONENT-PROCESS THEORY</vt:lpstr>
      <vt:lpstr>DEPTH PERCEPTION</vt:lpstr>
      <vt:lpstr>HEARING</vt:lpstr>
      <vt:lpstr>ANATOMY OF THE AUDITORY SYSTEM</vt:lpstr>
      <vt:lpstr>AUDITORY TRANSDUCTION</vt:lpstr>
      <vt:lpstr>PITCH PERCEPTION</vt:lpstr>
      <vt:lpstr>SOUND LOCALIZATION</vt:lpstr>
      <vt:lpstr>HEARING LOSS</vt:lpstr>
      <vt:lpstr>CONDUCTIVE HEARING LOSS</vt:lpstr>
      <vt:lpstr>THE CHEMICAL SENSES</vt:lpstr>
      <vt:lpstr>TASTE (GUSTATION)</vt:lpstr>
      <vt:lpstr>TASTE (GUSTATION)</vt:lpstr>
      <vt:lpstr>SMELL (OLFACTION)</vt:lpstr>
      <vt:lpstr>TOUCH</vt:lpstr>
      <vt:lpstr>THERMOCEPTION, &amp; NOCICEPTION</vt:lpstr>
      <vt:lpstr>PAIN PERCEPTION</vt:lpstr>
      <vt:lpstr>THE VESTIBULAR SENSE</vt:lpstr>
      <vt:lpstr>PROPRIOCEPTION AND KINESTHESIA</vt:lpstr>
      <vt:lpstr>GESTALT PRINCIPLES OF PERCEPTION</vt:lpstr>
      <vt:lpstr>FIGURE-GROUND RELATIONSHIP</vt:lpstr>
      <vt:lpstr>GESTALT PRINCIPLE OF PROXIMITY</vt:lpstr>
      <vt:lpstr>GESTALT PRINCIPLE OF SIMILARITY</vt:lpstr>
      <vt:lpstr>GESTALT PRINCIPLE OF CONTINUITY</vt:lpstr>
      <vt:lpstr>GESTALT PRINCIPLE OF CLOSURE</vt:lpstr>
      <vt:lpstr>DUCK OR RABBIT?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Kelley</dc:creator>
  <cp:lastModifiedBy>Anne Windus Kelley</cp:lastModifiedBy>
  <cp:revision>1</cp:revision>
  <dcterms:modified xsi:type="dcterms:W3CDTF">2020-03-22T17:50:38Z</dcterms:modified>
</cp:coreProperties>
</file>