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3"/>
  </p:notesMasterIdLst>
  <p:handoutMasterIdLst>
    <p:handoutMasterId r:id="rId24"/>
  </p:handoutMasterIdLst>
  <p:sldIdLst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</p:sldIdLst>
  <p:sldSz cx="12192000" cy="6858000"/>
  <p:notesSz cx="6858000" cy="9144000"/>
  <p:custDataLst>
    <p:tags r:id="rId2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4FAE1CB-0F81-42DE-B35E-F9D859F27EB1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9E7B7C9-69AA-48BC-89E6-2A093FE0F6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06865AB-7C77-4CA5-9F2C-0A61A6DCB700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6954717-9863-4E67-BD81-3A3D5C8C50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C1198282-0463-439E-BFBA-B1E4C622A488}" type="slidenum">
              <a:rPr lang="en-US" altLang="en-US" smtClean="0">
                <a:latin typeface="Calibri" panose="020F0502020204030204" pitchFamily="34" charset="0"/>
              </a:rPr>
              <a:pPr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0726199"/>
      </p:ext>
    </p:extLst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F435D-96CE-4264-B446-E4427B125B38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3926E-C5DF-43AD-B755-189B0ADC4B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1141874"/>
      </p:ext>
    </p:extLst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85923-80CB-43D0-9B03-9A781FDD6798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723C6-421B-4B2F-A665-CEACC00AAE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7017775"/>
      </p:ext>
    </p:extLst>
  </p:cSld>
  <p:clrMapOvr>
    <a:masterClrMapping/>
  </p:clrMapOvr>
  <p:transition spd="slow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C8862-7174-4FB1-8FDA-989F0BFEC1A2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58431-BB01-4F9E-A1B6-9412557D58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5029007"/>
      </p:ext>
    </p:extLst>
  </p:cSld>
  <p:clrMapOvr>
    <a:masterClrMapping/>
  </p:clrMapOvr>
  <p:transition spd="slow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7C65E-43AD-40FA-ABEA-6B99F36C5481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6295E-DE31-4DCE-ACAF-B81BFCE934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0498297"/>
      </p:ext>
    </p:extLst>
  </p:cSld>
  <p:clrMapOvr>
    <a:masterClrMapping/>
  </p:clrMapOvr>
  <p:transition spd="slow">
    <p:split orient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A7CC5-D45E-4E99-89A7-24099C7AE2AF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F976C-7953-4A94-AD37-FA3A7FD6F2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0241025"/>
      </p:ext>
    </p:extLst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7557719"/>
      </p:ext>
    </p:extLst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75212532"/>
      </p:ext>
    </p:extLst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52D01-0265-41EC-BEDA-C01CB8B9B1D7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0D211-A9B9-4BC6-83BA-175E813158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9094239"/>
      </p:ext>
    </p:extLst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CCCB0-5C6F-49D7-B165-6B0205C3ABB7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51204-81B9-4D06-A434-A878290534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7167231"/>
      </p:ext>
    </p:extLst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3D8C5-55D4-4B1E-969F-E9C39D90D487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9E347-4322-4C1A-AD61-D39300469C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1685660"/>
      </p:ext>
    </p:extLst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AE16D-0DAB-4B8A-B78D-CF6BBFD0E1BA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8F2B8-4679-4ACC-A797-BDE2890981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4275681"/>
      </p:ext>
    </p:extLst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22502-0A94-4218-97AA-9C3463FD1337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19F4E-E869-45EF-879C-C1238E4BB0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518392"/>
      </p:ext>
    </p:extLst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F25AE-D7F0-4072-8F06-E44C635E7B9D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D133E-C050-4D6B-8680-FBE7C288A6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0002978"/>
      </p:ext>
    </p:extLst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</p:sldLayoutIdLst>
  <p:transition spd="slow">
    <p:split orient="vert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1C15810-53F7-4E94-AE64-58AEE89C1801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301D47F-5B29-4046-A451-99F2B0B0BB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ransition spd="slow">
    <p:split orient="vert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/>
              <a:t>The Preparticipation Physical Exam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6</a:t>
            </a:r>
          </a:p>
        </p:txBody>
      </p:sp>
      <p:sp>
        <p:nvSpPr>
          <p:cNvPr id="8196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Respiration and Body Temperature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Respiration rate</a:t>
            </a:r>
          </a:p>
          <a:p>
            <a:pPr lvl="1"/>
            <a:r>
              <a:rPr lang="en-US" altLang="en-US"/>
              <a:t>Adults 		12-20 breaths per minute</a:t>
            </a:r>
          </a:p>
          <a:p>
            <a:pPr lvl="1"/>
            <a:r>
              <a:rPr lang="en-US" altLang="en-US"/>
              <a:t>Children 	More rapid breaths</a:t>
            </a:r>
          </a:p>
          <a:p>
            <a:pPr lvl="1"/>
            <a:r>
              <a:rPr lang="en-US" altLang="en-US"/>
              <a:t>Exercise	Increases HR</a:t>
            </a:r>
          </a:p>
          <a:p>
            <a:pPr lvl="1"/>
            <a:endParaRPr lang="en-US" altLang="en-US"/>
          </a:p>
          <a:p>
            <a:r>
              <a:rPr lang="en-US" altLang="en-US"/>
              <a:t>Body temperature</a:t>
            </a:r>
          </a:p>
          <a:p>
            <a:pPr lvl="1"/>
            <a:r>
              <a:rPr lang="en-US" altLang="en-US"/>
              <a:t>98.6 degrees Fahrenheit orally</a:t>
            </a:r>
          </a:p>
          <a:p>
            <a:pPr lvl="1"/>
            <a:r>
              <a:rPr lang="en-US" altLang="en-US"/>
              <a:t>Taken orally, rectally, in ear, or on forehead</a:t>
            </a:r>
          </a:p>
          <a:p>
            <a:pPr lvl="1"/>
            <a:r>
              <a:rPr lang="en-US" altLang="en-US"/>
              <a:t>Varies slightly by location</a:t>
            </a:r>
          </a:p>
          <a:p>
            <a:pPr lvl="1"/>
            <a:r>
              <a:rPr lang="en-US" altLang="en-US"/>
              <a:t>Rectal is most accurate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  <p:transition spd="slow"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Vision Testing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Snellen eye chart</a:t>
            </a:r>
          </a:p>
          <a:p>
            <a:endParaRPr lang="en-US" altLang="en-US"/>
          </a:p>
          <a:p>
            <a:r>
              <a:rPr lang="en-US" altLang="en-US"/>
              <a:t>20 feet away from chart </a:t>
            </a:r>
          </a:p>
          <a:p>
            <a:pPr lvl="1"/>
            <a:r>
              <a:rPr lang="en-US" altLang="en-US"/>
              <a:t>Cover one eye, read chart, then cover other eye</a:t>
            </a:r>
          </a:p>
          <a:p>
            <a:pPr lvl="1"/>
            <a:r>
              <a:rPr lang="en-US" altLang="en-US"/>
              <a:t>20/20: Normal vision</a:t>
            </a:r>
          </a:p>
          <a:p>
            <a:pPr lvl="1"/>
            <a:r>
              <a:rPr lang="en-US" altLang="en-US"/>
              <a:t>20/30: Person sees at 20 feet what someone with normal vision would see at 30 feet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Joint Range-of-Motion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Measure the major joints in the body</a:t>
            </a:r>
          </a:p>
          <a:p>
            <a:endParaRPr lang="en-US" altLang="en-US"/>
          </a:p>
          <a:p>
            <a:r>
              <a:rPr lang="en-US" altLang="en-US"/>
              <a:t>Use standardized goniometer measures for testing</a:t>
            </a:r>
          </a:p>
          <a:p>
            <a:endParaRPr lang="en-US" altLang="en-US"/>
          </a:p>
          <a:p>
            <a:r>
              <a:rPr lang="en-US" altLang="en-US"/>
              <a:t>Measure right and left limbs to compare bilaterally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Joint Stability Testing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a typeface="+mn-ea"/>
                <a:cs typeface="+mn-cs"/>
              </a:rPr>
              <a:t>Each major joint should be tested for stability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en-US" dirty="0">
              <a:ea typeface="+mn-ea"/>
              <a:cs typeface="+mn-cs"/>
            </a:endParaRPr>
          </a:p>
        </p:txBody>
      </p:sp>
      <p:pic>
        <p:nvPicPr>
          <p:cNvPr id="2150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6288" y="2589213"/>
            <a:ext cx="5559425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split orient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Fitness Testing</a:t>
            </a:r>
          </a:p>
        </p:txBody>
      </p:sp>
      <p:pic>
        <p:nvPicPr>
          <p:cNvPr id="22531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75138" y="1808163"/>
            <a:ext cx="3641725" cy="4168775"/>
          </a:xfrm>
        </p:spPr>
      </p:pic>
    </p:spTree>
  </p:cSld>
  <p:clrMapOvr>
    <a:masterClrMapping/>
  </p:clrMapOvr>
  <p:transition spd="slow">
    <p:split orient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Postural Alignment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Plumb line hung from the ceiling provides point of reference</a:t>
            </a:r>
          </a:p>
          <a:p>
            <a:endParaRPr lang="en-US" altLang="en-US"/>
          </a:p>
          <a:p>
            <a:r>
              <a:rPr lang="en-US" altLang="en-US"/>
              <a:t>Anterior, posterior, and lateral planes</a:t>
            </a:r>
          </a:p>
          <a:p>
            <a:endParaRPr lang="en-US" altLang="en-US"/>
          </a:p>
          <a:p>
            <a:r>
              <a:rPr lang="en-US" altLang="en-US"/>
              <a:t>Evaluate head, shoulders, hips, knees, and ankles for alignment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Ear, Nose, and Throat Assessment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Performed by a physician</a:t>
            </a:r>
          </a:p>
          <a:p>
            <a:endParaRPr lang="en-US" altLang="en-US"/>
          </a:p>
          <a:p>
            <a:r>
              <a:rPr lang="en-US" altLang="en-US"/>
              <a:t>Ear: otoscope to check for infection, obstruction, and hearing</a:t>
            </a:r>
          </a:p>
          <a:p>
            <a:endParaRPr lang="en-US" altLang="en-US"/>
          </a:p>
          <a:p>
            <a:r>
              <a:rPr lang="en-US" altLang="en-US"/>
              <a:t>Nose: nasal passages and ability to breathe</a:t>
            </a:r>
          </a:p>
          <a:p>
            <a:endParaRPr lang="en-US" altLang="en-US"/>
          </a:p>
          <a:p>
            <a:r>
              <a:rPr lang="en-US" altLang="en-US"/>
              <a:t>Throat: glands, teeth, infection, discoloration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Heart, Lungs, and Abdomen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Physician uses a stethoscope to listen</a:t>
            </a:r>
          </a:p>
          <a:p>
            <a:endParaRPr lang="en-US" altLang="en-US"/>
          </a:p>
          <a:p>
            <a:r>
              <a:rPr lang="en-US" altLang="en-US"/>
              <a:t>Heart: “</a:t>
            </a:r>
            <a:r>
              <a:rPr lang="en-US" altLang="ja-JP"/>
              <a:t>lub dub</a:t>
            </a:r>
            <a:r>
              <a:rPr lang="en-US" altLang="en-US"/>
              <a:t>”</a:t>
            </a:r>
            <a:r>
              <a:rPr lang="en-US" altLang="ja-JP"/>
              <a:t> is normal; prolonged </a:t>
            </a:r>
            <a:r>
              <a:rPr lang="en-US" altLang="en-US"/>
              <a:t>“</a:t>
            </a:r>
            <a:r>
              <a:rPr lang="en-US" altLang="ja-JP"/>
              <a:t>swoosh</a:t>
            </a:r>
            <a:r>
              <a:rPr lang="en-US" altLang="en-US"/>
              <a:t>”</a:t>
            </a:r>
            <a:r>
              <a:rPr lang="en-US" altLang="ja-JP"/>
              <a:t> is not</a:t>
            </a:r>
          </a:p>
          <a:p>
            <a:endParaRPr lang="en-US" altLang="en-US"/>
          </a:p>
          <a:p>
            <a:r>
              <a:rPr lang="en-US" altLang="en-US"/>
              <a:t>Lungs: crackling, wheezing</a:t>
            </a:r>
          </a:p>
          <a:p>
            <a:endParaRPr lang="en-US" altLang="en-US"/>
          </a:p>
          <a:p>
            <a:r>
              <a:rPr lang="en-US" altLang="en-US"/>
              <a:t>Abdomen: bowel sounds 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  <p:transition spd="slow">
    <p:split orient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Neurological Assessment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Peripheral nervous system</a:t>
            </a:r>
          </a:p>
          <a:p>
            <a:pPr lvl="1"/>
            <a:r>
              <a:rPr lang="en-US" altLang="en-US"/>
              <a:t>Sensation and muscular movements</a:t>
            </a:r>
          </a:p>
          <a:p>
            <a:pPr lvl="1"/>
            <a:r>
              <a:rPr lang="en-US" altLang="en-US"/>
              <a:t>Pain, touch, and reflexes</a:t>
            </a:r>
          </a:p>
          <a:p>
            <a:pPr lvl="1"/>
            <a:endParaRPr lang="en-US" altLang="en-US"/>
          </a:p>
          <a:p>
            <a:r>
              <a:rPr lang="en-US" altLang="en-US"/>
              <a:t>Central nervous system</a:t>
            </a:r>
          </a:p>
          <a:p>
            <a:pPr lvl="1"/>
            <a:r>
              <a:rPr lang="en-US" altLang="en-US"/>
              <a:t>Brain: concussion testing</a:t>
            </a:r>
          </a:p>
          <a:p>
            <a:pPr lvl="1"/>
            <a:r>
              <a:rPr lang="en-US" altLang="en-US"/>
              <a:t>Computerized or sideline testing options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Checkout with the Physician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Reviews all of the tests completed at each station</a:t>
            </a:r>
          </a:p>
          <a:p>
            <a:endParaRPr lang="en-US" altLang="en-US"/>
          </a:p>
          <a:p>
            <a:r>
              <a:rPr lang="en-US" altLang="en-US"/>
              <a:t>Determines if further testing is needed</a:t>
            </a:r>
          </a:p>
          <a:p>
            <a:pPr lvl="1"/>
            <a:r>
              <a:rPr lang="en-US" altLang="en-US"/>
              <a:t>Postregistration</a:t>
            </a:r>
          </a:p>
          <a:p>
            <a:pPr lvl="1"/>
            <a:r>
              <a:rPr lang="en-US" altLang="en-US"/>
              <a:t>Medical information forms</a:t>
            </a:r>
          </a:p>
          <a:p>
            <a:endParaRPr lang="en-US" altLang="en-US"/>
          </a:p>
          <a:p>
            <a:r>
              <a:rPr lang="en-US" altLang="en-US"/>
              <a:t>Clears athlete for participation</a:t>
            </a:r>
          </a:p>
          <a:p>
            <a:pPr lvl="1"/>
            <a:r>
              <a:rPr lang="en-US" altLang="en-US"/>
              <a:t>Full clearance</a:t>
            </a:r>
          </a:p>
          <a:p>
            <a:pPr lvl="1"/>
            <a:r>
              <a:rPr lang="en-US" altLang="en-US"/>
              <a:t>Conditional restrictions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Physical Examination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Essential for all athletes</a:t>
            </a:r>
          </a:p>
          <a:p>
            <a:endParaRPr lang="en-US" altLang="en-US"/>
          </a:p>
          <a:p>
            <a:r>
              <a:rPr lang="en-US" altLang="en-US"/>
              <a:t>Occurs prior to participation so limitations are known before participation begins: around 6 weeks prior</a:t>
            </a:r>
          </a:p>
          <a:p>
            <a:endParaRPr lang="en-US" altLang="en-US"/>
          </a:p>
          <a:p>
            <a:r>
              <a:rPr lang="en-US" altLang="en-US"/>
              <a:t>Performed by a medical doctor to determine eligibility to participate without risk in sports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Preparticipation clearance is a critical step for all athletes</a:t>
            </a:r>
          </a:p>
          <a:p>
            <a:endParaRPr lang="en-US" altLang="en-US"/>
          </a:p>
          <a:p>
            <a:r>
              <a:rPr lang="en-US" altLang="en-US"/>
              <a:t>Needs to be performed annually and completed by sports medicine team </a:t>
            </a:r>
          </a:p>
          <a:p>
            <a:endParaRPr lang="en-US" altLang="en-US"/>
          </a:p>
          <a:p>
            <a:r>
              <a:rPr lang="en-US" altLang="en-US"/>
              <a:t>Team physician has the final authority to clear the athlete for participation 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Preparticipation Format and Parts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Large-scale physical examinations</a:t>
            </a:r>
          </a:p>
          <a:p>
            <a:endParaRPr lang="en-US" altLang="en-US"/>
          </a:p>
          <a:p>
            <a:r>
              <a:rPr lang="en-US" altLang="en-US"/>
              <a:t>Stations and many health care providers involved</a:t>
            </a:r>
          </a:p>
          <a:p>
            <a:endParaRPr lang="en-US" altLang="en-US"/>
          </a:p>
          <a:p>
            <a:r>
              <a:rPr lang="en-US" altLang="en-US"/>
              <a:t>Athletes rotate station to station until all stations are completed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Preparticipation Stations and Personnel</a:t>
            </a:r>
          </a:p>
        </p:txBody>
      </p:sp>
      <p:pic>
        <p:nvPicPr>
          <p:cNvPr id="11267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41563" y="1808163"/>
            <a:ext cx="7508875" cy="4168775"/>
          </a:xfrm>
        </p:spPr>
      </p:pic>
    </p:spTree>
  </p:cSld>
  <p:clrMapOvr>
    <a:masterClrMapping/>
  </p:clrMapOvr>
  <p:transition spd="slow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Height and Weight Measures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Height</a:t>
            </a:r>
          </a:p>
          <a:p>
            <a:pPr lvl="1"/>
            <a:r>
              <a:rPr lang="en-US" altLang="en-US"/>
              <a:t>Barefooted </a:t>
            </a:r>
          </a:p>
          <a:p>
            <a:pPr lvl="1"/>
            <a:r>
              <a:rPr lang="en-US" altLang="en-US"/>
              <a:t>Measured against the wall</a:t>
            </a:r>
          </a:p>
          <a:p>
            <a:pPr lvl="1"/>
            <a:endParaRPr lang="en-US" altLang="en-US"/>
          </a:p>
          <a:p>
            <a:r>
              <a:rPr lang="en-US" altLang="en-US"/>
              <a:t>Weight</a:t>
            </a:r>
          </a:p>
          <a:p>
            <a:pPr lvl="1"/>
            <a:r>
              <a:rPr lang="en-US" altLang="en-US"/>
              <a:t>Certified scale</a:t>
            </a:r>
          </a:p>
          <a:p>
            <a:pPr lvl="1"/>
            <a:r>
              <a:rPr lang="en-US" altLang="en-US"/>
              <a:t>Minimal clothing</a:t>
            </a:r>
          </a:p>
          <a:p>
            <a:pPr lvl="1"/>
            <a:r>
              <a:rPr lang="en-US" altLang="en-US"/>
              <a:t>Protect against others seeing weight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Skinfold and BMI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Skinfold</a:t>
            </a:r>
          </a:p>
          <a:p>
            <a:pPr lvl="1"/>
            <a:r>
              <a:rPr lang="en-US" altLang="en-US"/>
              <a:t>Measures percent body fat</a:t>
            </a:r>
          </a:p>
          <a:p>
            <a:pPr lvl="1"/>
            <a:r>
              <a:rPr lang="en-US" altLang="en-US"/>
              <a:t>Typically uses (5) measurement sites</a:t>
            </a:r>
          </a:p>
          <a:p>
            <a:pPr lvl="1"/>
            <a:r>
              <a:rPr lang="en-US" altLang="en-US"/>
              <a:t>Calculated to an age- and gender-specific percentage</a:t>
            </a:r>
          </a:p>
          <a:p>
            <a:pPr lvl="1"/>
            <a:endParaRPr lang="en-US" altLang="en-US"/>
          </a:p>
          <a:p>
            <a:r>
              <a:rPr lang="en-US" altLang="en-US"/>
              <a:t>BMI</a:t>
            </a:r>
          </a:p>
          <a:p>
            <a:pPr lvl="1"/>
            <a:r>
              <a:rPr lang="en-US" altLang="en-US"/>
              <a:t>Widely used standard for obesity</a:t>
            </a:r>
          </a:p>
          <a:p>
            <a:pPr lvl="1"/>
            <a:r>
              <a:rPr lang="en-US" altLang="en-US"/>
              <a:t>Height and weight calculation to generate number</a:t>
            </a:r>
          </a:p>
          <a:p>
            <a:pPr lvl="1"/>
            <a:r>
              <a:rPr lang="en-US" altLang="en-US"/>
              <a:t>Does not consider body fat percentage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BMI Categories</a:t>
            </a:r>
          </a:p>
        </p:txBody>
      </p:sp>
      <p:pic>
        <p:nvPicPr>
          <p:cNvPr id="14339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1992313"/>
            <a:ext cx="9144000" cy="3800475"/>
          </a:xfrm>
        </p:spPr>
      </p:pic>
    </p:spTree>
  </p:cSld>
  <p:clrMapOvr>
    <a:masterClrMapping/>
  </p:clrMapOvr>
  <p:transition spd="slow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Body Types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Endomorph: high fat content with stocky body build</a:t>
            </a:r>
          </a:p>
          <a:p>
            <a:endParaRPr lang="en-US" altLang="en-US"/>
          </a:p>
          <a:p>
            <a:r>
              <a:rPr lang="en-US" altLang="en-US"/>
              <a:t>Mesomorph: low fat content and muscular build</a:t>
            </a:r>
          </a:p>
          <a:p>
            <a:endParaRPr lang="en-US" altLang="en-US"/>
          </a:p>
          <a:p>
            <a:r>
              <a:rPr lang="en-US" altLang="en-US"/>
              <a:t>Ectomorph: low fat content with slight body build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Blood Pressure and Pulse Rate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Blood pressure</a:t>
            </a:r>
          </a:p>
          <a:p>
            <a:pPr lvl="1"/>
            <a:r>
              <a:rPr lang="en-US" altLang="en-US"/>
              <a:t>Systolic and diastolic</a:t>
            </a:r>
          </a:p>
          <a:p>
            <a:pPr lvl="1"/>
            <a:r>
              <a:rPr lang="en-US" altLang="en-US"/>
              <a:t>Norm is 120/80</a:t>
            </a:r>
          </a:p>
          <a:p>
            <a:pPr lvl="1"/>
            <a:r>
              <a:rPr lang="en-US" altLang="en-US"/>
              <a:t>Taken with sphygmomanometer</a:t>
            </a:r>
          </a:p>
          <a:p>
            <a:pPr lvl="1"/>
            <a:endParaRPr lang="en-US" altLang="en-US"/>
          </a:p>
          <a:p>
            <a:r>
              <a:rPr lang="en-US" altLang="en-US"/>
              <a:t>Pulse rate</a:t>
            </a:r>
          </a:p>
          <a:p>
            <a:pPr lvl="1"/>
            <a:r>
              <a:rPr lang="en-US" altLang="en-US"/>
              <a:t>Common pulse points: radial or carotid but can use brachial, femoral, or dorsal pedal</a:t>
            </a:r>
          </a:p>
          <a:p>
            <a:pPr lvl="1"/>
            <a:r>
              <a:rPr lang="en-US" altLang="en-US"/>
              <a:t>Count for one-minute</a:t>
            </a:r>
          </a:p>
          <a:p>
            <a:pPr lvl="1"/>
            <a:r>
              <a:rPr lang="en-US" altLang="en-US"/>
              <a:t>Adult 60-80 beats per minute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  <p:transition spd="slow">
    <p:split orient="vert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654</TotalTime>
  <Words>532</Words>
  <Application>Microsoft Office PowerPoint</Application>
  <PresentationFormat>Widescreen</PresentationFormat>
  <Paragraphs>126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The Preparticipation Physical Exam</vt:lpstr>
      <vt:lpstr>Physical Examination</vt:lpstr>
      <vt:lpstr>Preparticipation Format and Parts</vt:lpstr>
      <vt:lpstr>Preparticipation Stations and Personnel</vt:lpstr>
      <vt:lpstr>Height and Weight Measures</vt:lpstr>
      <vt:lpstr>Skinfold and BMI</vt:lpstr>
      <vt:lpstr>BMI Categories</vt:lpstr>
      <vt:lpstr>Body Types</vt:lpstr>
      <vt:lpstr>Blood Pressure and Pulse Rate</vt:lpstr>
      <vt:lpstr>Respiration and Body Temperature</vt:lpstr>
      <vt:lpstr>Vision Testing</vt:lpstr>
      <vt:lpstr>Joint Range-of-Motion</vt:lpstr>
      <vt:lpstr>Joint Stability Testing</vt:lpstr>
      <vt:lpstr>Fitness Testing</vt:lpstr>
      <vt:lpstr>Postural Alignment</vt:lpstr>
      <vt:lpstr>Ear, Nose, and Throat Assessment</vt:lpstr>
      <vt:lpstr>Heart, Lungs, and Abdomen</vt:lpstr>
      <vt:lpstr>Neurological Assessment</vt:lpstr>
      <vt:lpstr>Checkout with the Physician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94</cp:revision>
  <cp:lastPrinted>2017-03-14T16:50:08Z</cp:lastPrinted>
  <dcterms:created xsi:type="dcterms:W3CDTF">2017-03-14T15:11:25Z</dcterms:created>
  <dcterms:modified xsi:type="dcterms:W3CDTF">2023-09-14T01:39:51Z</dcterms:modified>
</cp:coreProperties>
</file>