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6" r:id="rId2"/>
  </p:sldMasterIdLst>
  <p:notesMasterIdLst>
    <p:notesMasterId r:id="rId17"/>
  </p:notesMasterIdLst>
  <p:handoutMasterIdLst>
    <p:handoutMasterId r:id="rId18"/>
  </p:handoutMasterIdLst>
  <p:sldIdLst>
    <p:sldId id="270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9" r:id="rId16"/>
  </p:sldIdLst>
  <p:sldSz cx="12192000" cy="6858000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Book" panose="020B05030201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66BC"/>
    <a:srgbClr val="D7D7D7"/>
    <a:srgbClr val="069E51"/>
    <a:srgbClr val="6A6A6A"/>
    <a:srgbClr val="B93737"/>
    <a:srgbClr val="F49C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78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4195C6D-0473-437A-9138-3823385807DD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Franklin Gothic Book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C0F54D-9E9F-4A67-A203-51D2942A908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F559BBBE-0408-4A1F-A70A-B7314227F337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81ACDFF0-AE31-462E-AF3F-22F6686DEF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E730570-CD42-4776-8430-77EC336F9E1F}" type="slidenum">
              <a:rPr lang="en-US" altLang="en-US" sz="1200">
                <a:latin typeface="Calibri" panose="020F0502020204030204" pitchFamily="34" charset="0"/>
              </a:rPr>
              <a:pPr/>
              <a:t>3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Franklin Gothic Book" panose="020B0503020102020204" pitchFamily="34" charset="0"/>
                <a:ea typeface="MS PGothic" panose="020B0600070205080204" pitchFamily="34" charset="-128"/>
              </a:defRPr>
            </a:lvl9pPr>
          </a:lstStyle>
          <a:p>
            <a:fld id="{2867E701-A241-408C-B7E7-C2A74F2232C3}" type="slidenum">
              <a:rPr lang="en-US" altLang="en-US" sz="1200">
                <a:latin typeface="Calibri" panose="020F0502020204030204" pitchFamily="34" charset="0"/>
              </a:rPr>
              <a:pPr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387158"/>
            <a:ext cx="9144000" cy="1866319"/>
          </a:xfrm>
          <a:prstGeom prst="rect">
            <a:avLst/>
          </a:prstGeom>
        </p:spPr>
        <p:txBody>
          <a:bodyPr anchor="t"/>
          <a:lstStyle>
            <a:lvl1pPr algn="ctr">
              <a:defRPr sz="6000" b="1" i="0" cap="all" baseline="0">
                <a:ln>
                  <a:noFill/>
                </a:ln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5134"/>
            <a:ext cx="9144000" cy="412024"/>
          </a:xfrm>
        </p:spPr>
        <p:txBody>
          <a:bodyPr>
            <a:normAutofit/>
          </a:bodyPr>
          <a:lstStyle>
            <a:lvl1pPr marL="0" indent="0" algn="ctr">
              <a:buNone/>
              <a:defRPr sz="2200" cap="all" baseline="0">
                <a:solidFill>
                  <a:srgbClr val="6A6A6A"/>
                </a:solidFill>
                <a:latin typeface="Helvetica Neue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/>
          </p:nvPr>
        </p:nvSpPr>
        <p:spPr>
          <a:xfrm>
            <a:off x="0" y="5845552"/>
            <a:ext cx="12192000" cy="457277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1800" baseline="0">
                <a:solidFill>
                  <a:srgbClr val="D7D7D7"/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9307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E3E44C-4A65-4B4D-A037-967119548902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0A2291-3067-4ED7-B1C1-95DEE0BB4D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1087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2745706-EAB4-4BA1-BF2C-890ADFEFF3ED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61773D-5B20-43B7-8FD8-E39B7DC5E39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6412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446215-9B5C-47FB-BAAD-BF9E4FE89901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2D28D-3ACC-48A3-A133-4F1F4E5C6AC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2963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65BCEC-1DAE-4EFB-B8CD-0451B430280E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A1F053-B37D-42DC-9A63-557F901BAE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72591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13287AD-245D-489E-9FA6-3752880D1692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5AA30-DA60-4110-BCB7-661AFC853D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391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algn="ctr">
              <a:defRPr sz="3800" b="1" i="0" cap="none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7919"/>
            <a:ext cx="10515600" cy="4168338"/>
          </a:xfrm>
        </p:spPr>
        <p:txBody>
          <a:bodyPr>
            <a:noAutofit/>
          </a:bodyPr>
          <a:lstStyle>
            <a:lvl1pPr>
              <a:defRPr b="1" baseline="0">
                <a:latin typeface="Helvetica" pitchFamily="34" charset="0"/>
              </a:defRPr>
            </a:lvl1pPr>
            <a:lvl2pPr>
              <a:defRPr b="1" baseline="0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 baseline="0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79830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41954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41953"/>
            <a:ext cx="5181600" cy="4134303"/>
          </a:xfrm>
        </p:spPr>
        <p:txBody>
          <a:bodyPr>
            <a:noAutofit/>
          </a:bodyPr>
          <a:lstStyle>
            <a:lvl1pPr>
              <a:defRPr b="1">
                <a:latin typeface="Helvetica" pitchFamily="34" charset="0"/>
              </a:defRPr>
            </a:lvl1pPr>
            <a:lvl2pPr>
              <a:defRPr b="1">
                <a:latin typeface="Helvetica" pitchFamily="34" charset="0"/>
              </a:defRPr>
            </a:lvl2pPr>
            <a:lvl3pPr>
              <a:defRPr b="1">
                <a:latin typeface="Helvetica" pitchFamily="34" charset="0"/>
              </a:defRPr>
            </a:lvl3pPr>
            <a:lvl4pPr>
              <a:defRPr b="1">
                <a:latin typeface="Helvetica" pitchFamily="34" charset="0"/>
              </a:defRPr>
            </a:lvl4pPr>
            <a:lvl5pPr>
              <a:defRPr b="1">
                <a:latin typeface="Helvetic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969560"/>
            <a:ext cx="10515600" cy="40979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algn="ctr">
              <a:defRPr sz="3800" b="1" i="0" baseline="0">
                <a:solidFill>
                  <a:srgbClr val="3766BC"/>
                </a:solidFill>
                <a:latin typeface="Helvetica Neue Condensed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2274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6A8663-F6A9-4C3F-8153-8E13350A6A69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56EC5F-301A-4F4A-AFBA-C791CB39E5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974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EE16DDA-23F7-4D1F-B2C2-FE5E8AD78D29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5FBF5-8D69-4F51-9C2D-EC72AA2954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0250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5DAAC59-BBA1-4175-8D55-B65CCA218B5F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179411-F574-4B20-841E-7FEE9B0B96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3709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18FB92-7F7E-4C23-AECD-8F41B167CB45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7AACE1-E6AB-4E5E-8C52-167E2B605A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923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422B29-BC45-4669-B621-079BF2C9460C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4410F9-6B2A-4683-ADF3-04E1A942D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477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E5D163-5936-481C-BEA7-12A7C53B4173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1858E3-6C2D-43B7-8D64-F1CD2D403A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97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7" name="Title Placeholder 8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3" r:id="rId1"/>
    <p:sldLayoutId id="2147483904" r:id="rId2"/>
    <p:sldLayoutId id="2147483905" r:id="rId3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Franklin Gothic Medium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C59AF90-A407-4AB2-A6C9-647AC5BA3782}" type="datetimeFigureOut">
              <a:rPr lang="en-US" altLang="en-US"/>
              <a:pPr/>
              <a:t>9/14/2023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29AD355-ED37-4CD9-BEB6-43E91D82660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2" r:id="rId1"/>
    <p:sldLayoutId id="2147483893" r:id="rId2"/>
    <p:sldLayoutId id="2147483894" r:id="rId3"/>
    <p:sldLayoutId id="2147483895" r:id="rId4"/>
    <p:sldLayoutId id="2147483896" r:id="rId5"/>
    <p:sldLayoutId id="2147483897" r:id="rId6"/>
    <p:sldLayoutId id="2147483898" r:id="rId7"/>
    <p:sldLayoutId id="2147483899" r:id="rId8"/>
    <p:sldLayoutId id="2147483900" r:id="rId9"/>
    <p:sldLayoutId id="2147483901" r:id="rId10"/>
    <p:sldLayoutId id="214748390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 kern="1200">
          <a:solidFill>
            <a:srgbClr val="3766BC"/>
          </a:solidFill>
          <a:latin typeface="Helvetica Neue Condensed" charset="0"/>
          <a:ea typeface="MS PGothic" panose="020B0600070205080204" pitchFamily="34" charset="-128"/>
          <a:cs typeface="ＭＳ Ｐゴシック" charset="0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800">
          <a:solidFill>
            <a:srgbClr val="3766BC"/>
          </a:solidFill>
          <a:latin typeface="Helvetica Neue Condensed"/>
          <a:ea typeface="MS PGothic" panose="020B0600070205080204" pitchFamily="34" charset="-128"/>
          <a:cs typeface="ＭＳ Ｐゴシック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ＭＳ Ｐゴシック" charset="0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Helvetica Bold" charset="0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ctrTitle"/>
          </p:nvPr>
        </p:nvSpPr>
        <p:spPr>
          <a:xfrm>
            <a:off x="1524000" y="2387600"/>
            <a:ext cx="9144000" cy="1865313"/>
          </a:xfrm>
        </p:spPr>
        <p:txBody>
          <a:bodyPr/>
          <a:lstStyle/>
          <a:p>
            <a:pPr eaLnBrk="1" hangingPunct="1"/>
            <a:r>
              <a:rPr lang="en-US" altLang="en-US" cap="none"/>
              <a:t> Planning for Emergencies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974850"/>
            <a:ext cx="9144000" cy="412750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Chapter 23 </a:t>
            </a:r>
            <a:endParaRPr lang="en-US" b="1" dirty="0">
              <a:ea typeface="+mn-ea"/>
              <a:cs typeface="+mn-cs"/>
            </a:endParaRPr>
          </a:p>
        </p:txBody>
      </p:sp>
      <p:sp>
        <p:nvSpPr>
          <p:cNvPr id="16387" name="Content Placeholder 3"/>
          <p:cNvSpPr>
            <a:spLocks noGrp="1"/>
          </p:cNvSpPr>
          <p:nvPr>
            <p:ph sz="quarter" idx="10"/>
          </p:nvPr>
        </p:nvSpPr>
        <p:spPr>
          <a:xfrm>
            <a:off x="0" y="5845175"/>
            <a:ext cx="12192000" cy="457200"/>
          </a:xfrm>
        </p:spPr>
        <p:txBody>
          <a:bodyPr/>
          <a:lstStyle/>
          <a:p>
            <a:pPr eaLnBrk="1" hangingPunct="1"/>
            <a:r>
              <a:rPr lang="en-US" altLang="en-US"/>
              <a:t>Cartwright and Peer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What personnel are available in the event of a mass casualty?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How many faculty and coaches are trained in CPR and first aid?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Who can assist?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Put people in charge of the area in which they normally work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will fill out the accident report form and get statements from witnesses?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 marL="228600" lvl="1">
              <a:spcBef>
                <a:spcPts val="1000"/>
              </a:spcBef>
              <a:buFont typeface="Arial" charset="0"/>
              <a:buChar char="•"/>
              <a:defRPr/>
            </a:pPr>
            <a:r>
              <a:rPr lang="en-US" sz="2800" dirty="0">
                <a:ea typeface="+mn-ea"/>
              </a:rPr>
              <a:t>How will the emergency response team work around known obstacles, such as </a:t>
            </a:r>
            <a:r>
              <a:rPr lang="en-US" sz="2800" dirty="0">
                <a:ea typeface="ＭＳ Ｐゴシック" charset="0"/>
              </a:rPr>
              <a:t>cars, pools, or stairways?</a:t>
            </a:r>
            <a:endParaRPr lang="en-US" sz="2800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How will the plan change for each facility?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How will facilities be evacuated?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Posted signs will guide the evacuation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Practice evacuations for efficiency</a:t>
            </a: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29698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What should be done if someone forgets what to do?</a:t>
            </a:r>
          </a:p>
          <a:p>
            <a:pPr lvl="1"/>
            <a:r>
              <a:rPr lang="en-US" altLang="en-US"/>
              <a:t>Use communication tools to facilitate action (walkie talkies, phones)</a:t>
            </a:r>
          </a:p>
          <a:p>
            <a:pPr lvl="1"/>
            <a:endParaRPr lang="en-US" altLang="en-US"/>
          </a:p>
          <a:p>
            <a:r>
              <a:rPr lang="en-US" altLang="en-US"/>
              <a:t>Who should talk to the press?</a:t>
            </a:r>
          </a:p>
          <a:p>
            <a:pPr lvl="1"/>
            <a:r>
              <a:rPr lang="en-US" altLang="en-US"/>
              <a:t>Only the designated information person should speak to anyone</a:t>
            </a:r>
          </a:p>
          <a:p>
            <a:pPr lvl="1"/>
            <a:endParaRPr lang="en-US" altLang="en-US"/>
          </a:p>
          <a:p>
            <a:r>
              <a:rPr lang="en-US" altLang="en-US"/>
              <a:t>Who will give counseling to those in need?</a:t>
            </a:r>
          </a:p>
          <a:p>
            <a:pPr lvl="1"/>
            <a:r>
              <a:rPr lang="en-US" altLang="en-US"/>
              <a:t>School counselors and community resource personnel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Practicing the Crisis Plan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AT staff and EMS personnel should meet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Clarify roles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Create and execute a mock scenario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latin typeface="Helvetica" charset="0"/>
              <a:ea typeface="ＭＳ Ｐゴシック" charset="0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Review the plan for appropriate action in the simulation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latin typeface="Helvetica" charset="0"/>
                <a:ea typeface="ＭＳ Ｐゴシック" charset="0"/>
              </a:rPr>
              <a:t>If not, adjust and revise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The crisis plan is a critical aspect of all emergency plans in any organization</a:t>
            </a:r>
          </a:p>
          <a:p>
            <a:endParaRPr lang="en-US" altLang="en-US"/>
          </a:p>
          <a:p>
            <a:r>
              <a:rPr lang="en-US" altLang="en-US"/>
              <a:t>A detailed, precise plan needs to be communicated and practiced to ensure efficient, effective care</a:t>
            </a:r>
          </a:p>
          <a:p>
            <a:endParaRPr lang="en-US" altLang="en-US"/>
          </a:p>
          <a:p>
            <a:r>
              <a:rPr lang="en-US" altLang="en-US"/>
              <a:t>Review of the plan on a regular basis will provide the optimal performance in the case of an emergency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Planning for Emergencies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NATA position statement</a:t>
            </a:r>
          </a:p>
          <a:p>
            <a:pPr lvl="1"/>
            <a:r>
              <a:rPr lang="en-US" altLang="en-US"/>
              <a:t>Every athletic organization needs a written plan</a:t>
            </a:r>
          </a:p>
          <a:p>
            <a:pPr lvl="1"/>
            <a:r>
              <a:rPr lang="en-US" altLang="en-US"/>
              <a:t>It should be practiced regularly</a:t>
            </a:r>
          </a:p>
          <a:p>
            <a:pPr lvl="1"/>
            <a:r>
              <a:rPr lang="en-US" altLang="en-US"/>
              <a:t>Identify roles and responsibilities of various personnel</a:t>
            </a:r>
          </a:p>
          <a:p>
            <a:pPr lvl="1"/>
            <a:r>
              <a:rPr lang="en-US" altLang="en-US"/>
              <a:t>Identify type and location of all equipment</a:t>
            </a:r>
          </a:p>
          <a:p>
            <a:pPr lvl="1"/>
            <a:r>
              <a:rPr lang="en-US" altLang="en-US"/>
              <a:t>Mechanisms for communication should be clear</a:t>
            </a:r>
          </a:p>
          <a:p>
            <a:pPr lvl="1"/>
            <a:r>
              <a:rPr lang="en-US" altLang="en-US"/>
              <a:t>Local EMS should be consulted</a:t>
            </a:r>
          </a:p>
          <a:p>
            <a:pPr lvl="1"/>
            <a:r>
              <a:rPr lang="en-US" altLang="en-US"/>
              <a:t>Specify who documents the emergency</a:t>
            </a:r>
          </a:p>
          <a:p>
            <a:pPr lvl="1"/>
            <a:r>
              <a:rPr lang="en-US" altLang="en-US"/>
              <a:t>Regularly evaluate the effectiveness of the plan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3"/>
          <p:cNvSpPr>
            <a:spLocks noGrp="1"/>
          </p:cNvSpPr>
          <p:nvPr>
            <p:ph sz="half" idx="1"/>
          </p:nvPr>
        </p:nvSpPr>
        <p:spPr>
          <a:xfrm>
            <a:off x="838200" y="1841500"/>
            <a:ext cx="5181600" cy="4135438"/>
          </a:xfrm>
        </p:spPr>
        <p:txBody>
          <a:bodyPr/>
          <a:lstStyle/>
          <a:p>
            <a:r>
              <a:rPr lang="en-US" altLang="en-US"/>
              <a:t>Contain important information on each athlete</a:t>
            </a:r>
          </a:p>
          <a:p>
            <a:endParaRPr lang="en-US" altLang="en-US"/>
          </a:p>
          <a:p>
            <a:r>
              <a:rPr lang="en-US" altLang="en-US"/>
              <a:t>Should be accessible in case of emergency to provide information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>
                <a:ea typeface="+mj-ea"/>
                <a:cs typeface="+mj-cs"/>
              </a:rPr>
              <a:t>Medical Emergency Cards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172200" y="2203783"/>
            <a:ext cx="5181600" cy="341087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is in charge?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Team MD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AT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Coach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Person with most training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Is a phone available and are emergency numbers known?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Confirm numbers upon arrival to site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Cellular phone batteries should be charged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will call for the ambulance?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Preferably not the ones giving care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Coach, student assistant, athletic director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will control the crowd?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Preferably not a caregiver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Team captains on the field can move other players away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Supervisors can control crowds off the field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Is spectator safety accounted for?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Emergency notification system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Plan for mass exiting from a stadium or venue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Appropriate emergency lighting systems if power failure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Is a safe facility available in inclement weather?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Consider safe facilities in case of lightning</a:t>
            </a: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lvl="1">
              <a:buFont typeface="Arial" charset="0"/>
              <a:buChar char="•"/>
              <a:defRPr/>
            </a:pPr>
            <a:endParaRPr lang="en-US" dirty="0">
              <a:ea typeface="+mn-ea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will bring the supplies and equipment, and what supplies are needed?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Stock up the kits and carts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Know signals to get additional equipment if needed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Is an AED available? </a:t>
            </a:r>
            <a:r>
              <a:rPr lang="en-US" dirty="0">
                <a:ea typeface="+mn-ea"/>
              </a:rPr>
              <a:t>If so, who brings it?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will transport or assist the athlete from the field of play?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If too tall or big, who do you call?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Is the cart available?  Crutches?</a:t>
            </a: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25602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r>
              <a:rPr lang="en-US" altLang="en-US"/>
              <a:t>Where is the safest and easiest access for emergency services to the area where the injured athlete is?	</a:t>
            </a:r>
          </a:p>
          <a:p>
            <a:pPr lvl="1"/>
            <a:r>
              <a:rPr lang="en-US" altLang="en-US"/>
              <a:t>Clear of cars </a:t>
            </a:r>
          </a:p>
          <a:p>
            <a:pPr lvl="1"/>
            <a:r>
              <a:rPr lang="en-US" altLang="en-US"/>
              <a:t>Unlocked access</a:t>
            </a:r>
          </a:p>
          <a:p>
            <a:pPr lvl="1"/>
            <a:endParaRPr lang="en-US" altLang="en-US"/>
          </a:p>
          <a:p>
            <a:r>
              <a:rPr lang="en-US" altLang="en-US"/>
              <a:t>Who will direct the emergency services to the injured athlete?</a:t>
            </a:r>
          </a:p>
          <a:p>
            <a:pPr lvl="1"/>
            <a:r>
              <a:rPr lang="en-US" altLang="en-US"/>
              <a:t>Coach, athletic director, or student</a:t>
            </a:r>
          </a:p>
          <a:p>
            <a:pPr lvl="1"/>
            <a:r>
              <a:rPr lang="en-US" altLang="en-US"/>
              <a:t>Direct them to the athlete promptly; cover all areas</a:t>
            </a:r>
          </a:p>
          <a:p>
            <a:pPr lvl="1"/>
            <a:endParaRPr lang="en-US" altLang="en-US"/>
          </a:p>
          <a:p>
            <a:pPr lvl="1" algn="r">
              <a:buFont typeface="Arial" panose="020B0604020202020204" pitchFamily="34" charset="0"/>
              <a:buNone/>
            </a:pPr>
            <a:r>
              <a:rPr lang="en-US" altLang="en-US" sz="1400" i="1"/>
              <a:t>(continued)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>
          <a:xfrm>
            <a:off x="838200" y="969963"/>
            <a:ext cx="10515600" cy="409575"/>
          </a:xfrm>
        </p:spPr>
        <p:txBody>
          <a:bodyPr/>
          <a:lstStyle/>
          <a:p>
            <a:r>
              <a:rPr lang="en-US" altLang="en-US"/>
              <a:t>The Crisis Plan </a:t>
            </a:r>
            <a:r>
              <a:rPr lang="en-US" altLang="en-US" sz="2400" i="1"/>
              <a:t>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08163"/>
            <a:ext cx="10515600" cy="4168775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Who will notify the parents that their child has been injured?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Have athlete call if possible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If not, AT, coach, or team MD</a:t>
            </a:r>
          </a:p>
          <a:p>
            <a:pPr>
              <a:buFont typeface="Arial" charset="0"/>
              <a:buChar char="•"/>
              <a:defRPr/>
            </a:pPr>
            <a:r>
              <a:rPr lang="en-US" dirty="0">
                <a:ea typeface="+mn-ea"/>
                <a:cs typeface="+mn-cs"/>
              </a:rPr>
              <a:t>If more than one athlete is injured, what area will be used for triage, and how will athletes get to this facility?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Gymnasium is a good option of many situations</a:t>
            </a:r>
          </a:p>
          <a:p>
            <a:pPr lvl="1">
              <a:buFont typeface="Arial" charset="0"/>
              <a:buChar char="•"/>
              <a:defRPr/>
            </a:pPr>
            <a:r>
              <a:rPr lang="en-US" dirty="0">
                <a:ea typeface="+mn-ea"/>
              </a:rPr>
              <a:t>Communication is key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ea typeface="+mn-ea"/>
              <a:cs typeface="+mn-cs"/>
            </a:endParaRPr>
          </a:p>
          <a:p>
            <a:pPr marL="457200" lvl="1" indent="0" algn="r">
              <a:buFont typeface="Arial" charset="0"/>
              <a:buNone/>
              <a:defRPr/>
            </a:pPr>
            <a:r>
              <a:rPr lang="en-US" sz="1400" i="1" dirty="0">
                <a:ea typeface="+mn-ea"/>
              </a:rPr>
              <a:t>(continued)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70&quot;/&gt;&lt;/object&gt;&lt;object type=&quot;3&quot; unique_id=&quot;10004&quot;&gt;&lt;property id=&quot;20148&quot; value=&quot;5&quot;/&gt;&lt;property id=&quot;20300&quot; value=&quot;Slide 2&quot;/&gt;&lt;property id=&quot;20307&quot; value=&quot;269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Franklin Gothic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590</TotalTime>
  <Words>710</Words>
  <Application>Microsoft Office PowerPoint</Application>
  <PresentationFormat>Widescreen</PresentationFormat>
  <Paragraphs>122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Arial</vt:lpstr>
      <vt:lpstr>Calibri</vt:lpstr>
      <vt:lpstr>Calibri Light</vt:lpstr>
      <vt:lpstr>Franklin Gothic Book</vt:lpstr>
      <vt:lpstr>Franklin Gothic Medium</vt:lpstr>
      <vt:lpstr>Helvetica</vt:lpstr>
      <vt:lpstr>Helvetica Bold</vt:lpstr>
      <vt:lpstr>Helvetica Neue</vt:lpstr>
      <vt:lpstr>Helvetica Neue Condensed</vt:lpstr>
      <vt:lpstr>Office Theme</vt:lpstr>
      <vt:lpstr>Custom Design</vt:lpstr>
      <vt:lpstr> Planning for Emergencies</vt:lpstr>
      <vt:lpstr>Planning for Emergencies</vt:lpstr>
      <vt:lpstr>Medical Emergency Cards</vt:lpstr>
      <vt:lpstr>The Crisis Plan</vt:lpstr>
      <vt:lpstr>The Crisis Plan (continued)</vt:lpstr>
      <vt:lpstr>The Crisis Plan (continued)</vt:lpstr>
      <vt:lpstr>The Crisis Plan (continued)</vt:lpstr>
      <vt:lpstr>The Crisis Plan (continued)</vt:lpstr>
      <vt:lpstr>The Crisis Plan (continued)</vt:lpstr>
      <vt:lpstr>The Crisis Plan (continued)</vt:lpstr>
      <vt:lpstr>The Crisis Plan (continued)</vt:lpstr>
      <vt:lpstr>The Crisis Plan (continued)</vt:lpstr>
      <vt:lpstr>Practicing the Crisis Plan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PHYSICAL AGING</dc:title>
  <dc:creator>Microsoft Office User</dc:creator>
  <cp:lastModifiedBy>Selina Slate</cp:lastModifiedBy>
  <cp:revision>86</cp:revision>
  <cp:lastPrinted>2017-03-14T16:50:08Z</cp:lastPrinted>
  <dcterms:created xsi:type="dcterms:W3CDTF">2017-03-14T15:11:25Z</dcterms:created>
  <dcterms:modified xsi:type="dcterms:W3CDTF">2023-09-14T16:57:37Z</dcterms:modified>
</cp:coreProperties>
</file>