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0" y="118533"/>
            <a:ext cx="9144000" cy="138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6CB255"/>
              </a:buClr>
              <a:buSzPts val="3600"/>
            </a:pPr>
            <a:r>
              <a:rPr lang="en-US" sz="3200" b="0" i="0" u="none" strike="noStrike" cap="none" dirty="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PSYCHOLOGY OpenStax College and Revised by Patricia Adams-Pitt Community College</a:t>
            </a:r>
            <a:endParaRPr sz="3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1 INTRODUCTION TO PSYCHOLOGY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6" descr="OpenStax College logo" title="OpenStax Colleg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7311" y="5507235"/>
            <a:ext cx="1507110" cy="10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OpenStax Psychology textbook image." title="OpenStax Psychology text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2758" y="2518312"/>
            <a:ext cx="2010682" cy="260205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IVAN PAVLOV (CLASSICAL CONDITIONING)</a:t>
            </a: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457199" y="1187355"/>
            <a:ext cx="8367221" cy="187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757"/>
              <a:buNone/>
            </a:pPr>
            <a:r>
              <a:rPr lang="en-US" sz="1757"/>
              <a:t>Discovered the concept of classical conditioning.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51"/>
              </a:spcBef>
              <a:spcAft>
                <a:spcPts val="0"/>
              </a:spcAft>
              <a:buClr>
                <a:srgbClr val="6CB255"/>
              </a:buClr>
              <a:buSzPts val="1757"/>
              <a:buNone/>
            </a:pPr>
            <a:r>
              <a:rPr lang="en-US" sz="1757"/>
              <a:t>Studied conditioned reflexes in which an animal produced a reflex (unconscious) response to a stimulus (salivating in the presence of food) and, over time, was conditioned to produce the response to a different stimulus (salivating to the sound of a bell) that the experimenter associated with the original stimulus (Food and bell became associated).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endParaRPr sz="1850"/>
          </a:p>
          <a:p>
            <a:pPr marL="0" lvl="0" indent="0" algn="l" rtl="0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rgbClr val="6CB255"/>
              </a:buClr>
              <a:buSzPts val="1850"/>
              <a:buNone/>
            </a:pPr>
            <a:endParaRPr sz="1850"/>
          </a:p>
        </p:txBody>
      </p:sp>
      <p:pic>
        <p:nvPicPr>
          <p:cNvPr id="119" name="Google Shape;119;p15" descr="OpenStax College Logo" title="OpenStax Colleg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 illustrates Pavlov's study with dogs that led him to name his discovery classical conditioning." title="Classical Conditio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5778" y="3152524"/>
            <a:ext cx="6258642" cy="347907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2565778" y="6431382"/>
            <a:ext cx="17605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(Credit: Emaze)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6CB255"/>
                </a:solidFill>
              </a:rPr>
              <a:t>JOHN B. WATSON (BEHAVIORISM)</a:t>
            </a:r>
            <a:endParaRPr sz="1400">
              <a:solidFill>
                <a:srgbClr val="6CB255"/>
              </a:solidFill>
            </a:endParaRPr>
          </a:p>
        </p:txBody>
      </p:sp>
      <p:pic>
        <p:nvPicPr>
          <p:cNvPr id="127" name="Google Shape;127;p16" descr="Image of John Watson" title="John B Wats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899" r="-3899"/>
          <a:stretch/>
        </p:blipFill>
        <p:spPr>
          <a:xfrm>
            <a:off x="4489450" y="1108076"/>
            <a:ext cx="4030663" cy="5101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57200" y="1230447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John B. Watson is known as the father of behaviorism within psychology.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Believed that objective analysis of the mind was impossible. 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Instead he focused on observable behavior and ways to bring that behavior under control.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Today, behaviorism is used in behavioral and cognitive-behavioral therapy.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9" name="Google Shape;129;p16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4844955" y="6373504"/>
            <a:ext cx="2361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Figure 1.6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B.F. SKINNER (OPERANT CONDITIONING)</a:t>
            </a:r>
            <a:endParaRPr sz="1400"/>
          </a:p>
        </p:txBody>
      </p:sp>
      <p:pic>
        <p:nvPicPr>
          <p:cNvPr id="136" name="Google Shape;136;p17" descr="Figure 1.7 &#10;B. F. Skinner is famous for his research on operant conditioning.&#10;Modified versions of the operant conditioning chamber, or Skinner box, are  still widely used in research settings today. (credit a: modification of work by &quot;Silly rabbit&quot;/Wikimedia Commons)&#10;" title="BF Skinne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5241" b="-5241"/>
          <a:stretch/>
        </p:blipFill>
        <p:spPr>
          <a:xfrm>
            <a:off x="600503" y="2561212"/>
            <a:ext cx="7523825" cy="2747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457200" y="5308979"/>
            <a:ext cx="8062912" cy="128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387"/>
              <a:buNone/>
            </a:pPr>
            <a:r>
              <a:rPr lang="en-US" sz="1387"/>
              <a:t>Figure 1.7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480"/>
              <a:buAutoNum type="alphaLcParenBoth"/>
            </a:pPr>
            <a:r>
              <a:rPr lang="en-US" sz="1480"/>
              <a:t>B. F. Skinner is famous for his research on operant conditioning.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SzPts val="1480"/>
              <a:buAutoNum type="alphaLcParenBoth"/>
            </a:pPr>
            <a:r>
              <a:rPr lang="en-US" sz="1480"/>
              <a:t>Modified versions of the operant conditioning chamber, or Skinner box, are  still widely used in research settings today. (credit a: modification of work by "Silly rabbit"/Wikimedia Commons)</a:t>
            </a:r>
            <a:endParaRPr sz="1480"/>
          </a:p>
        </p:txBody>
      </p:sp>
      <p:pic>
        <p:nvPicPr>
          <p:cNvPr id="138" name="Google Shape;138;p17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457199" y="1173707"/>
            <a:ext cx="836722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Concentrated on how behavior was affected by its consequences.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Studied the principles of modifying behavior through reinforcement and punishment which he saw as major factors in driving behavior (operant conditioning).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ABRAHAM MASLOW (HUMANISM)</a:t>
            </a:r>
            <a:endParaRPr sz="1400">
              <a:solidFill>
                <a:srgbClr val="6CB255"/>
              </a:solidFill>
            </a:endParaRPr>
          </a:p>
        </p:txBody>
      </p:sp>
      <p:pic>
        <p:nvPicPr>
          <p:cNvPr id="145" name="Google Shape;145;p18" descr="Illustration of Maslow's Hierarchy of Needs. From the bottom to the top: Physiological, security, social, esteem, self-actualization." title="Figure 1.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7089" b="-7088"/>
          <a:stretch/>
        </p:blipFill>
        <p:spPr>
          <a:xfrm>
            <a:off x="457200" y="1108075"/>
            <a:ext cx="4032250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4606924" y="1399492"/>
            <a:ext cx="3913188" cy="50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Proposed a hierarchy of human needs in motivating behavior.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Maslow asserted that so long as basic needs necessary for survival were met (e.g., food, water, shelter), higher-level needs (e.g., social needs) would begin to motivate behavior.</a:t>
            </a:r>
            <a:endParaRPr/>
          </a:p>
        </p:txBody>
      </p:sp>
      <p:pic>
        <p:nvPicPr>
          <p:cNvPr id="147" name="Google Shape;147;p18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57200" y="6202453"/>
            <a:ext cx="20539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Figure 1.8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6CB255"/>
                </a:solidFill>
              </a:rPr>
              <a:t>CARL ROGERS (HUMANISM)</a:t>
            </a:r>
            <a:endParaRPr sz="1600">
              <a:solidFill>
                <a:srgbClr val="6CB255"/>
              </a:solidFill>
            </a:endParaRPr>
          </a:p>
        </p:txBody>
      </p:sp>
      <p:pic>
        <p:nvPicPr>
          <p:cNvPr id="154" name="Google Shape;154;p19" descr="Image of Carl Rogers" title="Carl Roger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7" r="-127"/>
          <a:stretch/>
        </p:blipFill>
        <p:spPr>
          <a:xfrm>
            <a:off x="4489450" y="1108075"/>
            <a:ext cx="4030663" cy="4924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457200" y="1410522"/>
            <a:ext cx="3913188" cy="525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Carl Rogers developed a client-centered therapy method that has been influential in clinical settings.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Client-centered therapy involves the patient taking a lead role in the therapy session.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Rogers believed therapists need:</a:t>
            </a:r>
            <a:endParaRPr/>
          </a:p>
          <a:p>
            <a:pPr marL="285750" lvl="0" indent="-28575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</a:rPr>
              <a:t>unconditional positive regard</a:t>
            </a:r>
            <a:endParaRPr/>
          </a:p>
          <a:p>
            <a:pPr marL="285750" lvl="0" indent="-28575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</a:rPr>
              <a:t>genuineness</a:t>
            </a:r>
            <a:endParaRPr/>
          </a:p>
          <a:p>
            <a:pPr marL="285750" lvl="0" indent="-28575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rgbClr val="000000"/>
                </a:solidFill>
              </a:rPr>
              <a:t>empathy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56" name="Google Shape;156;p19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4722124" y="6209731"/>
            <a:ext cx="379798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Figure 1.9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(credit: "Didius"/Wikimedia Commons)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THE COGNITIVE REVOLUTION</a:t>
            </a:r>
            <a:endParaRPr sz="1400"/>
          </a:p>
        </p:txBody>
      </p:sp>
      <p:pic>
        <p:nvPicPr>
          <p:cNvPr id="163" name="Google Shape;163;p20" descr="CNX_Psych_01_02_Chomsky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121" r="-36120"/>
          <a:stretch/>
        </p:blipFill>
        <p:spPr>
          <a:xfrm>
            <a:off x="3799872" y="1367936"/>
            <a:ext cx="5453310" cy="228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457200" y="1367936"/>
            <a:ext cx="4319516" cy="491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By the 1950’s, new disciplinary perspectives in linguistics, neuroscience, and computer science were emerging.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The mind became the new focus of scientific inquiry.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 b="1"/>
              <a:t>Noam Chomsky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Noam Chomsky was very influential in beginning the cognitive revolution.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He believed psychology needed to incorporate mental functioning into its focus in order to fully understand human behavior.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/>
          </a:p>
        </p:txBody>
      </p:sp>
      <p:pic>
        <p:nvPicPr>
          <p:cNvPr id="165" name="Google Shape;165;p20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4981433" y="3780430"/>
            <a:ext cx="339829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2010, this mural honoring Noam Chomsky was put up in Philadelphia, Pennsylvania. (credit: Robert Moran)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CONTEMPORARY PSYCHOLOGY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327545" y="1296537"/>
            <a:ext cx="8311487" cy="532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b="1" u="sng">
                <a:solidFill>
                  <a:srgbClr val="6CB255"/>
                </a:solidFill>
              </a:rPr>
              <a:t>Branches of psychology</a:t>
            </a:r>
            <a:endParaRPr b="1" u="sng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Biopsychology and Evolutionary Psychology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Sensation and Perception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Cognitive Psychology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Developmental Psychology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Personality Psychology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Social Psychology 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Health Psychology 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Industrial-Organizational Psychology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Sports and Exercise Psychology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Clinical Psychology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Forensic Psychology</a:t>
            </a:r>
            <a:endParaRPr/>
          </a:p>
        </p:txBody>
      </p:sp>
      <p:pic>
        <p:nvPicPr>
          <p:cNvPr id="173" name="Google Shape;173;p21" descr="OpenStax College Logo" title="OpenStax Colleg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457200" y="263534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BIOPSYCHOLOGY</a:t>
            </a:r>
            <a:endParaRPr sz="1400"/>
          </a:p>
        </p:txBody>
      </p:sp>
      <p:pic>
        <p:nvPicPr>
          <p:cNvPr id="179" name="Google Shape;179;p22" descr="Illustrations of central nervous system, including the brain and spinal cord, and peripheral nervous system, including all other nerves." title="Nervous System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4772" r="-34772"/>
          <a:stretch/>
        </p:blipFill>
        <p:spPr>
          <a:xfrm>
            <a:off x="3168994" y="2697588"/>
            <a:ext cx="6374700" cy="276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457200" y="1196531"/>
            <a:ext cx="8062912" cy="76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Biological psychologists study how the structure and function of the nervous system generate behavior.</a:t>
            </a:r>
            <a:endParaRPr/>
          </a:p>
        </p:txBody>
      </p:sp>
      <p:pic>
        <p:nvPicPr>
          <p:cNvPr id="181" name="Google Shape;181;p22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7291813" y="5786651"/>
            <a:ext cx="12282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1.11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457200" y="2142697"/>
            <a:ext cx="373266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can include: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Sensory and motor systems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Sleep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 use and abuse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Ingestive behavior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Reproductive behavior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Neurodevelopment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Plasticity of the nervous system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Biological correlates of psychological disorders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SENSATION AND PERCEPTION</a:t>
            </a:r>
            <a:endParaRPr/>
          </a:p>
        </p:txBody>
      </p:sp>
      <p:pic>
        <p:nvPicPr>
          <p:cNvPr id="189" name="Google Shape;189;p23" descr="Figure 1.12&#10;When you look at this image, you may see a duck or a rabbit. The sensory information remains the same, but your perception can vary dramatically.&#10;" title="Figure 1.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7614" r="-27615"/>
          <a:stretch/>
        </p:blipFill>
        <p:spPr>
          <a:xfrm>
            <a:off x="457200" y="3437140"/>
            <a:ext cx="4674359" cy="261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5114996" y="3875964"/>
            <a:ext cx="3568890" cy="209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Figure 1.12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When you look at this image, you may see a duck or a rabbit. The sensory information remains the same, but your perception can vary dramatically.</a:t>
            </a:r>
            <a:endParaRPr/>
          </a:p>
        </p:txBody>
      </p:sp>
      <p:pic>
        <p:nvPicPr>
          <p:cNvPr id="191" name="Google Shape;191;p23" descr="OpenStax College Logog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536172" y="1280337"/>
            <a:ext cx="798394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area of study focuses on both physiological aspects of sensory systems and the psychological experience of sensory information.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Sensation – Sensory information (sights, sounds, touch, smell).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Perception – Experience of the world which is influenced by where we focus our attention, our previous experiences, and our cultural backgrounds.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COGNITIVE PSYCHOLOGY</a:t>
            </a: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457200" y="1418393"/>
            <a:ext cx="8062912" cy="40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/>
              <a:t>Branch of psychology that focuses on cognition and thoughts and their relationship to our experiences and our actions.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/>
              <a:t>Attention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/>
              <a:t>Problem solving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/>
              <a:t>Language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/>
              <a:t>Memory</a:t>
            </a:r>
            <a:endParaRPr/>
          </a:p>
        </p:txBody>
      </p:sp>
      <p:pic>
        <p:nvPicPr>
          <p:cNvPr id="199" name="Google Shape;199;p24" descr="OpenStax College Logo" title="OpenStax Colleg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WHAT IS PSYCHOLOGY?</a:t>
            </a:r>
            <a:endParaRPr/>
          </a:p>
        </p:txBody>
      </p:sp>
      <p:pic>
        <p:nvPicPr>
          <p:cNvPr id="49" name="Google Shape;49;p7" descr="Figure 1.1 (credit &quot;background&quot;: modification of work by Nattachai Noogure; credit &quot;top left&quot;: modification of work by U.S. Navy; credit &quot;top middle-left&quot;: modification of work by Peter Shanks; credit &quot;top middle-right&quot;: modification of work by &quot;devinf&quot;/Flickr; credit &quot;top right&quot;: modification of work by Alejandra Quintero Sinisterra; credit &quot;bottom left&quot;: modification of work by Gabriel Rocha; credit &quot;bottom middle-left”: modification of work by Caleb Roenigk; credit &quot;bottom middle-right&quot;: modification of work by Staffan Scherz; credit &quot;bottom right&quot;: modification of work by Czech Provincial Reconstruction Team)" title="Figure 1.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636" r="-5635"/>
          <a:stretch/>
        </p:blipFill>
        <p:spPr>
          <a:xfrm>
            <a:off x="457200" y="1122363"/>
            <a:ext cx="8062913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200"/>
              <a:buNone/>
            </a:pPr>
            <a:r>
              <a:rPr lang="en-US" sz="1200"/>
              <a:t>Figure 1.1 (credit "background": modification of work by Nattachai Noogure; credit "top left": modification of work by U.S. Navy; credit "top middle-left": modification of work by Peter Shanks; credit "top middle-right": modification of work by "devinf"/Flickr; credit "top right": modification of work by Alejandra Quintero Sinisterra; credit "bottom left": modification of work by Gabriel Rocha; credit "bottom middle-left”: modification of work by Caleb Roenigk; credit "bottom middle-right": modification of work by Staffan Scherz; credit "bottom right": modification of work by Czech Provincial Reconstruction Team)</a:t>
            </a:r>
            <a:endParaRPr/>
          </a:p>
        </p:txBody>
      </p:sp>
      <p:pic>
        <p:nvPicPr>
          <p:cNvPr id="51" name="Google Shape;51;p7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6CB255"/>
                </a:solidFill>
              </a:rPr>
              <a:t>DEVELOPMENTAL PSYCHOLOGY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205" name="Google Shape;205;p25" descr="Jean Piaget" title="Figure 1.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4138" r="-14137"/>
          <a:stretch/>
        </p:blipFill>
        <p:spPr>
          <a:xfrm>
            <a:off x="457200" y="1635020"/>
            <a:ext cx="3268639" cy="4260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4385366" y="1428860"/>
            <a:ext cx="3913188" cy="446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Developmental psychology studies the physical and mental attributes of aging and maturation.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This can include various skills that are acquired throughout growth. </a:t>
            </a:r>
            <a:endParaRPr sz="180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Moral Reasoning</a:t>
            </a:r>
            <a:endParaRPr/>
          </a:p>
          <a:p>
            <a:pPr marL="285750" lvl="0" indent="-28575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Cognitive Skills</a:t>
            </a:r>
            <a:endParaRPr/>
          </a:p>
          <a:p>
            <a:pPr marL="285750" lvl="0" indent="-285750" algn="l" rtl="0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Social Skills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Jean Piaget is famous for his theories regarding changes in cognitive ability that occur as we move from infancy to adulthood.</a:t>
            </a:r>
            <a:endParaRPr/>
          </a:p>
        </p:txBody>
      </p:sp>
      <p:pic>
        <p:nvPicPr>
          <p:cNvPr id="207" name="Google Shape;207;p25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860321" y="6156304"/>
            <a:ext cx="20842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1.13 Jean Piaget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6CB255"/>
                </a:solidFill>
              </a:rPr>
              <a:t>PERSONALITY PSYCHOLOGY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214" name="Google Shape;214;p26" descr="FIVE FACTOR MODEL Figure 1.14&#10;Each of the dimensions of the Five Factor model is shown in this figure. &#10;The provided description would describe someone who scored highly on that given dimension. Someone with a lower score on a given dimension could be described in opposite terms.&#10;" title="Five Factor Model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1980" b="-11980"/>
          <a:stretch/>
        </p:blipFill>
        <p:spPr>
          <a:xfrm>
            <a:off x="4489450" y="1108075"/>
            <a:ext cx="4030663" cy="52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457200" y="1583140"/>
            <a:ext cx="3913188" cy="498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Focuses on behaviors and thought patterns that are unique to each individual.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Studies in this field include conscious and unconscious thinking and identifying personality traits. 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>
                <a:solidFill>
                  <a:srgbClr val="6CB255"/>
                </a:solidFill>
              </a:rPr>
              <a:t>FIVE FACTOR MODEL </a:t>
            </a:r>
            <a:r>
              <a:rPr lang="en-US" sz="1400">
                <a:solidFill>
                  <a:schemeClr val="dk1"/>
                </a:solidFill>
              </a:rPr>
              <a:t>Figure 1.14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>
                <a:solidFill>
                  <a:srgbClr val="000000"/>
                </a:solidFill>
              </a:rPr>
              <a:t>Each of the dimensions of the Five Factor model is shown in this figure. 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>
                <a:solidFill>
                  <a:srgbClr val="000000"/>
                </a:solidFill>
              </a:rPr>
              <a:t>The provided description would describe someone who scored highly on that given dimension. Someone with a lower score on a given dimension could be described in opposite terms.</a:t>
            </a:r>
            <a:endParaRPr/>
          </a:p>
        </p:txBody>
      </p:sp>
      <p:pic>
        <p:nvPicPr>
          <p:cNvPr id="216" name="Google Shape;216;p26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6CB255"/>
                </a:solidFill>
              </a:rPr>
              <a:t>SOCIAL PSYCHOLOGY</a:t>
            </a:r>
            <a:endParaRPr sz="2400">
              <a:solidFill>
                <a:srgbClr val="6CB255"/>
              </a:solidFill>
            </a:endParaRPr>
          </a:p>
        </p:txBody>
      </p:sp>
      <p:pic>
        <p:nvPicPr>
          <p:cNvPr id="222" name="Google Shape;222;p27" descr="Figure 1.15 Stanley Milgram&#10;Stanley Milgram’s research demonstrated just how far people will go in obeying orders from an authority figure. This advertisement was used to recruit subjects for his research.&#10;" title="Figure 1.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9894" r="-9894"/>
          <a:stretch/>
        </p:blipFill>
        <p:spPr>
          <a:xfrm>
            <a:off x="457200" y="1308105"/>
            <a:ext cx="3139213" cy="416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4183843" y="1410916"/>
            <a:ext cx="4100348" cy="303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How individuals interact and relate with others and how such interactions can affect behavior.</a:t>
            </a:r>
            <a:endParaRPr sz="1600">
              <a:solidFill>
                <a:srgbClr val="6CB255"/>
              </a:solidFill>
            </a:endParaRPr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</a:rPr>
              <a:t>Prejudice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</a:rPr>
              <a:t>Attraction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</a:rPr>
              <a:t>Interpersonal conflicts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>
                <a:solidFill>
                  <a:schemeClr val="dk1"/>
                </a:solidFill>
              </a:rPr>
              <a:t>Obedience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>
              <a:solidFill>
                <a:srgbClr val="6CB255"/>
              </a:solidFill>
            </a:endParaRPr>
          </a:p>
        </p:txBody>
      </p:sp>
      <p:pic>
        <p:nvPicPr>
          <p:cNvPr id="224" name="Google Shape;224;p27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457200" y="5677469"/>
            <a:ext cx="806291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1.15 Stanley Milgram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Stanley Milgram’s research demonstrated just how far people will go in obeying orders from an authority figure. This advertisement was used to recruit subjects for his research.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HEALTH PSYCHOLOGY</a:t>
            </a:r>
            <a:endParaRPr sz="1400"/>
          </a:p>
        </p:txBody>
      </p:sp>
      <p:pic>
        <p:nvPicPr>
          <p:cNvPr id="231" name="Google Shape;231;p28" descr="Venn diagram showing three overlapping circles: psychological, biological, social" title="Figure 1.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8087" r="-58086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65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Branch that focuses on how individual health is directly related or affected by biological, psychological, and sociocultural influences.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The biopsychosocial model suggests that health/illness is determined by an interaction of these three factors.</a:t>
            </a:r>
            <a:endParaRPr/>
          </a:p>
        </p:txBody>
      </p:sp>
      <p:pic>
        <p:nvPicPr>
          <p:cNvPr id="233" name="Google Shape;233;p28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7014949" y="3957851"/>
            <a:ext cx="12282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1.16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CLINICAL PSYCHOLOGY</a:t>
            </a:r>
            <a:endParaRPr/>
          </a:p>
        </p:txBody>
      </p:sp>
      <p:pic>
        <p:nvPicPr>
          <p:cNvPr id="240" name="Google Shape;240;p29" descr="Figure 1.17 Cognitive-Behavioral Therapy&#10;Cognitive-behavioral therapists take cognitive processes and behaviors into account when providing psychotherapy. This is one of several strategies that may be used by practicing clinical psychologists.&#10;" title="Figure 1.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8758" r="-28759"/>
          <a:stretch/>
        </p:blipFill>
        <p:spPr>
          <a:xfrm>
            <a:off x="3963488" y="1555847"/>
            <a:ext cx="4716488" cy="257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457200" y="4698085"/>
            <a:ext cx="8062912" cy="172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>
                <a:solidFill>
                  <a:srgbClr val="1D1B10"/>
                </a:solidFill>
              </a:rPr>
              <a:t>Figure 1.17 Cognitive-Behavioral Therapy</a:t>
            </a:r>
            <a:endParaRPr sz="1400">
              <a:solidFill>
                <a:srgbClr val="1D1B10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Cognitive-behavioral therapists take cognitive processes and behaviors into account when providing psychotherapy. This is one of several strategies that may be used by practicing clinical psychologists.</a:t>
            </a:r>
            <a:endParaRPr/>
          </a:p>
        </p:txBody>
      </p:sp>
      <p:pic>
        <p:nvPicPr>
          <p:cNvPr id="242" name="Google Shape;242;p29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039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507882" y="1337478"/>
            <a:ext cx="3641036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Focuses on diagnosis and treatment of psychological disorders and problematic patterns of behavior.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involves clinical therapy and counseling.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457200" y="53821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INDUSTRIAL-ORGANIZATIONAL</a:t>
            </a:r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1"/>
          </p:nvPr>
        </p:nvSpPr>
        <p:spPr>
          <a:xfrm>
            <a:off x="457200" y="1197752"/>
            <a:ext cx="8062912" cy="523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Branch that applies psychological theories, principles and research to industrial and organizational settings.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Involves issues related to personnel management, organizational structure and workplace environment.</a:t>
            </a:r>
            <a:endParaRPr sz="18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SPORTS &amp; EXERCISE PSYCHOLOGY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Focus on psychological aspects regarding sports and physical performance.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Study includes motivation, performance related anxiety, and general mental well being.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FORENSIC PSYCHOLOGY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Branch of psychology dealing with justice system.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Tasks of Forensic Psychologists include assessment of individuals' mental competency to stand in trial, sentencing and treatment suggestions, and advisement regarding eyewitness testimonies.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This field of psychology requires a strong understanding of the legal system.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endParaRPr sz="2400">
              <a:solidFill>
                <a:srgbClr val="6CB2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0" descr="OpenStax College Logo" title="OpenStax Colleg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9039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CAREERS IN PSYCHOLOGY</a:t>
            </a:r>
            <a:endParaRPr/>
          </a:p>
        </p:txBody>
      </p:sp>
      <p:pic>
        <p:nvPicPr>
          <p:cNvPr id="256" name="Google Shape;256;p31" descr="Figure 1.18  Doctoral degrees are generally conferred in formal ceremonies involving special attire and rites. (credit: Public Affairs Office Fort Wainwright)" title="Figure 1.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3717" r="-23716"/>
          <a:stretch/>
        </p:blipFill>
        <p:spPr>
          <a:xfrm>
            <a:off x="3020816" y="1600059"/>
            <a:ext cx="6123184" cy="265804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>
            <a:spLocks noGrp="1"/>
          </p:cNvSpPr>
          <p:nvPr>
            <p:ph type="body" idx="1"/>
          </p:nvPr>
        </p:nvSpPr>
        <p:spPr>
          <a:xfrm>
            <a:off x="4012442" y="4543731"/>
            <a:ext cx="4507670" cy="13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Figure 1.18  </a:t>
            </a:r>
            <a:r>
              <a:rPr lang="en-US" sz="1600"/>
              <a:t>Doctoral degrees are generally conferred in formal ceremonies involving special attire and rites. (credit: Public Affairs Office Fort Wainwright)</a:t>
            </a:r>
            <a:endParaRPr/>
          </a:p>
        </p:txBody>
      </p:sp>
      <p:pic>
        <p:nvPicPr>
          <p:cNvPr id="258" name="Google Shape;258;p31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/>
          <p:nvPr/>
        </p:nvSpPr>
        <p:spPr>
          <a:xfrm>
            <a:off x="457201" y="1460310"/>
            <a:ext cx="328228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careers in psychology require a PhD or a Masters degree.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few career options: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psychologist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Counseling psychologist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Work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and Marketing jobs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EMPLOYMENT IN DIFFERENT SECTORS</a:t>
            </a:r>
            <a:endParaRPr/>
          </a:p>
        </p:txBody>
      </p:sp>
      <p:pic>
        <p:nvPicPr>
          <p:cNvPr id="265" name="Google Shape;265;p32" descr="Figure 1.19 Individuals earning a PhD in psychology have a range of employment options." title="Figure 1.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7051" r="-27050"/>
          <a:stretch/>
        </p:blipFill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Figure 1.19 Individuals earning a PhD in psychology have a range of employment options.</a:t>
            </a:r>
            <a:endParaRPr/>
          </a:p>
        </p:txBody>
      </p:sp>
      <p:pic>
        <p:nvPicPr>
          <p:cNvPr id="267" name="Google Shape;267;p32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WHAT IS PSYCHOLOGY? (continued)</a:t>
            </a:r>
            <a:endParaRPr/>
          </a:p>
        </p:txBody>
      </p:sp>
      <p:pic>
        <p:nvPicPr>
          <p:cNvPr id="57" name="Google Shape;57;p8" descr="Figure 1.2 Antonio Canova's sculpture depicts Eros and Psyche." title="Psych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64828" r="-64828"/>
          <a:stretch/>
        </p:blipFill>
        <p:spPr>
          <a:xfrm>
            <a:off x="3022738" y="1449933"/>
            <a:ext cx="7380765" cy="320395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4995081" y="5007754"/>
            <a:ext cx="3525031" cy="60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/>
              <a:t>Figure 1.2 Antonio Canova's sculpture depicts Eros and Psyche.</a:t>
            </a:r>
            <a:endParaRPr/>
          </a:p>
        </p:txBody>
      </p:sp>
      <p:pic>
        <p:nvPicPr>
          <p:cNvPr id="59" name="Google Shape;59;p8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457200" y="1449933"/>
            <a:ext cx="4210334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Psych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Soul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Ology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Scientific study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CB255"/>
                </a:solidFill>
                <a:latin typeface="Arial"/>
                <a:ea typeface="Arial"/>
                <a:cs typeface="Arial"/>
                <a:sym typeface="Arial"/>
              </a:rPr>
              <a:t>Psychology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Scientific study of the mind and behavior.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Psychologists study everything about the human experience from the basic workings of the human brain to consciousness, memory, language, reasoning, personality and mental health.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59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HISTORY OF PSYCHOLOGY</a:t>
            </a:r>
            <a:endParaRPr sz="1800"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57200" y="1132764"/>
            <a:ext cx="8062912" cy="534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 b="1" u="sng">
                <a:solidFill>
                  <a:srgbClr val="6CB255"/>
                </a:solidFill>
              </a:rPr>
              <a:t>Psychological perspectives</a:t>
            </a:r>
            <a:endParaRPr sz="1800" b="1" u="sng">
              <a:solidFill>
                <a:srgbClr val="6CB255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Structuralism</a:t>
            </a:r>
            <a:r>
              <a:rPr lang="en-US" sz="1600">
                <a:solidFill>
                  <a:schemeClr val="dk1"/>
                </a:solidFill>
              </a:rPr>
              <a:t> – understanding the conscious experience through introspection.</a:t>
            </a:r>
            <a:endParaRPr sz="1600">
              <a:solidFill>
                <a:srgbClr val="6CB255"/>
              </a:solidFill>
            </a:endParaRPr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/>
              <a:t>Wilhelm Wundt 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Functionalism </a:t>
            </a:r>
            <a:r>
              <a:rPr lang="en-US" sz="1600">
                <a:solidFill>
                  <a:schemeClr val="dk1"/>
                </a:solidFill>
              </a:rPr>
              <a:t>– focused on how mental activities helped an organism adapt to its environment.</a:t>
            </a:r>
            <a:endParaRPr sz="1600">
              <a:solidFill>
                <a:srgbClr val="6CB255"/>
              </a:solidFill>
            </a:endParaRPr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/>
              <a:t>William James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Psychoanalytic Theory </a:t>
            </a:r>
            <a:r>
              <a:rPr lang="en-US" sz="1600">
                <a:solidFill>
                  <a:schemeClr val="dk1"/>
                </a:solidFill>
              </a:rPr>
              <a:t>– focuses on the role of the unconscious in affecting conscious behavior.</a:t>
            </a:r>
            <a:endParaRPr sz="1600">
              <a:solidFill>
                <a:srgbClr val="6CB255"/>
              </a:solidFill>
            </a:endParaRPr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/>
              <a:t>Sigmund Freud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Gestalt Psychology </a:t>
            </a:r>
            <a:r>
              <a:rPr lang="en-US" sz="1600">
                <a:solidFill>
                  <a:schemeClr val="dk1"/>
                </a:solidFill>
              </a:rPr>
              <a:t>– Focuses on humans as a whole rather than individual parts.</a:t>
            </a:r>
            <a:endParaRPr sz="1600">
              <a:solidFill>
                <a:srgbClr val="6CB255"/>
              </a:solidFill>
            </a:endParaRPr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/>
              <a:t>Wertheimer, Koffka, Kohler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Behaviorism </a:t>
            </a:r>
            <a:r>
              <a:rPr lang="en-US" sz="1600">
                <a:solidFill>
                  <a:schemeClr val="dk1"/>
                </a:solidFill>
              </a:rPr>
              <a:t>– focuses on observing and controlling behavior.</a:t>
            </a:r>
            <a:endParaRPr sz="1600">
              <a:solidFill>
                <a:srgbClr val="6CB255"/>
              </a:solidFill>
            </a:endParaRPr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/>
              <a:t>Pavlov, Watson, Skinner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r>
              <a:rPr lang="en-US" sz="1600" b="1">
                <a:solidFill>
                  <a:schemeClr val="dk1"/>
                </a:solidFill>
              </a:rPr>
              <a:t>Humanism </a:t>
            </a:r>
            <a:r>
              <a:rPr lang="en-US" sz="1600"/>
              <a:t>- emphasizes the potential for good that is innate to all humans.</a:t>
            </a:r>
            <a:endParaRPr/>
          </a:p>
          <a:p>
            <a:pPr marL="285750" lvl="0" indent="-285750" algn="l" rtl="0">
              <a:spcBef>
                <a:spcPts val="92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-US" sz="1600"/>
              <a:t>Abraham Maslow and Carl Rogers</a:t>
            </a:r>
            <a:endParaRPr/>
          </a:p>
        </p:txBody>
      </p:sp>
      <p:pic>
        <p:nvPicPr>
          <p:cNvPr id="67" name="Google Shape;67;p9" descr="OSC-Stacked-TM-RGB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802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WILHELM WUNDT (STRUCTURALISM)</a:t>
            </a:r>
            <a:endParaRPr sz="1400"/>
          </a:p>
        </p:txBody>
      </p:sp>
      <p:pic>
        <p:nvPicPr>
          <p:cNvPr id="73" name="Google Shape;73;p10" descr="This photo shows Wilhelm Wundt seated and surrounded by fellow researchers and equipment in his laboratory in Germany." title="Wilhelm Wund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8300" r="-8299"/>
          <a:stretch/>
        </p:blipFill>
        <p:spPr>
          <a:xfrm>
            <a:off x="457199" y="1122387"/>
            <a:ext cx="8062913" cy="290370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57199" y="4643401"/>
            <a:ext cx="8062912" cy="203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Wilhelm Wundt is credited as one of the founders of psychology. He created the first laboratory for psychological research.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Wundt emphasized structuralism. He focused on understanding the structure and characteristics of the mind through introspection.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Introspection - Process by which someone examines their own conscious experience in an attempt to break it into its component parts.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/>
          </a:p>
          <a:p>
            <a:pPr marL="285750" lvl="0" indent="-18415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</p:txBody>
      </p:sp>
      <p:pic>
        <p:nvPicPr>
          <p:cNvPr id="75" name="Google Shape;75;p10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/>
          <p:nvPr/>
        </p:nvSpPr>
        <p:spPr>
          <a:xfrm>
            <a:off x="3726554" y="3982159"/>
            <a:ext cx="4311977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photo shows him seated and surrounded by fellow researchers and equipment in his laboratory in Germany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1337480" y="4116572"/>
            <a:ext cx="15285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WILLIAM JAMES (FUNCTIONALISM)</a:t>
            </a:r>
            <a:endParaRPr sz="1400">
              <a:solidFill>
                <a:srgbClr val="6CB255"/>
              </a:solidFill>
            </a:endParaRPr>
          </a:p>
        </p:txBody>
      </p:sp>
      <p:pic>
        <p:nvPicPr>
          <p:cNvPr id="83" name="Google Shape;83;p11" descr="Image of William James" title="William Jam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247" r="-1246"/>
          <a:stretch/>
        </p:blipFill>
        <p:spPr>
          <a:xfrm>
            <a:off x="457200" y="1108075"/>
            <a:ext cx="4032250" cy="492423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4606925" y="1107617"/>
            <a:ext cx="3913188" cy="52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William James, shown here in a self-portrait, was the first American psychologist.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James drew from the functionality of cognitive processes, establishing functionalism.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Functionalism - emphasized how mental activities contributed to basic environmental survival.</a:t>
            </a:r>
            <a:endParaRPr/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85" name="Google Shape;85;p11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/>
          <p:nvPr/>
        </p:nvSpPr>
        <p:spPr>
          <a:xfrm>
            <a:off x="600501" y="6179924"/>
            <a:ext cx="35211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1.4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199" y="241326"/>
            <a:ext cx="8062913" cy="98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SIGMUND FREUD </a:t>
            </a:r>
            <a:br>
              <a:rPr lang="en-US"/>
            </a:br>
            <a:r>
              <a:rPr lang="en-US"/>
              <a:t>(PSYCHOANALYTIC THEORY)</a:t>
            </a: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0" y="1487606"/>
            <a:ext cx="4032913" cy="479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Founded Psychoanalytic theory, a perspective which dominated clinical psychology for many decades.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Studied “hysteria” and neurosis.</a:t>
            </a:r>
            <a:endParaRPr sz="180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Theorized that many of his patients’ problems arose from the unconscious mind. </a:t>
            </a:r>
            <a:endParaRPr sz="180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Believed that one way the unconscious mind could be accessed was through dream analysis.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Psychoanalytic theory focuses on the role of a person’s unconscious and early childhood experiences.</a:t>
            </a:r>
            <a:endParaRPr sz="1800"/>
          </a:p>
        </p:txBody>
      </p:sp>
      <p:pic>
        <p:nvPicPr>
          <p:cNvPr id="93" name="Google Shape;93;p12" descr="OpenStax College Logo" title="OpenStax Colleg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 descr="Image of Sigmund Freud's famous couch now located in the Freud Museum in London, England." title="Freud's Cou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7035" y="1487606"/>
            <a:ext cx="4187386" cy="361665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4749421" y="5275666"/>
            <a:ext cx="31935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Freud’s Couch (credit: BBC)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SIGMUND FREUD</a:t>
            </a:r>
            <a:endParaRPr sz="1400"/>
          </a:p>
        </p:txBody>
      </p:sp>
      <p:pic>
        <p:nvPicPr>
          <p:cNvPr id="101" name="Google Shape;101;p13" descr="Sigmund Freud was a highly influential figure in the history of psychology. Caption for image 2: One of his many books, A General Introduction to Psychoanalysis, shared his ideas about psychoanalytical therapy; it was published in 1922." title="Sigmund Freu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9448" r="-39447"/>
          <a:stretch/>
        </p:blipFill>
        <p:spPr>
          <a:xfrm>
            <a:off x="457199" y="1122386"/>
            <a:ext cx="8062913" cy="3326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457199" y="4872251"/>
            <a:ext cx="8062912" cy="133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400"/>
              <a:buNone/>
            </a:pPr>
            <a:r>
              <a:rPr lang="en-US" sz="1400"/>
              <a:t>Figure 1.5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"/>
              <a:buAutoNum type="alphaLcParenR"/>
            </a:pPr>
            <a:r>
              <a:rPr lang="en-US" sz="1600"/>
              <a:t>Sigmund Freud was a highly influential figure in the history of psychology.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Arial"/>
              <a:buAutoNum type="alphaLcParenR"/>
            </a:pPr>
            <a:r>
              <a:rPr lang="en-US" sz="1600"/>
              <a:t>One of his many books</a:t>
            </a:r>
            <a:r>
              <a:rPr lang="en-US" sz="1600" i="1"/>
              <a:t>, A General Introduction to Psychoanalysis</a:t>
            </a:r>
            <a:r>
              <a:rPr lang="en-US" sz="1600"/>
              <a:t>, shared his ideas about psychoanalytical therapy; it was published in 1922.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6CB255"/>
              </a:buClr>
              <a:buSzPts val="1600"/>
              <a:buNone/>
            </a:pPr>
            <a:endParaRPr sz="1600"/>
          </a:p>
        </p:txBody>
      </p:sp>
      <p:pic>
        <p:nvPicPr>
          <p:cNvPr id="103" name="Google Shape;103;p13" descr="OSC-Stacked-TM-RGB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687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r>
              <a:rPr lang="en-US"/>
              <a:t>				   GESTALT PSYCHOLOGY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653886" y="1503149"/>
            <a:ext cx="3866226" cy="426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Kohler, Koffka and Wertheimer were German psychologists who immigrated to the U.S. to escape Nazi Germany.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Gestalt – “Whole”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Based on the idea that although a sensory experience can be broken down into individual parts, how those parts relate to each other as a whole is often what the individual responds to in perception.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</a:pPr>
            <a:r>
              <a:rPr lang="en-US" sz="1800"/>
              <a:t>Ideas of Gestalt continue to influence research on sensation and perception.</a:t>
            </a:r>
            <a:endParaRPr sz="1800"/>
          </a:p>
        </p:txBody>
      </p:sp>
      <p:pic>
        <p:nvPicPr>
          <p:cNvPr id="110" name="Google Shape;110;p14" descr="Kohler, Koffka, Wertheimer (credit: Elearning Industry). Images of each man." title="Kohler, Koffka, Wertheimer (credit: Elearning Industry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03149"/>
            <a:ext cx="3614761" cy="36147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600501" y="5349922"/>
            <a:ext cx="31526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Kohler, Koffka, Wertheimer (credit: Elearning Industry)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 descr="OpenStax College Logo" title="OpenStax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695" y="241326"/>
            <a:ext cx="1051734" cy="75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Microsoft Office PowerPoint</Application>
  <PresentationFormat>On-screen Show (4:3)</PresentationFormat>
  <Paragraphs>201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Essential</vt:lpstr>
      <vt:lpstr>PowerPoint Presentation</vt:lpstr>
      <vt:lpstr>WHAT IS PSYCHOLOGY?</vt:lpstr>
      <vt:lpstr>WHAT IS PSYCHOLOGY? (continued)</vt:lpstr>
      <vt:lpstr>HISTORY OF PSYCHOLOGY</vt:lpstr>
      <vt:lpstr>WILHELM WUNDT (STRUCTURALISM)</vt:lpstr>
      <vt:lpstr>WILLIAM JAMES (FUNCTIONALISM)</vt:lpstr>
      <vt:lpstr>SIGMUND FREUD  (PSYCHOANALYTIC THEORY)</vt:lpstr>
      <vt:lpstr>SIGMUND FREUD</vt:lpstr>
      <vt:lpstr>       GESTALT PSYCHOLOGY</vt:lpstr>
      <vt:lpstr>IVAN PAVLOV (CLASSICAL CONDITIONING)</vt:lpstr>
      <vt:lpstr>JOHN B. WATSON (BEHAVIORISM)</vt:lpstr>
      <vt:lpstr>B.F. SKINNER (OPERANT CONDITIONING)</vt:lpstr>
      <vt:lpstr>ABRAHAM MASLOW (HUMANISM)</vt:lpstr>
      <vt:lpstr>CARL ROGERS (HUMANISM)</vt:lpstr>
      <vt:lpstr>THE COGNITIVE REVOLUTION</vt:lpstr>
      <vt:lpstr>CONTEMPORARY PSYCHOLOGY</vt:lpstr>
      <vt:lpstr>BIOPSYCHOLOGY</vt:lpstr>
      <vt:lpstr>SENSATION AND PERCEPTION</vt:lpstr>
      <vt:lpstr>COGNITIVE PSYCHOLOGY</vt:lpstr>
      <vt:lpstr>DEVELOPMENTAL PSYCHOLOGY</vt:lpstr>
      <vt:lpstr>PERSONALITY PSYCHOLOGY</vt:lpstr>
      <vt:lpstr>SOCIAL PSYCHOLOGY</vt:lpstr>
      <vt:lpstr>HEALTH PSYCHOLOGY</vt:lpstr>
      <vt:lpstr>CLINICAL PSYCHOLOGY</vt:lpstr>
      <vt:lpstr>INDUSTRIAL-ORGANIZATIONAL</vt:lpstr>
      <vt:lpstr>CAREERS IN PSYCHOLOGY</vt:lpstr>
      <vt:lpstr>EMPLOYMENT IN DIFFERENT SECTORS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Kelley</dc:creator>
  <cp:lastModifiedBy>Anne Windus Kelley</cp:lastModifiedBy>
  <cp:revision>1</cp:revision>
  <dcterms:modified xsi:type="dcterms:W3CDTF">2020-03-22T17:22:06Z</dcterms:modified>
</cp:coreProperties>
</file>