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PSYCHOLOGY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7 THINKING AND INTELLIGENCE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7311" y="5507235"/>
            <a:ext cx="1507110" cy="10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2758" y="2518312"/>
            <a:ext cx="2010682" cy="260205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PROBLEM SOLVING STRATEGIES</a:t>
            </a: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457200" y="1162725"/>
            <a:ext cx="8062912" cy="5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Trial and error </a:t>
            </a:r>
            <a:r>
              <a:rPr lang="en-US" sz="1700">
                <a:solidFill>
                  <a:schemeClr val="dk1"/>
                </a:solidFill>
              </a:rPr>
              <a:t>– continue trying different solutions until problem is solved.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Algorithm</a:t>
            </a:r>
            <a:r>
              <a:rPr lang="en-US" sz="1700">
                <a:solidFill>
                  <a:schemeClr val="dk1"/>
                </a:solidFill>
              </a:rPr>
              <a:t> – step-by-step problem-solving formula.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Heuristic</a:t>
            </a:r>
            <a:r>
              <a:rPr lang="en-US" sz="1700">
                <a:solidFill>
                  <a:schemeClr val="dk1"/>
                </a:solidFill>
              </a:rPr>
              <a:t> – general problem-solving framework.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Short-cuts.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A “rule of thumb”.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 b="1">
                <a:solidFill>
                  <a:schemeClr val="dk1"/>
                </a:solidFill>
              </a:rPr>
              <a:t>Working-backwards </a:t>
            </a:r>
            <a:r>
              <a:rPr lang="en-US" sz="1700">
                <a:solidFill>
                  <a:schemeClr val="dk1"/>
                </a:solidFill>
              </a:rPr>
              <a:t>– begin solving the problem by focusing on the end result.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Breaking large tasks into a series of smaller steps.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>
                <a:solidFill>
                  <a:srgbClr val="6CB255"/>
                </a:solidFill>
              </a:rPr>
              <a:t>When do people use heuristics?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When one is faced with too much information.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When the time to make a decision is limited.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When the decision to be made is unimportant.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When there is access to very little information to use in making the decision.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When an appropriate heuristic happens to come to mind in the same moment.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25" name="Google Shape;125;p1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PUZZLE 1: SUDOKU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457200" y="1263599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Problem solving abilities can improve with practice. Many people practice everyday with puzzles such as sudoku.</a:t>
            </a:r>
            <a:endParaRPr sz="1600"/>
          </a:p>
        </p:txBody>
      </p:sp>
      <p:pic>
        <p:nvPicPr>
          <p:cNvPr id="132" name="Google Shape;132;p1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CNX_Psych_07_03_Sudoko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65182" r="-65181"/>
          <a:stretch/>
        </p:blipFill>
        <p:spPr>
          <a:xfrm>
            <a:off x="457200" y="2327289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5171607" y="5984095"/>
            <a:ext cx="17445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7.8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PUZZLE 2: SPATIAL REASONING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457200" y="1217469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Connect all nine dots with four connecting straight lines without lifting your pencil from the paper.</a:t>
            </a:r>
            <a:endParaRPr sz="1600"/>
          </a:p>
        </p:txBody>
      </p:sp>
      <p:pic>
        <p:nvPicPr>
          <p:cNvPr id="141" name="Google Shape;141;p17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CNX_Psych_07_03_DotsAndLine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65893" r="-65893"/>
          <a:stretch/>
        </p:blipFill>
        <p:spPr>
          <a:xfrm>
            <a:off x="235641" y="2179661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4995237" y="5679732"/>
            <a:ext cx="19289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7.9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ANSWERS</a:t>
            </a:r>
            <a:endParaRPr/>
          </a:p>
        </p:txBody>
      </p:sp>
      <p:pic>
        <p:nvPicPr>
          <p:cNvPr id="150" name="Google Shape;150;p18" descr="CNX_Psych_07_06_Solution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0979" r="-10978"/>
          <a:stretch/>
        </p:blipFill>
        <p:spPr>
          <a:xfrm>
            <a:off x="457199" y="2015618"/>
            <a:ext cx="8062913" cy="350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7075357" y="5066675"/>
            <a:ext cx="17490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PITFALLS TO PROBLEM SOLVING</a:t>
            </a: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457201" y="3609041"/>
            <a:ext cx="5278615" cy="287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Functional fixedness </a:t>
            </a:r>
            <a:r>
              <a:rPr lang="en-US" sz="1700"/>
              <a:t>– inability to perceive an object being used for something other than what it was designed for.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Imagine you have a candle, thumbtacks and a box of matches. You need to mount the candle on the wall and light it. What do you do?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Very few people think to use the box as a holder for the candle which can be tacked to the wall because they are fixated on its normal function.</a:t>
            </a:r>
            <a:endParaRPr/>
          </a:p>
        </p:txBody>
      </p:sp>
      <p:pic>
        <p:nvPicPr>
          <p:cNvPr id="159" name="Google Shape;159;p1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457200" y="1195834"/>
            <a:ext cx="8229601" cy="923330"/>
          </a:xfrm>
          <a:prstGeom prst="rect">
            <a:avLst/>
          </a:prstGeom>
          <a:noFill/>
          <a:ln w="9525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“Insanity is doing the same thing over and over again and expecting a different result”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Albert Einstein.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3436" y="3329853"/>
            <a:ext cx="2813365" cy="29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426862" y="2203724"/>
            <a:ext cx="8397559" cy="183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Mental sets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Persistence in approaching a problem in a way that has worked in the past. (A set way of looking at a problem).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Becomes a problem when that way is no longer working.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6026044" y="6348653"/>
            <a:ext cx="19337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wikepedia)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BIASES</a:t>
            </a: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457199" y="1186382"/>
            <a:ext cx="8367221" cy="454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Knowledge and reasoning are used to make decisions. However, sometimes our ability to reason can be swayed by biases.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Anchoring bias </a:t>
            </a:r>
            <a:r>
              <a:rPr lang="en-US" sz="1700"/>
              <a:t>– tendency to focus on one piece of information when making a decision or solving a problem.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Confirmation bias </a:t>
            </a:r>
            <a:r>
              <a:rPr lang="en-US" sz="1700"/>
              <a:t>– tendency to focus on information that confirms your existing beliefs.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Hindsight bias </a:t>
            </a:r>
            <a:r>
              <a:rPr lang="en-US" sz="1700"/>
              <a:t>– leads you to believe that the event you just experienced was predictable, even though it wasn’t.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Representative bias </a:t>
            </a:r>
            <a:r>
              <a:rPr lang="en-US" sz="1700"/>
              <a:t>– tendency to unintentionally stereotype someone or something.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Availability heuristic </a:t>
            </a:r>
            <a:r>
              <a:rPr lang="en-US" sz="1700"/>
              <a:t>– tendency to make a decision based on an example, information, or recent experience that is readily available to you, even though it may not be the best example to inform your decision.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  <p:pic>
        <p:nvPicPr>
          <p:cNvPr id="170" name="Google Shape;170;p20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CLASSIFYING INTELLIGENCE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457200" y="1126420"/>
            <a:ext cx="8367221" cy="474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i="1">
                <a:solidFill>
                  <a:schemeClr val="dk1"/>
                </a:solidFill>
              </a:rPr>
              <a:t>What is intelligence?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Psychologists have come up with many different ways to define intelligence.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Charles Spearman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Believed intelligence consisted of one general factor, called </a:t>
            </a:r>
            <a:r>
              <a:rPr lang="en-US" sz="1700" i="1">
                <a:solidFill>
                  <a:schemeClr val="dk1"/>
                </a:solidFill>
              </a:rPr>
              <a:t>g.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Focused on commonalities amongst various intellectual abilities.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Raymond Cattell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Divided intelligence into two components.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Crystalized intelligence </a:t>
            </a:r>
            <a:r>
              <a:rPr lang="en-US" sz="1700">
                <a:solidFill>
                  <a:schemeClr val="dk1"/>
                </a:solidFill>
              </a:rPr>
              <a:t>– acquired knowledge and the ability to retrieve it. 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Knowing facts.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Fluid intelligence </a:t>
            </a:r>
            <a:r>
              <a:rPr lang="en-US" sz="1700">
                <a:solidFill>
                  <a:schemeClr val="dk1"/>
                </a:solidFill>
              </a:rPr>
              <a:t>– the ability to see complex relationships and solve problems.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Knowing how to do something.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endParaRPr sz="1700">
              <a:solidFill>
                <a:schemeClr val="dk1"/>
              </a:solidFill>
            </a:endParaRPr>
          </a:p>
        </p:txBody>
      </p:sp>
      <p:pic>
        <p:nvPicPr>
          <p:cNvPr id="177" name="Google Shape;177;p21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TRIARCHIC THEORY OF INTELLIGENCE</a:t>
            </a:r>
            <a:endParaRPr/>
          </a:p>
        </p:txBody>
      </p:sp>
      <p:pic>
        <p:nvPicPr>
          <p:cNvPr id="183" name="Google Shape;183;p22" descr="CNX_Psych_07_04_Triachic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728" r="-5727"/>
          <a:stretch/>
        </p:blipFill>
        <p:spPr>
          <a:xfrm>
            <a:off x="457199" y="2448174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457200" y="128179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Robert Sternberg’s theory identifies three types of intelligence: practical, creative, and analytical.</a:t>
            </a:r>
            <a:endParaRPr/>
          </a:p>
        </p:txBody>
      </p:sp>
      <p:pic>
        <p:nvPicPr>
          <p:cNvPr id="185" name="Google Shape;185;p22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7360172" y="6374806"/>
            <a:ext cx="14642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MULTIPLE INTELLIGENCES THEORY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457199" y="1111429"/>
            <a:ext cx="8367221" cy="558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Howard Gardner proposed that each person possesses at least 8 intelligences.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Linguistic 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Logical-mathematical 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Musical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Bodily kinesthetic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Spatial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Interpersonal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Intrapersonal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/>
              <a:t>Naturalist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Inter and intrapersonal intelligences are often combined and called emotional intelligence.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/>
              <a:t>Emotional intelligence </a:t>
            </a:r>
            <a:r>
              <a:rPr lang="en-US" sz="1700"/>
              <a:t>– the ability to understand the emotions of yourself and others, show empathy, understand social relationships and cues, and regulate your own emotions and respond in culturally appropriate ways.</a:t>
            </a:r>
            <a:endParaRPr/>
          </a:p>
          <a:p>
            <a:pPr marL="457200" lvl="0" indent="-33020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93" name="Google Shape;193;p2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CREATIVITY</a:t>
            </a:r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57200" y="1111431"/>
            <a:ext cx="8062912" cy="495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Creativity</a:t>
            </a:r>
            <a:r>
              <a:rPr lang="en-US" sz="1700"/>
              <a:t> – the ability to generate, create, or discover new ideas, solutions, and possibilities.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Creative people usually: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Have intense knowledge about something.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Work on it for years.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Look at novel solutions.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Seek out the advice and help of other experts.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Take risks.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Creativity is often thought of as ones ability to engage in divergent thinking.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Divergent thinking </a:t>
            </a:r>
            <a:r>
              <a:rPr lang="en-US" sz="1700"/>
              <a:t>– thinking “outside the box”.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- Used when more than one possibility exists on a situation.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Convergent thinking </a:t>
            </a:r>
            <a:r>
              <a:rPr lang="en-US" sz="1700"/>
              <a:t>– ability to provide a correct or well-established answer or solution to a problem.</a:t>
            </a:r>
            <a:endParaRPr/>
          </a:p>
        </p:txBody>
      </p:sp>
      <p:pic>
        <p:nvPicPr>
          <p:cNvPr id="200" name="Google Shape;200;p24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COGNITIVE PSYCHOLOGY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7199" y="5921114"/>
            <a:ext cx="8367222" cy="74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200"/>
              <a:buNone/>
            </a:pPr>
            <a:r>
              <a:rPr lang="en-US" sz="1200"/>
              <a:t>Figure 7.1 The 19th-century </a:t>
            </a:r>
            <a:r>
              <a:rPr lang="en-US" sz="1200" i="1"/>
              <a:t>Girl with a Book </a:t>
            </a:r>
            <a:r>
              <a:rPr lang="en-US" sz="1200"/>
              <a:t>by José Ferraz de Almeida Júnior, the 20th-century sculpture </a:t>
            </a:r>
            <a:r>
              <a:rPr lang="en-US" sz="1200" i="1"/>
              <a:t>The Thinker </a:t>
            </a:r>
            <a:r>
              <a:rPr lang="en-US" sz="1200"/>
              <a:t>by August Rodin, and Shi Ke’s 10th-century painting </a:t>
            </a:r>
            <a:r>
              <a:rPr lang="en-US" sz="1200" i="1"/>
              <a:t>Huike Thinking </a:t>
            </a:r>
            <a:r>
              <a:rPr lang="en-US" sz="1200"/>
              <a:t>all reflect the fascination with the process of human thought. (credit “middle”: modification of work by Jason Rogers; credit “right”: modification of work by Tang Zu-Ming)</a:t>
            </a:r>
            <a:endParaRPr/>
          </a:p>
        </p:txBody>
      </p:sp>
      <p:pic>
        <p:nvPicPr>
          <p:cNvPr id="54" name="Google Shape;54;p7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 descr="CNX_Psych_07_00_Thinkin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-21979" b="-21979"/>
          <a:stretch/>
        </p:blipFill>
        <p:spPr>
          <a:xfrm>
            <a:off x="609353" y="2950090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457199" y="1124262"/>
            <a:ext cx="836722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Cognition, most simply, is thinking. It encompasses the processes associated with:</a:t>
            </a:r>
            <a:endParaRPr/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Perception</a:t>
            </a:r>
            <a:endParaRPr/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/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Problem-solving</a:t>
            </a:r>
            <a:endParaRPr/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Judgement</a:t>
            </a:r>
            <a:endParaRPr/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  <a:p>
            <a:pPr marL="285750" marR="0" lvl="0" indent="-285750" algn="l" rtl="0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MEASURES OF INTELLIGENCE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457200" y="1121968"/>
            <a:ext cx="8367221" cy="542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Measuring intelligence can come in many forms.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A person’s Intelligence quotient </a:t>
            </a:r>
            <a:r>
              <a:rPr lang="en-US" sz="1700" b="1"/>
              <a:t>(IQ) </a:t>
            </a:r>
            <a:r>
              <a:rPr lang="en-US" sz="1700"/>
              <a:t>is a score earned on a test designed to measure intelligence.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i="1"/>
              <a:t>How do psychologists ensure that tests function as valid measures of intelligence?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The Stanford-Binet Intelligence Scale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Early 1900’s – Alfred Binet developed an intelligence test to use on children to determine which ones might have difficulty in school. 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Louis Terman (a Stanford psychologist) modified Binet’s work by standardizing the administration of the test and testing thousands of children to establish a norm.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/>
              <a:t>Standardization</a:t>
            </a:r>
            <a:r>
              <a:rPr lang="en-US" sz="1700"/>
              <a:t> – the manner of administration, scoring, and interpretation of results is consistent.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/>
              <a:t>Norming</a:t>
            </a:r>
            <a:r>
              <a:rPr lang="en-US" sz="1700"/>
              <a:t> – giving a test to a large population so data can be collected comparing groups, such as age groups.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The resulting data provide norms/referential scores used to interpret future scores.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Standardization and norming ensure that new scores are reliable.</a:t>
            </a:r>
            <a:endParaRPr/>
          </a:p>
        </p:txBody>
      </p:sp>
      <p:pic>
        <p:nvPicPr>
          <p:cNvPr id="207" name="Google Shape;207;p2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ALFRED BINET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French psychologist Alfred Binet helped to develop intelligence testing. </a:t>
            </a:r>
            <a:r>
              <a:rPr lang="en-US" sz="1700">
                <a:solidFill>
                  <a:srgbClr val="6CB255"/>
                </a:solidFill>
              </a:rPr>
              <a:t>(b) </a:t>
            </a:r>
            <a:r>
              <a:rPr lang="en-US" sz="1700"/>
              <a:t>This page is from a 1908 version of the Binet-Simon Intelligence Scale. Children being tested were asked which face, of each pair, was prettier.</a:t>
            </a:r>
            <a:endParaRPr/>
          </a:p>
        </p:txBody>
      </p:sp>
      <p:pic>
        <p:nvPicPr>
          <p:cNvPr id="214" name="Google Shape;214;p2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 descr="CNX_Psych_07_05_ChildIQ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30989" r="-30990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6295869" y="4425442"/>
            <a:ext cx="12244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MEASURES OF INTELLIGENCE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457200" y="1106512"/>
            <a:ext cx="8367221" cy="547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Wechsler Adult Intelligence Scale (WAIS)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David Wechsler’s definition of intelligence </a:t>
            </a:r>
            <a:r>
              <a:rPr lang="en-US" sz="1700">
                <a:solidFill>
                  <a:schemeClr val="dk1"/>
                </a:solidFill>
              </a:rPr>
              <a:t>- ”</a:t>
            </a:r>
            <a:r>
              <a:rPr lang="en-US" sz="1700" i="1">
                <a:solidFill>
                  <a:schemeClr val="dk1"/>
                </a:solidFill>
              </a:rPr>
              <a:t>the global capacity of a person to act purposefully, to think rationally, and to deal effectively with his environment.”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In 1939, Wechsler developed a new IQ test by combining several subtests from other intelligence tests.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Tapped into a variety of verbal and nonverbal skills.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One of the most extensively used intelligence tests.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Wechsler Intelligence Scale for Children (WISC-V) is one of many versions used today that tests 1) verbal comprehension, 2) visual spatial, 3) fluid reasoning, 4) working memory and 5) processing Speed.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Flynn Effect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After years of use within schools and communities, periodic recalibration of WAIS lead to an observation known as the Flynn effect.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</a:rPr>
              <a:t>The observation that each generation has a significantly higher IQ than the last.</a:t>
            </a:r>
            <a:endParaRPr/>
          </a:p>
          <a:p>
            <a:pPr marL="285750" lvl="0" indent="-177800" algn="l" rtl="0">
              <a:spcBef>
                <a:spcPts val="1080"/>
              </a:spcBef>
              <a:spcAft>
                <a:spcPts val="0"/>
              </a:spcAft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700"/>
              <a:buNone/>
            </a:pPr>
            <a:endParaRPr sz="1700">
              <a:solidFill>
                <a:schemeClr val="dk1"/>
              </a:solidFill>
            </a:endParaRPr>
          </a:p>
        </p:txBody>
      </p:sp>
      <p:pic>
        <p:nvPicPr>
          <p:cNvPr id="223" name="Google Shape;223;p27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THE BELL CURVE</a:t>
            </a:r>
            <a:endParaRPr/>
          </a:p>
        </p:txBody>
      </p:sp>
      <p:pic>
        <p:nvPicPr>
          <p:cNvPr id="229" name="Google Shape;229;p28" descr="CNX_Psych_07_05_BellCurve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2953" r="-22953"/>
          <a:stretch/>
        </p:blipFill>
        <p:spPr>
          <a:xfrm>
            <a:off x="715776" y="3264793"/>
            <a:ext cx="7545749" cy="327557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1404425" y="6354130"/>
            <a:ext cx="6168453" cy="37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Figure 7.14 Are you of below-average, average, or above-average height?</a:t>
            </a:r>
            <a:endParaRPr/>
          </a:p>
        </p:txBody>
      </p:sp>
      <p:pic>
        <p:nvPicPr>
          <p:cNvPr id="231" name="Google Shape;231;p28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457197" y="1066728"/>
            <a:ext cx="8367224" cy="289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of intelligence tests follow the bell curve. 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psychological testing, this graph demonstrates a representative sample/normal distribution of a trait in the human population.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Representative sample </a:t>
            </a: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subset of the population that accurately represents the general population.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requires a large sample size.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IQ BELL CURVE</a:t>
            </a: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457199" y="993034"/>
            <a:ext cx="8367221" cy="250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2"/>
              <a:buNone/>
            </a:pPr>
            <a:r>
              <a:rPr lang="en-US" sz="1572"/>
              <a:t>The average IQ score is 100.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572"/>
              <a:buNone/>
            </a:pPr>
            <a:r>
              <a:rPr lang="en-US" sz="1572" b="1"/>
              <a:t>Standard deviations </a:t>
            </a:r>
            <a:r>
              <a:rPr lang="en-US" sz="1572"/>
              <a:t>– describe how data are dispersed in a population.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572"/>
              <a:buNone/>
            </a:pPr>
            <a:r>
              <a:rPr lang="en-US" sz="1572"/>
              <a:t>One standard deviation in IQ testing is 15 points.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572"/>
              <a:buFont typeface="Arial"/>
              <a:buChar char="-"/>
            </a:pPr>
            <a:r>
              <a:rPr lang="en-US" sz="1572"/>
              <a:t>A score of 85 is one standard deviation below the mean (average).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572"/>
              <a:buNone/>
            </a:pPr>
            <a:r>
              <a:rPr lang="en-US" sz="1572"/>
              <a:t>Any score between one standard deviation above and below the mean is considered and average.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572"/>
              <a:buFont typeface="Arial"/>
              <a:buChar char="-"/>
            </a:pPr>
            <a:r>
              <a:rPr lang="en-US" sz="1572"/>
              <a:t>82% of the population have an IQ score between 85 and 115.</a:t>
            </a:r>
            <a:endParaRPr sz="1572"/>
          </a:p>
        </p:txBody>
      </p:sp>
      <p:pic>
        <p:nvPicPr>
          <p:cNvPr id="239" name="Google Shape;239;p2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descr="CNX_Psych_07_05_BellCurve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14759" r="-14759"/>
          <a:stretch/>
        </p:blipFill>
        <p:spPr>
          <a:xfrm>
            <a:off x="614597" y="3496592"/>
            <a:ext cx="7493285" cy="3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7772687" y="6238067"/>
            <a:ext cx="1094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7.15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INTELLECTUAL DISABILITY</a:t>
            </a:r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body" idx="1"/>
          </p:nvPr>
        </p:nvSpPr>
        <p:spPr>
          <a:xfrm>
            <a:off x="457199" y="1261331"/>
            <a:ext cx="8367221" cy="358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2.2% of the population has an IQ score below 70 and are considered intellectually disabled.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Exhibit deficits in intellectual functioning and adaptive behavior.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Formerly known as mental retardation.</a:t>
            </a:r>
            <a:endParaRPr sz="170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The 4 subtypes are mild, moderate, severe and profound.</a:t>
            </a:r>
            <a:endParaRPr/>
          </a:p>
        </p:txBody>
      </p:sp>
      <p:pic>
        <p:nvPicPr>
          <p:cNvPr id="248" name="Google Shape;248;p30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5063" y="3203086"/>
            <a:ext cx="4035894" cy="327747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 txBox="1"/>
          <p:nvPr/>
        </p:nvSpPr>
        <p:spPr>
          <a:xfrm>
            <a:off x="2680846" y="6326668"/>
            <a:ext cx="32078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National Institute of Health)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THE SOURCE OF INTELLIGENCE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1"/>
          </p:nvPr>
        </p:nvSpPr>
        <p:spPr>
          <a:xfrm>
            <a:off x="457200" y="1117754"/>
            <a:ext cx="8367221" cy="529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Nature or Nurture?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Nature perspective </a:t>
            </a:r>
            <a:r>
              <a:rPr lang="en-US" sz="1700"/>
              <a:t>– intelligence is inherited from a person’s parents.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The heritability of intelligence is often researched using twin studies.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Identical twins raised together and identical twins raised apart exhibit a higher correlation between IQ scores than siblings or fraternal twins raised together.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Nurture perspective </a:t>
            </a:r>
            <a:r>
              <a:rPr lang="en-US" sz="1700"/>
              <a:t>– intelligence is shaped by a child’s developmental environment.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 If parents present children with intellectual stimuli it will be reflected in the child’s intelligence level.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Most psychologists now believe levels of intelligence are a combination of both.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Range of reaction </a:t>
            </a:r>
            <a:endParaRPr sz="1700" b="1" u="sng">
              <a:solidFill>
                <a:srgbClr val="6CB25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Theory that each person responds to the environment in a unique way based on his or her genetic makeup.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Genetic makeup is a fixed quantity.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Whether you reach your full intellectual potential is dependent upon environmental factors.</a:t>
            </a:r>
            <a:endParaRPr sz="1700"/>
          </a:p>
        </p:txBody>
      </p:sp>
      <p:pic>
        <p:nvPicPr>
          <p:cNvPr id="257" name="Google Shape;257;p31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GENETICS AND IQ</a:t>
            </a: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1"/>
          </p:nvPr>
        </p:nvSpPr>
        <p:spPr>
          <a:xfrm>
            <a:off x="457200" y="5006327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The correlations of IQs of unrelated versus related persons reared apart or together suggest a genetic component to intelligence.</a:t>
            </a:r>
            <a:endParaRPr/>
          </a:p>
        </p:txBody>
      </p:sp>
      <p:pic>
        <p:nvPicPr>
          <p:cNvPr id="264" name="Google Shape;264;p32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 descr="CNX_Psych_07_06_Correlation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20906" r="-20905"/>
          <a:stretch/>
        </p:blipFill>
        <p:spPr>
          <a:xfrm>
            <a:off x="457200" y="1343911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5711253" y="4617377"/>
            <a:ext cx="13593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7.16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LEARNING DISABILITIES</a:t>
            </a:r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1"/>
          </p:nvPr>
        </p:nvSpPr>
        <p:spPr>
          <a:xfrm>
            <a:off x="457199" y="1121622"/>
            <a:ext cx="8367221" cy="189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Learning disabilities are cognitive disorders that affect different areas of cognition, particularly language or reading.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Specific neurological impairments, not an intellectual/developmental problem.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Often affect children with average to above-average intelligence.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Exhibit comorbidity with other disorders.</a:t>
            </a:r>
            <a:endParaRPr/>
          </a:p>
          <a:p>
            <a:pPr marL="285750" lvl="0" indent="-17780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None/>
            </a:pPr>
            <a:endParaRPr sz="1700"/>
          </a:p>
        </p:txBody>
      </p:sp>
      <p:pic>
        <p:nvPicPr>
          <p:cNvPr id="273" name="Google Shape;273;p3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/>
          <p:nvPr/>
        </p:nvSpPr>
        <p:spPr>
          <a:xfrm>
            <a:off x="457200" y="3014663"/>
            <a:ext cx="5357814" cy="397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Dysgraphia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learning disability resulting in a struggle to write legibly.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difficulty putting their thoughts down on paper.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Dyslexia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inability to correctly process letters.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learning disability in children.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mix up letters within words and sentences (letter reversals).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3" descr="CNX_Psych_07_06_Teapot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65182" r="-65181"/>
          <a:stretch/>
        </p:blipFill>
        <p:spPr>
          <a:xfrm>
            <a:off x="3855073" y="2603725"/>
            <a:ext cx="6929288" cy="300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/>
          <p:nvPr/>
        </p:nvSpPr>
        <p:spPr>
          <a:xfrm>
            <a:off x="5815014" y="5775835"/>
            <a:ext cx="315753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7.17 These written words show variations of the word “teapot” as written by individuals with dyslexia.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COGNITION</a:t>
            </a: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Sensations and information are received by our brains, filtered through emotions and memories, and processed to become thoughts.</a:t>
            </a:r>
            <a:endParaRPr/>
          </a:p>
        </p:txBody>
      </p:sp>
      <p:pic>
        <p:nvPicPr>
          <p:cNvPr id="63" name="Google Shape;63;p8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 descr="CNX_Psych_07_01_Concept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-10985" b="-10985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6895475" y="3657600"/>
            <a:ext cx="1514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CONCEPTS &amp; PROTOTYPES</a:t>
            </a:r>
            <a:endParaRPr/>
          </a:p>
        </p:txBody>
      </p:sp>
      <p:pic>
        <p:nvPicPr>
          <p:cNvPr id="71" name="Google Shape;71;p9" descr="CNX_Psych_07_01_Gandhi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9541" r="-29541"/>
          <a:stretch/>
        </p:blipFill>
        <p:spPr>
          <a:xfrm>
            <a:off x="3608728" y="2927933"/>
            <a:ext cx="6185548" cy="268511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736892" y="5613049"/>
            <a:ext cx="4075815" cy="109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In 1930, Mohandas Gandhi led a group in peaceful protest against a British tax on salt in India.</a:t>
            </a:r>
            <a:endParaRPr/>
          </a:p>
        </p:txBody>
      </p:sp>
      <p:pic>
        <p:nvPicPr>
          <p:cNvPr id="73" name="Google Shape;73;p9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7743462" y="6280947"/>
            <a:ext cx="10400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7.3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457200" y="2953381"/>
            <a:ext cx="3635115" cy="203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Prototype</a:t>
            </a: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best example or representation of a concept.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Mahatma Gandhi could be a prototype for the category of civil disobedience.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457200" y="1267780"/>
            <a:ext cx="8062912" cy="175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None/>
            </a:pPr>
            <a:r>
              <a:rPr lang="en-US" sz="17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the brain organize information?</a:t>
            </a:r>
            <a:endParaRPr sz="17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Concepts</a:t>
            </a:r>
            <a:r>
              <a:rPr lang="en-US" sz="17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categories of linguistic information, images, ideas, or memories.</a:t>
            </a:r>
            <a:endParaRPr/>
          </a:p>
          <a:p>
            <a:pPr marL="285750" marR="0" lvl="0" indent="-28575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to see relationships among different elements of experience.</a:t>
            </a:r>
            <a:endParaRPr/>
          </a:p>
          <a:p>
            <a:pPr marL="285750" marR="0" lvl="0" indent="-28575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complex and abstract (e.g. the idea of justice) or concrete (types of birds).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445"/>
              <a:buFont typeface="Arial"/>
              <a:buNone/>
            </a:pPr>
            <a:endParaRPr sz="1445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NATURAL &amp; ARTIFICIAL CONCEPTS</a:t>
            </a:r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57200" y="1169233"/>
            <a:ext cx="8062912" cy="256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Natural concepts: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Created “naturally” through either direct or indirect experience.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E.g. our concept of snow.</a:t>
            </a:r>
            <a:endParaRPr sz="1700"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Artificial concepts:</a:t>
            </a:r>
            <a:endParaRPr/>
          </a:p>
          <a:p>
            <a:pPr marL="342900" lvl="0" indent="-34290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Defined by a specific set of characteristics.</a:t>
            </a:r>
            <a:endParaRPr/>
          </a:p>
          <a:p>
            <a:pPr marL="342900" lvl="0" indent="-34290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E.g. Properties of geometric shapes (squares, triangles etc).</a:t>
            </a:r>
            <a:endParaRPr sz="1700"/>
          </a:p>
        </p:txBody>
      </p:sp>
      <p:pic>
        <p:nvPicPr>
          <p:cNvPr id="83" name="Google Shape;83;p10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 descr="CNX_Psych_07_01_SnowShape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-21252" b="-21253"/>
          <a:stretch/>
        </p:blipFill>
        <p:spPr>
          <a:xfrm>
            <a:off x="978108" y="3537677"/>
            <a:ext cx="7021096" cy="304782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/>
        </p:nvSpPr>
        <p:spPr>
          <a:xfrm>
            <a:off x="978108" y="6088559"/>
            <a:ext cx="70210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7.4 (credit a: modification of work by Maarten Takens; credit b: modification of work by “Shayan (USA)”/Flickr)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SCHEMATA</a:t>
            </a:r>
            <a:endParaRPr/>
          </a:p>
        </p:txBody>
      </p:sp>
      <p:pic>
        <p:nvPicPr>
          <p:cNvPr id="91" name="Google Shape;91;p11" descr="CNX_Psych_07_01_Elevator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4549" r="-54550"/>
          <a:stretch/>
        </p:blipFill>
        <p:spPr>
          <a:xfrm>
            <a:off x="3569686" y="2818150"/>
            <a:ext cx="7111488" cy="30870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5626097" y="6056018"/>
            <a:ext cx="3517903" cy="40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Figure 7.5 (credit: “Gideon”/Flickr)</a:t>
            </a:r>
            <a:endParaRPr sz="1400"/>
          </a:p>
        </p:txBody>
      </p:sp>
      <p:pic>
        <p:nvPicPr>
          <p:cNvPr id="93" name="Google Shape;93;p11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/>
          <p:nvPr/>
        </p:nvSpPr>
        <p:spPr>
          <a:xfrm>
            <a:off x="457199" y="1012288"/>
            <a:ext cx="8367222" cy="208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</a:t>
            </a: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 mental construct consisting of a collection of related concepts.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schema is activated, we automatically make assumptions about the person/object/situation.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schema </a:t>
            </a: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makes assumptions about how individuals in certain roles will behave.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457199" y="2654804"/>
            <a:ext cx="4969240" cy="34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assumptions come to mind about a librarian?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schema (cognitive script) </a:t>
            </a: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set of routine or automatic behaviors.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vary widely among different cultures and countries.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Dictate behavior.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habits difficult to break.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700"/>
              <a:buFont typeface="Arial"/>
              <a:buChar char="-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when riding in an elevator, we automatically stand facing the door.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EVENT SCHEMA</a:t>
            </a:r>
            <a:endParaRPr/>
          </a:p>
        </p:txBody>
      </p:sp>
      <p:pic>
        <p:nvPicPr>
          <p:cNvPr id="101" name="Google Shape;101;p12" descr="CNX_Psych_07_01_TextDriv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6906" r="-26905"/>
          <a:stretch/>
        </p:blipFill>
        <p:spPr>
          <a:xfrm>
            <a:off x="945061" y="3514725"/>
            <a:ext cx="6827626" cy="296383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457200" y="1214957"/>
            <a:ext cx="8367221" cy="229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Event schemas are difficult to change because they are automatic.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When we receive a text, our event schema is to pick up our phone and reply. The problem is that this automatic reaction will arise even in situations when it is not safe to reply.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Texting while driving is dangerous, but it is a difficult event schema for some people to resist.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Research suggests that just the event schema of regularly checking our phone makes it increasingly difficult to resist picking it up while driving.</a:t>
            </a:r>
            <a:endParaRPr sz="1600"/>
          </a:p>
        </p:txBody>
      </p:sp>
      <p:pic>
        <p:nvPicPr>
          <p:cNvPr id="103" name="Google Shape;103;p12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/>
          <p:nvPr/>
        </p:nvSpPr>
        <p:spPr>
          <a:xfrm>
            <a:off x="7880844" y="6316950"/>
            <a:ext cx="14990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LANGUAGE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457200" y="1216362"/>
            <a:ext cx="8367221" cy="430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Language</a:t>
            </a:r>
            <a:r>
              <a:rPr lang="en-US" sz="1700">
                <a:solidFill>
                  <a:schemeClr val="dk1"/>
                </a:solidFill>
              </a:rPr>
              <a:t> – a communication system that involves using words and systematic rules to organize those words to transmit information from one individual to another.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Components of Language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Lexicon </a:t>
            </a:r>
            <a:r>
              <a:rPr lang="en-US" sz="1700">
                <a:solidFill>
                  <a:schemeClr val="dk1"/>
                </a:solidFill>
              </a:rPr>
              <a:t>– the words of a given language.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Grammar</a:t>
            </a:r>
            <a:r>
              <a:rPr lang="en-US" sz="1700">
                <a:solidFill>
                  <a:schemeClr val="dk1"/>
                </a:solidFill>
              </a:rPr>
              <a:t> – the set of rules that are used to convey meaning through the use of the lexicon.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Phoneme </a:t>
            </a:r>
            <a:r>
              <a:rPr lang="en-US" sz="1700">
                <a:solidFill>
                  <a:schemeClr val="dk1"/>
                </a:solidFill>
              </a:rPr>
              <a:t>– a basic sound unit (ah, eh,).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Morphemes</a:t>
            </a:r>
            <a:r>
              <a:rPr lang="en-US" sz="1700">
                <a:solidFill>
                  <a:schemeClr val="dk1"/>
                </a:solidFill>
              </a:rPr>
              <a:t> – the smallest units of language that convey some type of meaning.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>
                <a:solidFill>
                  <a:schemeClr val="dk1"/>
                </a:solidFill>
              </a:rPr>
              <a:t>Language is constructed through semantics and syntax.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Semantics </a:t>
            </a:r>
            <a:r>
              <a:rPr lang="en-US" sz="1700">
                <a:solidFill>
                  <a:schemeClr val="dk1"/>
                </a:solidFill>
              </a:rPr>
              <a:t>– the meaning we derive from morphemes and words.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>
                <a:solidFill>
                  <a:schemeClr val="dk1"/>
                </a:solidFill>
              </a:rPr>
              <a:t>Syntax</a:t>
            </a:r>
            <a:r>
              <a:rPr lang="en-US" sz="1700">
                <a:solidFill>
                  <a:schemeClr val="dk1"/>
                </a:solidFill>
              </a:rPr>
              <a:t> – the way words are organized into sentences.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11" name="Google Shape;111;p1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LANGUAGE DEVELOPMENT</a:t>
            </a: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457200" y="1236972"/>
            <a:ext cx="8367221" cy="540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Noam Chomsky – </a:t>
            </a:r>
            <a:r>
              <a:rPr lang="en-US" sz="1700"/>
              <a:t>proposed that the mechanisms underlying language acquisition are biologically determined.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Language develops in the absence of formal instruction.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Language acquisition follows similar patterns in children from different cultures/backgrounds.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/>
              <a:t>Critical period </a:t>
            </a:r>
            <a:r>
              <a:rPr lang="en-US" sz="1700"/>
              <a:t>– proficiency at acquiring language is maximal early in life.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Being deprived of language during the critical period impedes the ability to fully acquire and use language.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 b="1" u="sng">
                <a:solidFill>
                  <a:srgbClr val="6CB255"/>
                </a:solidFill>
              </a:rPr>
              <a:t>The Case of Genie</a:t>
            </a:r>
            <a:endParaRPr/>
          </a:p>
          <a:p>
            <a:pPr marL="0" lvl="0" indent="0" algn="l" rtl="0">
              <a:spcBef>
                <a:spcPts val="940"/>
              </a:spcBef>
              <a:spcAft>
                <a:spcPts val="0"/>
              </a:spcAft>
              <a:buClr>
                <a:srgbClr val="6CB255"/>
              </a:buClr>
              <a:buSzPts val="1700"/>
              <a:buNone/>
            </a:pPr>
            <a:r>
              <a:rPr lang="en-US" sz="1700"/>
              <a:t>The effects of language deprivation during the critical period can be seen in the case study of Genie. 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Was found at age 13 after being raised in neglectful and abusive conditions.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Grew up with virtually no social interaction and was unable to speak when found.</a:t>
            </a:r>
            <a:endParaRPr/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lang="en-US" sz="1700"/>
              <a:t>With help, Genie was able to acquire vocabulary but was not able to learn the grammatical aspects of language.</a:t>
            </a:r>
            <a:endParaRPr/>
          </a:p>
        </p:txBody>
      </p:sp>
      <p:pic>
        <p:nvPicPr>
          <p:cNvPr id="118" name="Google Shape;118;p14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2340</Words>
  <Application>Microsoft Office PowerPoint</Application>
  <PresentationFormat>On-screen Show (4:3)</PresentationFormat>
  <Paragraphs>221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Arial Black</vt:lpstr>
      <vt:lpstr>Arial</vt:lpstr>
      <vt:lpstr>Essential</vt:lpstr>
      <vt:lpstr>PowerPoint Presentation</vt:lpstr>
      <vt:lpstr>COGNITIVE PSYCHOLOGY</vt:lpstr>
      <vt:lpstr>COGNITION</vt:lpstr>
      <vt:lpstr>CONCEPTS &amp; PROTOTYPES</vt:lpstr>
      <vt:lpstr>NATURAL &amp; ARTIFICIAL CONCEPTS</vt:lpstr>
      <vt:lpstr>SCHEMATA</vt:lpstr>
      <vt:lpstr>EVENT SCHEMA</vt:lpstr>
      <vt:lpstr>LANGUAGE</vt:lpstr>
      <vt:lpstr>LANGUAGE DEVELOPMENT</vt:lpstr>
      <vt:lpstr>PROBLEM SOLVING STRATEGIES</vt:lpstr>
      <vt:lpstr>PUZZLE 1: SUDOKU</vt:lpstr>
      <vt:lpstr>PUZZLE 2: SPATIAL REASONING</vt:lpstr>
      <vt:lpstr>ANSWERS</vt:lpstr>
      <vt:lpstr>PITFALLS TO PROBLEM SOLVING</vt:lpstr>
      <vt:lpstr>BIASES</vt:lpstr>
      <vt:lpstr>CLASSIFYING INTELLIGENCE</vt:lpstr>
      <vt:lpstr>TRIARCHIC THEORY OF INTELLIGENCE</vt:lpstr>
      <vt:lpstr>MULTIPLE INTELLIGENCES THEORY</vt:lpstr>
      <vt:lpstr>CREATIVITY</vt:lpstr>
      <vt:lpstr>MEASURES OF INTELLIGENCE</vt:lpstr>
      <vt:lpstr>ALFRED BINET</vt:lpstr>
      <vt:lpstr>MEASURES OF INTELLIGENCE</vt:lpstr>
      <vt:lpstr>THE BELL CURVE</vt:lpstr>
      <vt:lpstr>IQ BELL CURVE</vt:lpstr>
      <vt:lpstr>INTELLECTUAL DISABILITY</vt:lpstr>
      <vt:lpstr>THE SOURCE OF INTELLIGENCE</vt:lpstr>
      <vt:lpstr>GENETICS AND IQ</vt:lpstr>
      <vt:lpstr>LEARNING DISABILITIES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Kelley</dc:creator>
  <cp:lastModifiedBy>Anne Windus Kelley</cp:lastModifiedBy>
  <cp:revision>1</cp:revision>
  <dcterms:modified xsi:type="dcterms:W3CDTF">2020-03-22T17:56:52Z</dcterms:modified>
</cp:coreProperties>
</file>