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22"/>
  </p:notesMasterIdLst>
  <p:handoutMasterIdLst>
    <p:handoutMasterId r:id="rId23"/>
  </p:handoutMasterIdLst>
  <p:sldIdLst>
    <p:sldId id="270" r:id="rId3"/>
    <p:sldId id="271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9" r:id="rId20"/>
    <p:sldId id="288" r:id="rId21"/>
  </p:sldIdLst>
  <p:sldSz cx="12192000" cy="6858000"/>
  <p:notesSz cx="6858000" cy="9144000"/>
  <p:custDataLst>
    <p:tags r:id="rId2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EB01D47-4F4F-4F3E-B96E-CDADF2AE3CEE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E4966E4-44DF-4AFE-ABDA-CB38D12193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AA48DEB-AE25-4EC2-805D-EC35AD824F61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1D70C53-968A-4676-AE6C-5657E1135C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B41A619B-0561-494F-A21C-FB4F4529EC41}" type="slidenum">
              <a:rPr lang="en-US" altLang="en-US" smtClean="0">
                <a:latin typeface="Calibri" panose="020F0502020204030204" pitchFamily="34" charset="0"/>
              </a:rPr>
              <a:pPr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5191BDD3-22F7-40AA-B190-68D985063DFE}" type="slidenum">
              <a:rPr lang="en-US" altLang="en-US" smtClean="0">
                <a:latin typeface="Calibri" panose="020F0502020204030204" pitchFamily="34" charset="0"/>
              </a:rPr>
              <a:pPr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B76B22CF-7CF8-44FD-9B72-0FEF6EE7D16F}" type="slidenum">
              <a:rPr lang="en-US" altLang="en-US" smtClean="0">
                <a:latin typeface="Calibri" panose="020F0502020204030204" pitchFamily="34" charset="0"/>
              </a:rPr>
              <a:pPr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C7AB53BB-AF46-4F08-A143-254F3D4E7AF8}" type="slidenum">
              <a:rPr lang="en-US" altLang="en-US" smtClean="0">
                <a:latin typeface="Calibri" panose="020F0502020204030204" pitchFamily="34" charset="0"/>
              </a:rPr>
              <a:pPr/>
              <a:t>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37D031B4-8918-446D-B08F-D1AA7F4056C0}" type="slidenum">
              <a:rPr lang="en-US" altLang="en-US" smtClean="0">
                <a:latin typeface="Calibri" panose="020F0502020204030204" pitchFamily="34" charset="0"/>
              </a:rPr>
              <a:pPr/>
              <a:t>11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DA131CB1-E8CD-4B93-8F2C-A647BF619B4A}" type="slidenum">
              <a:rPr lang="en-US" altLang="en-US" smtClean="0">
                <a:latin typeface="Calibri" panose="020F0502020204030204" pitchFamily="34" charset="0"/>
              </a:rPr>
              <a:pPr/>
              <a:t>14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A602A44A-8AE6-4001-A7B9-0C9115B1D514}" type="slidenum">
              <a:rPr lang="en-US" altLang="en-US" smtClean="0">
                <a:latin typeface="Calibri" panose="020F0502020204030204" pitchFamily="34" charset="0"/>
              </a:rPr>
              <a:pPr/>
              <a:t>15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3B31C099-CC33-4472-9E3A-2B13749B51E5}" type="slidenum">
              <a:rPr lang="en-US" altLang="en-US" smtClean="0">
                <a:latin typeface="Calibri" panose="020F0502020204030204" pitchFamily="34" charset="0"/>
              </a:rPr>
              <a:pPr/>
              <a:t>16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66A51785-A5B5-47F1-92EA-F1BEFD546235}" type="slidenum">
              <a:rPr lang="en-US" altLang="en-US" smtClean="0">
                <a:latin typeface="Calibri" panose="020F0502020204030204" pitchFamily="34" charset="0"/>
              </a:rPr>
              <a:pPr/>
              <a:t>17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9346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14303-2C46-4F5A-A516-A0362C93A523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56DE7-5F83-4B44-B6EA-64C7B821F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9152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7EDB0-BC65-4CEE-837D-45BDF164B9E7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8EF15-56F6-435E-846F-B80113911E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4993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34085-E04D-45D2-9738-B0A4A6DE56A0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8135D-C1B5-43F9-B55E-51717B6681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97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B1875-7658-4E82-A37E-8AECFBB25FC9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47093-A64D-4D23-9FD5-C3BFC3EEAB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0861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61918-3188-4CCE-9FAD-80C35189B85B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189BA-7EDB-4D76-80F1-1668E8C864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3320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8938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02517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7D635-A205-426F-A1CC-4887E57F9AA1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F4051-97B6-4A03-873C-FB8B895EA9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440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20D02-5DBA-456F-9629-1B0990D9AD19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463D0-01FD-424A-A9C3-14C09447EB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7185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7EEEA-BF1E-43BB-95F0-6A651A3D2F57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073D4-201D-429C-AD4E-31D225C2E1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430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3C8E5-4822-4D45-ADA8-88C1A7DF5E41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9D825-5F12-45A3-B318-E10A3034D6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1955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D939E-E94D-4E9C-ABF9-440C540751B9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DB767-0CFD-4F27-A6E0-D08393646A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314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943D8-BBFD-42B4-91A7-27C16726CD67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51C58-6B71-440A-BDD6-AE0887DFF5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694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A886103-99F5-44ED-BA57-AB2C8071FA6A}" type="datetimeFigureOut">
              <a:rPr lang="en-US" altLang="en-US"/>
              <a:pPr>
                <a:defRPr/>
              </a:pPr>
              <a:t>9/13/2023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5C5E650-192A-402F-88BD-46812A6C64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003300"/>
          </a:xfrm>
        </p:spPr>
        <p:txBody>
          <a:bodyPr/>
          <a:lstStyle/>
          <a:p>
            <a:pPr eaLnBrk="1" hangingPunct="1"/>
            <a:r>
              <a:rPr lang="en-US" altLang="en-US" cap="none"/>
              <a:t>Introduction to Anatomy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>
                <a:ea typeface="+mn-ea"/>
                <a:cs typeface="+mn-cs"/>
              </a:rPr>
              <a:t>Chapter 7 </a:t>
            </a:r>
            <a:endParaRPr lang="en-US" b="1" dirty="0">
              <a:ea typeface="+mn-ea"/>
              <a:cs typeface="+mn-cs"/>
            </a:endParaRPr>
          </a:p>
        </p:txBody>
      </p:sp>
      <p:sp>
        <p:nvSpPr>
          <p:cNvPr id="8196" name="Content Placeholder 3"/>
          <p:cNvSpPr>
            <a:spLocks noGrp="1"/>
          </p:cNvSpPr>
          <p:nvPr>
            <p:ph sz="quarter" idx="10"/>
          </p:nvPr>
        </p:nvSpPr>
        <p:spPr>
          <a:xfrm>
            <a:off x="0" y="5845175"/>
            <a:ext cx="12192000" cy="457200"/>
          </a:xfrm>
        </p:spPr>
        <p:txBody>
          <a:bodyPr/>
          <a:lstStyle/>
          <a:p>
            <a:pPr eaLnBrk="1" hangingPunct="1"/>
            <a:r>
              <a:rPr lang="en-US" altLang="en-US"/>
              <a:t>Cartwright and Peer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Classification of Joints </a:t>
            </a:r>
            <a:r>
              <a:rPr lang="en-US" altLang="en-US" sz="2400" i="1"/>
              <a:t>(continued)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Amphiarthrodial</a:t>
            </a:r>
          </a:p>
          <a:p>
            <a:pPr lvl="1"/>
            <a:r>
              <a:rPr lang="en-US" altLang="en-US"/>
              <a:t>Cartilage connecting two bones together</a:t>
            </a:r>
          </a:p>
          <a:p>
            <a:pPr lvl="1"/>
            <a:r>
              <a:rPr lang="en-US" altLang="en-US"/>
              <a:t>Rib cartilage joining to the ribs</a:t>
            </a:r>
          </a:p>
          <a:p>
            <a:pPr lvl="2"/>
            <a:endParaRPr lang="en-US" altLang="en-US"/>
          </a:p>
          <a:p>
            <a:r>
              <a:rPr lang="en-US" altLang="en-US"/>
              <a:t>Synarthrodial joints</a:t>
            </a:r>
          </a:p>
          <a:p>
            <a:pPr lvl="1"/>
            <a:r>
              <a:rPr lang="en-US" altLang="en-US"/>
              <a:t>Fibrous joints</a:t>
            </a:r>
          </a:p>
          <a:p>
            <a:pPr lvl="1"/>
            <a:r>
              <a:rPr lang="en-US" altLang="en-US"/>
              <a:t>Immovable joints: tibia and fibula in lower leg</a:t>
            </a:r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Muscles are the prime movers of the body</a:t>
            </a:r>
          </a:p>
          <a:p>
            <a:endParaRPr lang="en-US" altLang="en-US"/>
          </a:p>
          <a:p>
            <a:r>
              <a:rPr lang="en-US" altLang="en-US"/>
              <a:t>Muscles are named for location and action and shape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pic>
        <p:nvPicPr>
          <p:cNvPr id="22531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19800" y="1841500"/>
            <a:ext cx="2346325" cy="413543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Movement</a:t>
            </a:r>
          </a:p>
        </p:txBody>
      </p:sp>
      <p:pic>
        <p:nvPicPr>
          <p:cNvPr id="2253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6188" y="1841500"/>
            <a:ext cx="233521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Muscle Tissue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Voluntary muscle tissue: Controlled by the person</a:t>
            </a:r>
          </a:p>
          <a:p>
            <a:endParaRPr lang="en-US" altLang="en-US"/>
          </a:p>
          <a:p>
            <a:r>
              <a:rPr lang="en-US" altLang="en-US"/>
              <a:t>Involuntary muscle tissue</a:t>
            </a:r>
          </a:p>
          <a:p>
            <a:pPr lvl="1"/>
            <a:r>
              <a:rPr lang="en-US" altLang="en-US"/>
              <a:t>Heart</a:t>
            </a:r>
          </a:p>
          <a:p>
            <a:pPr lvl="1"/>
            <a:r>
              <a:rPr lang="en-US" altLang="en-US"/>
              <a:t>Intestines</a:t>
            </a:r>
          </a:p>
          <a:p>
            <a:pPr lvl="1"/>
            <a:r>
              <a:rPr lang="en-US" altLang="en-US"/>
              <a:t>Blood vessels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Muscles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Prime movers = agonists</a:t>
            </a:r>
          </a:p>
          <a:p>
            <a:pPr lvl="1"/>
            <a:r>
              <a:rPr lang="en-US" altLang="en-US"/>
              <a:t>Opposite prime movers = antagonists</a:t>
            </a:r>
          </a:p>
          <a:p>
            <a:pPr lvl="1"/>
            <a:r>
              <a:rPr lang="en-US" altLang="en-US"/>
              <a:t>Examples: biceps in arm flexes (agonist) while the triceps relaxes to allow the movement (antagonist)</a:t>
            </a:r>
          </a:p>
          <a:p>
            <a:pPr lvl="1"/>
            <a:r>
              <a:rPr lang="en-US" altLang="en-US"/>
              <a:t>Synergists = muscles working together to cause the same action</a:t>
            </a:r>
          </a:p>
          <a:p>
            <a:pPr lvl="1"/>
            <a:endParaRPr lang="en-US" altLang="en-US"/>
          </a:p>
          <a:p>
            <a:r>
              <a:rPr lang="en-US" altLang="en-US"/>
              <a:t>Muscles have</a:t>
            </a:r>
          </a:p>
          <a:p>
            <a:pPr lvl="1"/>
            <a:r>
              <a:rPr lang="en-US" altLang="en-US"/>
              <a:t>Origins: typically proximal </a:t>
            </a:r>
          </a:p>
          <a:p>
            <a:pPr lvl="1"/>
            <a:r>
              <a:rPr lang="en-US" altLang="en-US"/>
              <a:t>Insertions: typically distal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Content Placeholder 1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1544638"/>
            <a:ext cx="2082800" cy="3319462"/>
          </a:xfrm>
        </p:spPr>
      </p:pic>
      <p:sp>
        <p:nvSpPr>
          <p:cNvPr id="26627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1544638"/>
            <a:ext cx="5181600" cy="4133850"/>
          </a:xfrm>
        </p:spPr>
        <p:txBody>
          <a:bodyPr/>
          <a:lstStyle/>
          <a:p>
            <a:r>
              <a:rPr lang="en-US" altLang="en-US"/>
              <a:t>Flexion/extension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Abduction/adduction</a:t>
            </a:r>
          </a:p>
          <a:p>
            <a:endParaRPr lang="en-US" altLang="en-US"/>
          </a:p>
          <a:p>
            <a:endParaRPr lang="en-US" altLang="en-US"/>
          </a:p>
          <a:p>
            <a:pPr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Muscle Movements</a:t>
            </a:r>
          </a:p>
        </p:txBody>
      </p:sp>
      <p:pic>
        <p:nvPicPr>
          <p:cNvPr id="26629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9563" y="1544638"/>
            <a:ext cx="2784475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Content Placeholder 1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0863" y="1584325"/>
            <a:ext cx="1631950" cy="1784350"/>
          </a:xfrm>
        </p:spPr>
      </p:pic>
      <p:sp>
        <p:nvSpPr>
          <p:cNvPr id="28675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1841500"/>
            <a:ext cx="5181600" cy="4135438"/>
          </a:xfrm>
        </p:spPr>
        <p:txBody>
          <a:bodyPr/>
          <a:lstStyle/>
          <a:p>
            <a:r>
              <a:rPr lang="en-US" altLang="en-US"/>
              <a:t>Pronation</a:t>
            </a:r>
            <a:r>
              <a:rPr lang="mr-IN" altLang="en-US"/>
              <a:t>/</a:t>
            </a:r>
            <a:r>
              <a:rPr lang="en-US" altLang="en-US"/>
              <a:t>supination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Inversion</a:t>
            </a:r>
            <a:r>
              <a:rPr lang="mr-IN" altLang="en-US"/>
              <a:t>/</a:t>
            </a:r>
            <a:r>
              <a:rPr lang="en-US" altLang="en-US"/>
              <a:t>eversion</a:t>
            </a:r>
          </a:p>
          <a:p>
            <a:endParaRPr lang="en-US" altLang="en-US"/>
          </a:p>
          <a:p>
            <a:endParaRPr lang="en-US" altLang="en-US"/>
          </a:p>
          <a:p>
            <a:pPr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Muscle Movements </a:t>
            </a:r>
            <a:r>
              <a:rPr lang="en-US" sz="2700" i="1" dirty="0">
                <a:ea typeface="+mj-ea"/>
                <a:cs typeface="+mj-cs"/>
              </a:rPr>
              <a:t>(continued)</a:t>
            </a:r>
          </a:p>
        </p:txBody>
      </p:sp>
      <p:pic>
        <p:nvPicPr>
          <p:cNvPr id="28677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588" y="1619250"/>
            <a:ext cx="1762125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3536950"/>
            <a:ext cx="2203450" cy="240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6400" y="3536950"/>
            <a:ext cx="2295525" cy="240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Content Placeholder 1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4050" y="1597025"/>
            <a:ext cx="1379538" cy="1597025"/>
          </a:xfrm>
        </p:spPr>
      </p:pic>
      <p:sp>
        <p:nvSpPr>
          <p:cNvPr id="30723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1841500"/>
            <a:ext cx="5181600" cy="4135438"/>
          </a:xfrm>
        </p:spPr>
        <p:txBody>
          <a:bodyPr/>
          <a:lstStyle/>
          <a:p>
            <a:r>
              <a:rPr lang="en-US" altLang="en-US"/>
              <a:t>Protraction</a:t>
            </a:r>
            <a:r>
              <a:rPr lang="mr-IN" altLang="en-US"/>
              <a:t>/</a:t>
            </a:r>
            <a:r>
              <a:rPr lang="en-US" altLang="en-US"/>
              <a:t>retraction</a:t>
            </a:r>
          </a:p>
          <a:p>
            <a:endParaRPr lang="en-US" altLang="en-US"/>
          </a:p>
          <a:p>
            <a:r>
              <a:rPr lang="en-US" altLang="en-US"/>
              <a:t>Rotation</a:t>
            </a:r>
          </a:p>
          <a:p>
            <a:endParaRPr lang="en-US" altLang="en-US"/>
          </a:p>
          <a:p>
            <a:r>
              <a:rPr lang="en-US" altLang="en-US"/>
              <a:t>Elevation</a:t>
            </a:r>
          </a:p>
          <a:p>
            <a:endParaRPr lang="en-US" altLang="en-US"/>
          </a:p>
          <a:p>
            <a:endParaRPr lang="en-US" altLang="en-US"/>
          </a:p>
          <a:p>
            <a:pPr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Muscle Movements </a:t>
            </a:r>
            <a:r>
              <a:rPr lang="en-US" sz="2700" i="1" dirty="0">
                <a:ea typeface="+mj-ea"/>
                <a:cs typeface="+mj-cs"/>
              </a:rPr>
              <a:t>(continued)</a:t>
            </a:r>
          </a:p>
        </p:txBody>
      </p:sp>
      <p:pic>
        <p:nvPicPr>
          <p:cNvPr id="30725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8888" y="1597025"/>
            <a:ext cx="1128712" cy="164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550" y="3413125"/>
            <a:ext cx="164147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4"/>
          <p:cNvSpPr>
            <a:spLocks noGrp="1"/>
          </p:cNvSpPr>
          <p:nvPr>
            <p:ph sz="half" idx="2"/>
          </p:nvPr>
        </p:nvSpPr>
        <p:spPr>
          <a:xfrm>
            <a:off x="6172200" y="1841500"/>
            <a:ext cx="5181600" cy="4135438"/>
          </a:xfrm>
        </p:spPr>
        <p:txBody>
          <a:bodyPr/>
          <a:lstStyle/>
          <a:p>
            <a:r>
              <a:rPr lang="en-US" altLang="en-US"/>
              <a:t>Opposition</a:t>
            </a:r>
          </a:p>
          <a:p>
            <a:endParaRPr lang="en-US" altLang="en-US"/>
          </a:p>
          <a:p>
            <a:r>
              <a:rPr lang="en-US" altLang="en-US"/>
              <a:t>Circumduction</a:t>
            </a:r>
          </a:p>
          <a:p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Muscle Movements </a:t>
            </a:r>
            <a:r>
              <a:rPr lang="en-US" sz="2700" i="1" dirty="0">
                <a:ea typeface="+mj-ea"/>
                <a:cs typeface="+mj-cs"/>
              </a:rPr>
              <a:t>(continued)</a:t>
            </a:r>
          </a:p>
        </p:txBody>
      </p:sp>
      <p:pic>
        <p:nvPicPr>
          <p:cNvPr id="32772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1841500"/>
            <a:ext cx="2008187" cy="358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Movement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Movement is a coordinated effort of bones, muscles, and other structures</a:t>
            </a:r>
          </a:p>
          <a:p>
            <a:endParaRPr lang="en-US" altLang="en-US"/>
          </a:p>
          <a:p>
            <a:r>
              <a:rPr lang="en-US" altLang="en-US"/>
              <a:t>Movement is often single planar but can also occur in multiple planes</a:t>
            </a:r>
          </a:p>
          <a:p>
            <a:endParaRPr lang="en-US" altLang="en-US"/>
          </a:p>
          <a:p>
            <a:r>
              <a:rPr lang="en-US" altLang="en-US"/>
              <a:t>Proper terminology regarding movement is important in order to communicate effectively in the healthcare settings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Anatomy and physiology are at the core of human movement and function</a:t>
            </a:r>
          </a:p>
          <a:p>
            <a:endParaRPr lang="en-US" altLang="en-US"/>
          </a:p>
          <a:p>
            <a:r>
              <a:rPr lang="en-US" altLang="en-US"/>
              <a:t>Understanding anatomical structures and how they work together is important for evaluation, treatment, and rehabilitation of injuries</a:t>
            </a:r>
          </a:p>
          <a:p>
            <a:endParaRPr lang="en-US" altLang="en-US"/>
          </a:p>
          <a:p>
            <a:r>
              <a:rPr lang="en-US" altLang="en-US"/>
              <a:t>The human body is complex in its composition and movements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Anatomic position</a:t>
            </a:r>
          </a:p>
          <a:p>
            <a:pPr lvl="1"/>
            <a:r>
              <a:rPr lang="en-US" altLang="en-US"/>
              <a:t>Erect stance</a:t>
            </a:r>
          </a:p>
          <a:p>
            <a:pPr lvl="1"/>
            <a:r>
              <a:rPr lang="en-US" altLang="en-US"/>
              <a:t>Facing forward</a:t>
            </a:r>
          </a:p>
          <a:p>
            <a:pPr lvl="1"/>
            <a:r>
              <a:rPr lang="en-US" altLang="en-US"/>
              <a:t>Arms at side with palms facing forward</a:t>
            </a:r>
          </a:p>
        </p:txBody>
      </p:sp>
      <p:sp>
        <p:nvSpPr>
          <p:cNvPr id="9219" name="Content Placeholder 4"/>
          <p:cNvSpPr>
            <a:spLocks noGrp="1"/>
          </p:cNvSpPr>
          <p:nvPr>
            <p:ph sz="half" idx="2"/>
          </p:nvPr>
        </p:nvSpPr>
        <p:spPr>
          <a:xfrm>
            <a:off x="6172200" y="1841500"/>
            <a:ext cx="5181600" cy="4135438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Anatomic planes</a:t>
            </a:r>
          </a:p>
          <a:p>
            <a:pPr lvl="1">
              <a:defRPr/>
            </a:pPr>
            <a:r>
              <a:rPr lang="en-US" altLang="en-US" dirty="0"/>
              <a:t>Frontal  Sagittal  Transverse</a:t>
            </a:r>
          </a:p>
          <a:p>
            <a:pPr lvl="1">
              <a:defRPr/>
            </a:pPr>
            <a:endParaRPr lang="en-US" altLang="en-US" dirty="0"/>
          </a:p>
          <a:p>
            <a:pPr marL="457200" lvl="1" indent="0">
              <a:buFont typeface="Arial" panose="020B0604020202020204" pitchFamily="34" charset="0"/>
              <a:buNone/>
              <a:defRPr/>
            </a:pPr>
            <a:endParaRPr lang="en-US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Anatomic Position and Planes</a:t>
            </a:r>
          </a:p>
        </p:txBody>
      </p:sp>
      <p:pic>
        <p:nvPicPr>
          <p:cNvPr id="9221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1625" y="2863850"/>
            <a:ext cx="2200275" cy="298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4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Commonly Used Anatomical Terms</a:t>
            </a:r>
          </a:p>
        </p:txBody>
      </p:sp>
      <p:sp>
        <p:nvSpPr>
          <p:cNvPr id="11267" name="Content Placeholder 5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Anterior = front of body</a:t>
            </a:r>
          </a:p>
          <a:p>
            <a:endParaRPr lang="en-US" altLang="en-US"/>
          </a:p>
          <a:p>
            <a:r>
              <a:rPr lang="en-US" altLang="en-US"/>
              <a:t>Posterior = back of body</a:t>
            </a:r>
          </a:p>
          <a:p>
            <a:endParaRPr lang="en-US" altLang="en-US"/>
          </a:p>
          <a:p>
            <a:r>
              <a:rPr lang="en-US" altLang="en-US"/>
              <a:t>Medial = toward the middle of the body</a:t>
            </a:r>
          </a:p>
          <a:p>
            <a:endParaRPr lang="en-US" altLang="en-US"/>
          </a:p>
          <a:p>
            <a:r>
              <a:rPr lang="en-US" altLang="en-US"/>
              <a:t>Lateral = toward the outside of the body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Skin layers</a:t>
            </a:r>
          </a:p>
          <a:p>
            <a:endParaRPr lang="en-US" altLang="en-US"/>
          </a:p>
          <a:p>
            <a:pPr lvl="1"/>
            <a:r>
              <a:rPr lang="en-US" altLang="en-US"/>
              <a:t>Epidermis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Dermis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Hypodermis</a:t>
            </a:r>
          </a:p>
        </p:txBody>
      </p:sp>
      <p:pic>
        <p:nvPicPr>
          <p:cNvPr id="12291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11925" y="1841500"/>
            <a:ext cx="4502150" cy="413543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Body Tissues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Functions of Bones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321175"/>
          </a:xfrm>
        </p:spPr>
        <p:txBody>
          <a:bodyPr/>
          <a:lstStyle/>
          <a:p>
            <a:r>
              <a:rPr lang="en-US" altLang="en-US"/>
              <a:t>Protect vital organs and structures from trauma</a:t>
            </a:r>
          </a:p>
          <a:p>
            <a:pPr lvl="1"/>
            <a:r>
              <a:rPr lang="en-US" altLang="en-US"/>
              <a:t>Skull </a:t>
            </a:r>
          </a:p>
          <a:p>
            <a:pPr lvl="1"/>
            <a:r>
              <a:rPr lang="en-US" altLang="en-US"/>
              <a:t>Ribs</a:t>
            </a:r>
          </a:p>
          <a:p>
            <a:pPr lvl="1"/>
            <a:endParaRPr lang="en-US" altLang="en-US"/>
          </a:p>
          <a:p>
            <a:r>
              <a:rPr lang="en-US" altLang="en-US"/>
              <a:t>Create stiff structure to promote movement through muscle action</a:t>
            </a:r>
          </a:p>
          <a:p>
            <a:endParaRPr lang="en-US" altLang="en-US"/>
          </a:p>
          <a:p>
            <a:r>
              <a:rPr lang="en-US" altLang="en-US"/>
              <a:t>Are metabolically active</a:t>
            </a:r>
          </a:p>
          <a:p>
            <a:pPr lvl="1"/>
            <a:r>
              <a:rPr lang="en-US" altLang="en-US"/>
              <a:t>Produce blood cells</a:t>
            </a:r>
          </a:p>
          <a:p>
            <a:pPr lvl="1"/>
            <a:r>
              <a:rPr lang="en-US" altLang="en-US"/>
              <a:t>Store minerals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Axial skeleton</a:t>
            </a:r>
          </a:p>
          <a:p>
            <a:pPr lvl="1"/>
            <a:r>
              <a:rPr lang="en-US" altLang="en-US"/>
              <a:t>Spine </a:t>
            </a:r>
          </a:p>
          <a:p>
            <a:pPr lvl="1"/>
            <a:r>
              <a:rPr lang="en-US" altLang="en-US"/>
              <a:t>Thorax</a:t>
            </a:r>
          </a:p>
          <a:p>
            <a:pPr lvl="1"/>
            <a:r>
              <a:rPr lang="en-US" altLang="en-US"/>
              <a:t>Skull</a:t>
            </a:r>
          </a:p>
          <a:p>
            <a:pPr lvl="1"/>
            <a:endParaRPr lang="en-US" altLang="en-US"/>
          </a:p>
          <a:p>
            <a:r>
              <a:rPr lang="en-US" altLang="en-US"/>
              <a:t>Appendicular skeleton</a:t>
            </a:r>
          </a:p>
          <a:p>
            <a:pPr lvl="1"/>
            <a:r>
              <a:rPr lang="en-US" altLang="en-US"/>
              <a:t>Appendages or limbs</a:t>
            </a:r>
          </a:p>
        </p:txBody>
      </p:sp>
      <p:pic>
        <p:nvPicPr>
          <p:cNvPr id="1536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702425" y="1841500"/>
            <a:ext cx="4121150" cy="413543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Axial and Appendicular Skeleton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3263" y="1757363"/>
            <a:ext cx="2379662" cy="4135437"/>
          </a:xfrm>
        </p:spPr>
      </p:pic>
      <p:sp>
        <p:nvSpPr>
          <p:cNvPr id="17411" name="Content Placeholder 4"/>
          <p:cNvSpPr>
            <a:spLocks noGrp="1"/>
          </p:cNvSpPr>
          <p:nvPr>
            <p:ph sz="half" idx="2"/>
          </p:nvPr>
        </p:nvSpPr>
        <p:spPr>
          <a:xfrm>
            <a:off x="6172200" y="1841500"/>
            <a:ext cx="5181600" cy="4135438"/>
          </a:xfrm>
        </p:spPr>
        <p:txBody>
          <a:bodyPr/>
          <a:lstStyle/>
          <a:p>
            <a:r>
              <a:rPr lang="en-US" altLang="en-US"/>
              <a:t>Areas of bone close to the surface of the skin</a:t>
            </a:r>
          </a:p>
          <a:p>
            <a:pPr lvl="1"/>
            <a:r>
              <a:rPr lang="en-US" altLang="en-US"/>
              <a:t>Malleoli</a:t>
            </a:r>
          </a:p>
          <a:p>
            <a:pPr lvl="1"/>
            <a:r>
              <a:rPr lang="en-US" altLang="en-US"/>
              <a:t>Patella</a:t>
            </a:r>
          </a:p>
          <a:p>
            <a:pPr lvl="1"/>
            <a:r>
              <a:rPr lang="en-US" altLang="en-US"/>
              <a:t>Anterior superior iliac spine</a:t>
            </a:r>
          </a:p>
          <a:p>
            <a:pPr lvl="1"/>
            <a:r>
              <a:rPr lang="en-US" altLang="en-US"/>
              <a:t>Olecranon process</a:t>
            </a:r>
          </a:p>
          <a:p>
            <a:pPr lvl="1"/>
            <a:r>
              <a:rPr lang="en-US" altLang="en-US"/>
              <a:t>Medial epicondyle of elbow</a:t>
            </a:r>
          </a:p>
          <a:p>
            <a:pPr lvl="1"/>
            <a:r>
              <a:rPr lang="en-US" altLang="en-US"/>
              <a:t>Medial clavicle</a:t>
            </a:r>
          </a:p>
          <a:p>
            <a:pPr lvl="1"/>
            <a:r>
              <a:rPr lang="en-US" altLang="en-US"/>
              <a:t>Occiput</a:t>
            </a:r>
          </a:p>
          <a:p>
            <a:pPr lvl="1"/>
            <a:r>
              <a:rPr lang="en-US" altLang="en-US"/>
              <a:t>Zygomatic arch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Bony Prominences</a:t>
            </a:r>
          </a:p>
        </p:txBody>
      </p:sp>
      <p:pic>
        <p:nvPicPr>
          <p:cNvPr id="1741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525" y="1757363"/>
            <a:ext cx="237807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Muscles, Tendons, and Ligaments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Muscles</a:t>
            </a:r>
          </a:p>
          <a:p>
            <a:pPr lvl="1"/>
            <a:r>
              <a:rPr lang="en-US" altLang="en-US"/>
              <a:t>Create movement</a:t>
            </a:r>
          </a:p>
          <a:p>
            <a:pPr lvl="1"/>
            <a:r>
              <a:rPr lang="en-US" altLang="en-US"/>
              <a:t>Have origin and insertion</a:t>
            </a:r>
          </a:p>
          <a:p>
            <a:pPr lvl="1"/>
            <a:r>
              <a:rPr lang="en-US" altLang="en-US"/>
              <a:t>Supplied by nerves</a:t>
            </a:r>
          </a:p>
          <a:p>
            <a:r>
              <a:rPr lang="en-US" altLang="en-US"/>
              <a:t>Tendons</a:t>
            </a:r>
          </a:p>
          <a:p>
            <a:pPr lvl="1"/>
            <a:r>
              <a:rPr lang="en-US" altLang="en-US"/>
              <a:t>Connect muscle to bone</a:t>
            </a:r>
          </a:p>
          <a:p>
            <a:r>
              <a:rPr lang="en-US" altLang="en-US"/>
              <a:t>Ligaments</a:t>
            </a:r>
          </a:p>
          <a:p>
            <a:pPr lvl="1"/>
            <a:r>
              <a:rPr lang="en-US" altLang="en-US"/>
              <a:t>Connect bone to bone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Classification of Joints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 err="1">
                <a:ea typeface="+mn-ea"/>
                <a:cs typeface="+mn-cs"/>
              </a:rPr>
              <a:t>Diarthrodial</a:t>
            </a:r>
            <a:r>
              <a:rPr lang="en-US" dirty="0">
                <a:ea typeface="+mn-ea"/>
                <a:cs typeface="+mn-cs"/>
              </a:rPr>
              <a:t> joints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Synovial joints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Joint capsule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Synovial membrane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Hyaline cartilage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Types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Hinge joints: elbow and knee</a:t>
            </a:r>
          </a:p>
          <a:p>
            <a:pPr lvl="2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Multi-axial joints: shoulder and hip</a:t>
            </a:r>
          </a:p>
          <a:p>
            <a:pPr marL="1371600" lvl="3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  <a:p>
            <a:pPr lvl="2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1450</TotalTime>
  <Words>447</Words>
  <Application>Microsoft Office PowerPoint</Application>
  <PresentationFormat>Widescreen</PresentationFormat>
  <Paragraphs>152</Paragraphs>
  <Slides>19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Introduction to Anatomy</vt:lpstr>
      <vt:lpstr>Anatomic Position and Planes</vt:lpstr>
      <vt:lpstr>Commonly Used Anatomical Terms</vt:lpstr>
      <vt:lpstr>Body Tissues</vt:lpstr>
      <vt:lpstr>Functions of Bones</vt:lpstr>
      <vt:lpstr>Axial and Appendicular Skeleton</vt:lpstr>
      <vt:lpstr>Bony Prominences</vt:lpstr>
      <vt:lpstr>Muscles, Tendons, and Ligaments</vt:lpstr>
      <vt:lpstr>Classification of Joints</vt:lpstr>
      <vt:lpstr>Classification of Joints (continued)</vt:lpstr>
      <vt:lpstr>Movement</vt:lpstr>
      <vt:lpstr>Muscle Tissue</vt:lpstr>
      <vt:lpstr>Muscles</vt:lpstr>
      <vt:lpstr>Muscle Movements</vt:lpstr>
      <vt:lpstr>Muscle Movements (continued)</vt:lpstr>
      <vt:lpstr>Muscle Movements (continued)</vt:lpstr>
      <vt:lpstr>Muscle Movements (continued)</vt:lpstr>
      <vt:lpstr>Movement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AGING</dc:title>
  <dc:creator>Microsoft Office User</dc:creator>
  <cp:lastModifiedBy>Selina Slate</cp:lastModifiedBy>
  <cp:revision>98</cp:revision>
  <cp:lastPrinted>2017-03-14T16:50:08Z</cp:lastPrinted>
  <dcterms:created xsi:type="dcterms:W3CDTF">2017-03-14T15:11:25Z</dcterms:created>
  <dcterms:modified xsi:type="dcterms:W3CDTF">2023-09-14T01:41:10Z</dcterms:modified>
</cp:coreProperties>
</file>