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7"/>
  </p:notesMasterIdLst>
  <p:handoutMasterIdLst>
    <p:handoutMasterId r:id="rId18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9" r:id="rId16"/>
  </p:sldIdLst>
  <p:sldSz cx="12192000" cy="6858000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BB5D01-9532-471E-91E9-7A84E15E901A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CC7CAC-39F7-4FA8-A06C-9BF9E1383B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2070B47-B9E4-4EA1-A8E0-DF12947CEA27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5240B96-D47B-4239-A1B2-734004B228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EE1F3463-5384-421E-8A0B-8081AFBBB533}" type="slidenum">
              <a:rPr lang="en-US" altLang="en-US" sz="1200">
                <a:latin typeface="Calibri" panose="020F0502020204030204" pitchFamily="34" charset="0"/>
              </a:rPr>
              <a:pPr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9EDB399A-0071-40A4-B1EE-277CA585A5F4}" type="slidenum">
              <a:rPr lang="en-US" altLang="en-US" sz="1200">
                <a:latin typeface="Calibri" panose="020F0502020204030204" pitchFamily="34" charset="0"/>
              </a:rPr>
              <a:pPr/>
              <a:t>5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5F23AF8-68BD-42FD-A6E1-9CF9D2FD8581}" type="slidenum">
              <a:rPr lang="en-US" altLang="en-US" sz="1200">
                <a:latin typeface="Calibri" panose="020F0502020204030204" pitchFamily="34" charset="0"/>
              </a:rPr>
              <a:pPr/>
              <a:t>7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4B6246E7-3DFA-4C1C-9C99-C2DE5691627D}" type="slidenum">
              <a:rPr lang="en-US" altLang="en-US" sz="1200">
                <a:latin typeface="Calibri" panose="020F0502020204030204" pitchFamily="34" charset="0"/>
              </a:rPr>
              <a:pPr/>
              <a:t>9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B3E0A33C-B356-4231-B71C-9F238DB0CAF3}" type="slidenum">
              <a:rPr lang="en-US" altLang="en-US" sz="1200">
                <a:latin typeface="Calibri" panose="020F0502020204030204" pitchFamily="34" charset="0"/>
              </a:rPr>
              <a:pPr/>
              <a:t>10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6ECA5A0F-FC1F-4656-BF0E-28CA50E96435}" type="slidenum">
              <a:rPr lang="en-US" altLang="en-US" sz="1200">
                <a:latin typeface="Calibri" panose="020F0502020204030204" pitchFamily="34" charset="0"/>
              </a:rPr>
              <a:pPr/>
              <a:t>12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2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7EFED7-896B-4B05-A427-6C22350B2ADA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20E7A-0F92-4E1A-B47B-B0E53E889E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2569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1B4972-1BB3-40A5-B2A6-DFEBDA68C013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1D2C7-4CFE-4BE6-BAF0-2C0858265E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193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12E091-9FC5-4E0F-BDA9-8979773BC363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4776D-56EF-4BE0-9B3B-7919E3A69F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4973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D0F2BC-2A6F-455B-A114-1A7C30855814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4E328-48C6-4C25-97E4-5DC0051CDB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4790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3B99A8-A4CB-4BF7-9275-6D00B51CF449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6ADC8-72BD-45D1-BB5B-945DC30330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110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750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157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7FE537-8AA3-4870-8079-8B06F6508E98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C13F1-CA50-4D2C-BF42-028AE174B9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59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1A5F03-7874-4FA2-938C-8E4DAA5C61E8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EEA24-8E58-44C1-8CAB-586708CB05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602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C6D93-FBBC-46DF-B7E9-01D7D2FD432E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76A9B-44B4-41B3-8BB6-978E08F3E9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13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0A3723-3E05-4D0C-AE51-99EECDE0937D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2B740-7532-4FF5-A019-A7493957F3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83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2A0AA7-45EB-41F8-88C2-CBC133044355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B254A-CA84-4076-8827-F4BA2849E4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271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F0E286-BA1E-491B-9714-8639B4BA0F3A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D2593-9F79-446A-A0E5-574D338F00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61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2C679F2-4CEF-41AF-A18B-FC82546825E8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DD5C7CF-6E15-44E1-B12C-D682818DE0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/>
              <a:t>Stabilization and Transportation of Injured Athletes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26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16387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 dirty="0"/>
              <a:t>One-person carry</a:t>
            </a:r>
          </a:p>
          <a:p>
            <a:endParaRPr lang="en-US" altLang="en-US" dirty="0"/>
          </a:p>
          <a:p>
            <a:r>
              <a:rPr lang="en-US" altLang="en-US" dirty="0"/>
              <a:t>Seated carry</a:t>
            </a:r>
          </a:p>
          <a:p>
            <a:endParaRPr lang="en-US" altLang="en-US" dirty="0"/>
          </a:p>
          <a:p>
            <a:r>
              <a:rPr lang="en-US" altLang="en-US" dirty="0"/>
              <a:t>Two-person carry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Carries for Removing an Injured Athlete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679" y="1841500"/>
            <a:ext cx="2711009" cy="413543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Stretcher or Backboard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Stretcher is flexible</a:t>
            </a:r>
          </a:p>
          <a:p>
            <a:pPr lvl="1"/>
            <a:r>
              <a:rPr lang="en-US" altLang="en-US"/>
              <a:t>Non-spine injuries</a:t>
            </a:r>
          </a:p>
          <a:p>
            <a:pPr lvl="1"/>
            <a:r>
              <a:rPr lang="en-US" altLang="en-US"/>
              <a:t>General medical conditions</a:t>
            </a:r>
          </a:p>
          <a:p>
            <a:pPr lvl="1"/>
            <a:r>
              <a:rPr lang="en-US" altLang="en-US"/>
              <a:t>Logroll onto the stretcher or have athlete assist</a:t>
            </a:r>
          </a:p>
          <a:p>
            <a:endParaRPr lang="en-US" altLang="en-US"/>
          </a:p>
          <a:p>
            <a:r>
              <a:rPr lang="en-US" altLang="en-US"/>
              <a:t>Backboard is rigid</a:t>
            </a:r>
          </a:p>
          <a:p>
            <a:pPr lvl="1"/>
            <a:r>
              <a:rPr lang="en-US" altLang="en-US"/>
              <a:t>Spinal injuries</a:t>
            </a:r>
          </a:p>
          <a:p>
            <a:pPr lvl="1"/>
            <a:r>
              <a:rPr lang="en-US" altLang="en-US"/>
              <a:t>Logroll onto board with appropriate protocol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Scoop stretcher</a:t>
            </a:r>
          </a:p>
          <a:p>
            <a:endParaRPr lang="en-US" altLang="en-US"/>
          </a:p>
          <a:p>
            <a:r>
              <a:rPr lang="en-US" altLang="en-US"/>
              <a:t>Short board</a:t>
            </a:r>
          </a:p>
          <a:p>
            <a:endParaRPr lang="en-US" altLang="en-US"/>
          </a:p>
          <a:p>
            <a:r>
              <a:rPr lang="en-US" altLang="en-US"/>
              <a:t>Full-body vacuum splint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Specialized Stretchers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466" y="1841500"/>
            <a:ext cx="4273067" cy="413543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Backboard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Requires trained emergency personnel</a:t>
            </a:r>
          </a:p>
          <a:p>
            <a:endParaRPr lang="en-US" altLang="en-US"/>
          </a:p>
          <a:p>
            <a:r>
              <a:rPr lang="en-US" altLang="en-US"/>
              <a:t>Person in charge is at the head</a:t>
            </a:r>
          </a:p>
          <a:p>
            <a:endParaRPr lang="en-US" altLang="en-US"/>
          </a:p>
          <a:p>
            <a:r>
              <a:rPr lang="en-US" altLang="en-US"/>
              <a:t>Need at least 4 other people: logroll and carry</a:t>
            </a:r>
          </a:p>
          <a:p>
            <a:endParaRPr lang="en-US" altLang="en-US"/>
          </a:p>
          <a:p>
            <a:r>
              <a:rPr lang="en-US" altLang="en-US"/>
              <a:t>Alternate method: lift and slide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Transporting an injured athlete is an important skill</a:t>
            </a:r>
          </a:p>
          <a:p>
            <a:endParaRPr lang="en-US" altLang="en-US"/>
          </a:p>
          <a:p>
            <a:r>
              <a:rPr lang="en-US" altLang="en-US"/>
              <a:t>Determining whether to remove or retain the athelete’s equipment can impact the outcome of the injury situation</a:t>
            </a:r>
          </a:p>
          <a:p>
            <a:endParaRPr lang="en-US" altLang="en-US"/>
          </a:p>
          <a:p>
            <a:r>
              <a:rPr lang="en-US" altLang="en-US"/>
              <a:t>Understanding and practicing transportation skills is essential to providing optimal care in an emergency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Extrication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Remove injured athletes from a playing area or dangerous situation in a safe manner</a:t>
            </a:r>
          </a:p>
          <a:p>
            <a:endParaRPr lang="en-US" altLang="en-US"/>
          </a:p>
          <a:p>
            <a:r>
              <a:rPr lang="en-US" altLang="en-US"/>
              <a:t>Always ensure it is safe for YOU to approach the situation: Don’t become a victim yourself</a:t>
            </a:r>
          </a:p>
          <a:p>
            <a:pPr lvl="1"/>
            <a:endParaRPr lang="en-US" altLang="en-US"/>
          </a:p>
          <a:p>
            <a:r>
              <a:rPr lang="en-US" altLang="en-US"/>
              <a:t>Many methods of transportation exist</a:t>
            </a:r>
          </a:p>
          <a:p>
            <a:endParaRPr lang="en-US" altLang="en-US"/>
          </a:p>
          <a:p>
            <a:r>
              <a:rPr lang="en-US" altLang="en-US"/>
              <a:t>Stabilize prior to moving if time permits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Equipment Removal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Not always necessary to remove equipment to treat an athlete</a:t>
            </a:r>
          </a:p>
          <a:p>
            <a:endParaRPr lang="en-US" altLang="en-US"/>
          </a:p>
          <a:p>
            <a:r>
              <a:rPr lang="en-US" altLang="en-US"/>
              <a:t>Face masks can be removed to access airway with helmets</a:t>
            </a:r>
          </a:p>
          <a:p>
            <a:endParaRPr lang="en-US" altLang="en-US"/>
          </a:p>
          <a:p>
            <a:r>
              <a:rPr lang="en-US" altLang="en-US"/>
              <a:t>Shoulder pads may need to be removed for CPR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 dirty="0"/>
              <a:t>Two-person task </a:t>
            </a:r>
          </a:p>
          <a:p>
            <a:pPr lvl="1"/>
            <a:r>
              <a:rPr lang="en-US" altLang="en-US" dirty="0"/>
              <a:t>One removes the face mask</a:t>
            </a:r>
          </a:p>
          <a:p>
            <a:pPr lvl="1"/>
            <a:r>
              <a:rPr lang="en-US" altLang="en-US" dirty="0"/>
              <a:t>One holds the athlete’s head still</a:t>
            </a:r>
          </a:p>
          <a:p>
            <a:r>
              <a:rPr lang="en-US" altLang="en-US" dirty="0"/>
              <a:t>Tools</a:t>
            </a:r>
          </a:p>
          <a:p>
            <a:pPr lvl="1"/>
            <a:r>
              <a:rPr lang="en-US" altLang="en-US" dirty="0"/>
              <a:t>Screwdriver</a:t>
            </a:r>
          </a:p>
          <a:p>
            <a:pPr lvl="1"/>
            <a:r>
              <a:rPr lang="en-US" altLang="en-US" dirty="0"/>
              <a:t>Cutting tool</a:t>
            </a:r>
          </a:p>
          <a:p>
            <a:r>
              <a:rPr lang="en-US" altLang="en-US" dirty="0"/>
              <a:t>Practice, practice, practice</a:t>
            </a:r>
          </a:p>
          <a:p>
            <a:pPr lvl="1"/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Face Mask Removal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11249"/>
            <a:ext cx="5181600" cy="339594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Hockey and football</a:t>
            </a:r>
          </a:p>
          <a:p>
            <a:r>
              <a:rPr lang="en-US" altLang="en-US"/>
              <a:t>Can stay in place most of the time</a:t>
            </a:r>
          </a:p>
          <a:p>
            <a:r>
              <a:rPr lang="en-US" altLang="en-US"/>
              <a:t>Reach under them for evaluation</a:t>
            </a:r>
          </a:p>
          <a:p>
            <a:r>
              <a:rPr lang="en-US" altLang="en-US"/>
              <a:t>Side-lying removal is also permitted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Shoulder Pads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11249"/>
            <a:ext cx="5181600" cy="339594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Neck Roll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Depends on the type of neck roll</a:t>
            </a:r>
          </a:p>
          <a:p>
            <a:endParaRPr lang="en-US" altLang="en-US"/>
          </a:p>
          <a:p>
            <a:r>
              <a:rPr lang="en-US" altLang="en-US"/>
              <a:t>If attached by string, cut the string</a:t>
            </a:r>
          </a:p>
          <a:p>
            <a:endParaRPr lang="en-US" altLang="en-US"/>
          </a:p>
          <a:p>
            <a:r>
              <a:rPr lang="en-US" altLang="en-US"/>
              <a:t>If attached by screw, may consider keeping neck roll attached to shoulder pads for removal</a:t>
            </a:r>
          </a:p>
          <a:p>
            <a:endParaRPr lang="en-US" altLang="en-US"/>
          </a:p>
          <a:p>
            <a:r>
              <a:rPr lang="en-US" altLang="en-US"/>
              <a:t>If held in place by pressure of jersey, remove jersey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Leave helmet on unless it interferes with care</a:t>
            </a:r>
          </a:p>
          <a:p>
            <a:endParaRPr lang="en-US" altLang="en-US"/>
          </a:p>
          <a:p>
            <a:r>
              <a:rPr lang="en-US" altLang="en-US"/>
              <a:t>Follow steps closely</a:t>
            </a:r>
          </a:p>
          <a:p>
            <a:endParaRPr lang="en-US" altLang="en-US"/>
          </a:p>
          <a:p>
            <a:r>
              <a:rPr lang="en-US" altLang="en-US"/>
              <a:t>Use extreme care not to move the cervical spine</a:t>
            </a:r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Helmet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5222" y="1943025"/>
            <a:ext cx="2620138" cy="171719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647" y="1943025"/>
            <a:ext cx="2620137" cy="17171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263" y="4219789"/>
            <a:ext cx="2681097" cy="17571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647" y="4229776"/>
            <a:ext cx="2665857" cy="17471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Lifting and Moving an Athlete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Minor injuries: walk off alone or with assistance</a:t>
            </a:r>
          </a:p>
          <a:p>
            <a:endParaRPr lang="en-US" altLang="en-US"/>
          </a:p>
          <a:p>
            <a:r>
              <a:rPr lang="en-US" altLang="en-US"/>
              <a:t>Major injuries</a:t>
            </a:r>
          </a:p>
          <a:p>
            <a:pPr lvl="1"/>
            <a:r>
              <a:rPr lang="en-US" altLang="en-US"/>
              <a:t>Spine board</a:t>
            </a:r>
          </a:p>
          <a:p>
            <a:pPr lvl="1"/>
            <a:r>
              <a:rPr lang="en-US" altLang="en-US"/>
              <a:t>Stretcher</a:t>
            </a:r>
          </a:p>
          <a:p>
            <a:pPr lvl="1"/>
            <a:r>
              <a:rPr lang="en-US" altLang="en-US"/>
              <a:t>Golf cart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In most cases, splint an injured area before moving the athlete</a:t>
            </a:r>
          </a:p>
          <a:p>
            <a:endParaRPr lang="en-US" altLang="en-US"/>
          </a:p>
          <a:p>
            <a:r>
              <a:rPr lang="en-US" altLang="en-US"/>
              <a:t>If danger is eminent, move athlete first by moving lengthwise to keep bone aligned with body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Splint Before Moving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11249"/>
            <a:ext cx="5181600" cy="3395940"/>
          </a:xfr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377</Words>
  <Application>Microsoft Office PowerPoint</Application>
  <PresentationFormat>Widescreen</PresentationFormat>
  <Paragraphs>96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Stabilization and Transportation of Injured Athletes</vt:lpstr>
      <vt:lpstr>Extrication</vt:lpstr>
      <vt:lpstr>Equipment Removal</vt:lpstr>
      <vt:lpstr>Face Mask Removal</vt:lpstr>
      <vt:lpstr>Shoulder Pads</vt:lpstr>
      <vt:lpstr>Neck Roll</vt:lpstr>
      <vt:lpstr>Helmet</vt:lpstr>
      <vt:lpstr>Lifting and Moving an Athlete</vt:lpstr>
      <vt:lpstr>Splint Before Moving</vt:lpstr>
      <vt:lpstr>Carries for Removing an Injured Athlete</vt:lpstr>
      <vt:lpstr>Stretcher or Backboard</vt:lpstr>
      <vt:lpstr>Specialized Stretchers</vt:lpstr>
      <vt:lpstr>Backboard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86</cp:revision>
  <cp:lastPrinted>2017-03-14T16:50:08Z</cp:lastPrinted>
  <dcterms:created xsi:type="dcterms:W3CDTF">2017-03-14T15:11:25Z</dcterms:created>
  <dcterms:modified xsi:type="dcterms:W3CDTF">2023-09-14T16:58:42Z</dcterms:modified>
</cp:coreProperties>
</file>