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A251558-FA1A-4748-9EDD-3D2DAE29C5F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891647-26E0-4B81-B82F-5B8E4F32B4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E82165-E4D0-4D31-A16C-E41C5B21822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5CB8E9E-7A3A-4F05-B742-1CC676B8C8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539D068-21F0-4543-B6EB-EE4D2D68D505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5A7CFD4E-9825-40A9-9595-29DD389B2C19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26DC764-99BA-4BE2-AE74-2E3200E11F92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386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62C2E-2E9E-4259-8AC1-11B1B86ED2D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A59DC-6817-4504-B47A-114C084B9C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848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BF60D-9FF4-4544-B9B2-07EDA524397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747D6-67DB-4120-902A-162D52438C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0962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3778A-73B7-4FFE-81BC-BBB67D01F01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6D09-93F8-4A09-B7EE-6CB145D912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811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A6160-EAA4-4897-964C-92365E504D1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79C50-FF38-4B5B-BE7A-8B1B932662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2315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924DA-0188-4007-8D24-08D1FB2C6DF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0715B-CE8A-43E9-B91C-AB6DAD3237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761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64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801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814D1-BA97-4634-BCFA-C16224769B2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B867A-F949-4E61-99A1-86576A1316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145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4C279-B83E-475D-8B8B-B9D6AAD2EB6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2A9BD-5A40-4C58-BD0E-F40B5F56F2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48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DF084-293D-416B-BD8C-F1D1EC848EF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3C0EE-B315-4E8C-B9F7-33986D1C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278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45B98-7FF7-48FD-ACE3-DA03A7084B6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A4B4F-C443-46DE-996E-4DD9685CD7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9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03500-3129-414D-83A1-BAEAB40A61A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1B2F3-7913-4113-A76C-89572487F8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674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680EB-0120-4017-8AF1-763837D3CB6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24715-78B6-4080-92D3-556AE9950B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24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1DFD4BB-DC03-4659-B88D-91E17796C85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D81A6CC-A4E2-4EC7-B37A-D8A158FFF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Head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>
                <a:ea typeface="+mn-ea"/>
                <a:cs typeface="+mn-cs"/>
              </a:rPr>
              <a:t>Chapter 9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Head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Concussion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Temporary impairment of brain function due to impact or rotation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Confusion is common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Nausea, dizziness, headache, vomiting, difficulty speaking, tinnitus, loss of balance, unconsciousness, amnesia, possible battle sign, and disorientation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Contemporary testing preinjury and </a:t>
            </a:r>
            <a:r>
              <a:rPr lang="en-US" dirty="0" err="1">
                <a:ea typeface="+mn-ea"/>
              </a:rPr>
              <a:t>postinjury</a:t>
            </a: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Head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Baseline testing for concussion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Non-computerized test = Standardized Assessment of Concussion (SAC)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Evaluates memory, strength, sensation, and coordination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30 total points with 25 as the normal for return to play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Computerized test = </a:t>
            </a:r>
            <a:r>
              <a:rPr lang="en-US" dirty="0" err="1">
                <a:ea typeface="+mn-ea"/>
              </a:rPr>
              <a:t>ImPACT</a:t>
            </a: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30 minute test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Memory, problem-solving, response time, and attention span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914400" lvl="2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Head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Grading concussions: American Academy of Neurology</a:t>
            </a:r>
          </a:p>
          <a:p>
            <a:pPr lvl="1"/>
            <a:r>
              <a:rPr lang="en-US" altLang="en-US"/>
              <a:t>Mild: no loss of consciousness; symptom free in 15 minutes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Moderate: no LOC; symptom free in longer than 15 minutes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Severe: LOC; medical emergency</a:t>
            </a:r>
          </a:p>
          <a:p>
            <a:pPr lvl="1"/>
            <a:endParaRPr lang="en-US" altLang="en-US"/>
          </a:p>
          <a:p>
            <a:r>
              <a:rPr lang="en-US" altLang="en-US"/>
              <a:t>Cantu grading: Similar to AAN but longer time periods for symptoms</a:t>
            </a:r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Glasgow Coma Scale (GCS)</a:t>
            </a:r>
          </a:p>
          <a:p>
            <a:pPr lvl="1"/>
            <a:r>
              <a:rPr lang="en-US" altLang="en-US"/>
              <a:t>Assesses level of consciousness</a:t>
            </a:r>
          </a:p>
          <a:p>
            <a:pPr lvl="1"/>
            <a:r>
              <a:rPr lang="en-US" altLang="en-US"/>
              <a:t>Determines severity of brain injury</a:t>
            </a:r>
          </a:p>
          <a:p>
            <a:pPr lvl="1"/>
            <a:r>
              <a:rPr lang="en-US" altLang="en-US"/>
              <a:t>Assesses</a:t>
            </a:r>
          </a:p>
          <a:p>
            <a:pPr lvl="2"/>
            <a:r>
              <a:rPr lang="en-US" altLang="en-US"/>
              <a:t>A: alert</a:t>
            </a:r>
          </a:p>
          <a:p>
            <a:pPr lvl="2"/>
            <a:r>
              <a:rPr lang="en-US" altLang="en-US"/>
              <a:t>V: verbal</a:t>
            </a:r>
          </a:p>
          <a:p>
            <a:pPr lvl="2"/>
            <a:r>
              <a:rPr lang="en-US" altLang="en-US"/>
              <a:t>P: pain</a:t>
            </a:r>
          </a:p>
          <a:p>
            <a:pPr lvl="2"/>
            <a:r>
              <a:rPr lang="en-US" altLang="en-US"/>
              <a:t>U - unresponsiveness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Treating Head Injuries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Head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Return-to-participation decisions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Collaboration between team MD and AT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Symptom-free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Able to perform physical activity without symptoms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SAC or </a:t>
            </a:r>
            <a:r>
              <a:rPr lang="en-US" dirty="0" err="1">
                <a:ea typeface="+mn-ea"/>
              </a:rPr>
              <a:t>ImPACT</a:t>
            </a:r>
            <a:r>
              <a:rPr lang="en-US" dirty="0">
                <a:ea typeface="+mn-ea"/>
              </a:rPr>
              <a:t> testing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Head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Intracranial hematoma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Bleeding within the brain (common in parietal and temporal regions)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Accumulation of blood causes pressure and can cause death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Removal of the blood requires surgery to drain off the excess blood and repair the bleeding vessel, if needed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Symptoms include headache, nausea, vomiting, LOC, paralysis, battle sign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MEDICAL EMERGENCY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Head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Postconcussion syndrome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Persistence of concussion symptoms impacting activities of daily living and school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Headache, ringing in ears, dizziness, and confusion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Lasts approximately a week or two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Vulnerable to another concussion during this time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Head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Second-impact syndrome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Cumulative damage from multiple concussions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Returning before symptoms have fully resolved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Use caution with return to play after concussion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Head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Chronic traumatic encephalopathy (CTE)</a:t>
            </a:r>
          </a:p>
          <a:p>
            <a:pPr lvl="1"/>
            <a:r>
              <a:rPr lang="en-US" altLang="en-US"/>
              <a:t>Repeated trauma to the head</a:t>
            </a:r>
          </a:p>
          <a:p>
            <a:pPr lvl="1"/>
            <a:r>
              <a:rPr lang="en-US" altLang="en-US"/>
              <a:t>Results in degeneration of the brain</a:t>
            </a:r>
          </a:p>
          <a:p>
            <a:pPr lvl="1"/>
            <a:r>
              <a:rPr lang="en-US" altLang="en-US"/>
              <a:t>Causes behavioral changes such as suicidal thoughts, balance issues, speech difficulty, aggressiveness, loss of memory, and other signs</a:t>
            </a:r>
          </a:p>
          <a:p>
            <a:pPr lvl="1"/>
            <a:r>
              <a:rPr lang="en-US" altLang="en-US"/>
              <a:t>Critical to return athletes back to play after head injury through proper and fully sound procedures to prevent multiple traumas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The head is complex relative to bone anatomy and brain structure and function</a:t>
            </a:r>
          </a:p>
          <a:p>
            <a:r>
              <a:rPr lang="en-US" altLang="en-US"/>
              <a:t>Head trauma is common in sports and can have a cumulative effect on athletes</a:t>
            </a:r>
          </a:p>
          <a:p>
            <a:r>
              <a:rPr lang="en-US" altLang="en-US"/>
              <a:t>Many head injuries require immediate referral to a physician to secure proper treatment</a:t>
            </a:r>
          </a:p>
          <a:p>
            <a:r>
              <a:rPr lang="en-US" altLang="en-US"/>
              <a:t>Proper and strict guidelines for return to play should be followed in all situations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9975" y="1841500"/>
            <a:ext cx="4718050" cy="4135438"/>
          </a:xfrm>
        </p:spPr>
      </p:pic>
      <p:sp>
        <p:nvSpPr>
          <p:cNvPr id="9219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Skull</a:t>
            </a:r>
          </a:p>
          <a:p>
            <a:pPr lvl="1"/>
            <a:r>
              <a:rPr lang="en-US" altLang="en-US"/>
              <a:t>28 bones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Suture lines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Mandible: only movable bone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endParaRPr lang="en-US" altLang="en-US" sz="1400" i="1"/>
          </a:p>
          <a:p>
            <a:pPr lvl="1" algn="r">
              <a:buFont typeface="Arial" panose="020B0604020202020204" pitchFamily="34" charset="0"/>
              <a:buNone/>
            </a:pPr>
            <a:endParaRPr lang="en-US" altLang="en-US" sz="1400" i="1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 of the Head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 dirty="0"/>
              <a:t>Brain</a:t>
            </a:r>
          </a:p>
          <a:p>
            <a:pPr lvl="1"/>
            <a:r>
              <a:rPr lang="en-US" altLang="en-US" dirty="0"/>
              <a:t>Divided into lobes</a:t>
            </a:r>
          </a:p>
          <a:p>
            <a:pPr lvl="1"/>
            <a:r>
              <a:rPr lang="en-US" altLang="en-US"/>
              <a:t>Consumes </a:t>
            </a:r>
            <a:r>
              <a:rPr lang="en-US" altLang="en-US" dirty="0"/>
              <a:t>15% of blood flow and 20% total body oxygen</a:t>
            </a:r>
          </a:p>
          <a:p>
            <a:pPr lvl="2"/>
            <a:r>
              <a:rPr lang="en-US" altLang="en-US" dirty="0"/>
              <a:t>4 -6 minutes without oxygen = brain death</a:t>
            </a:r>
          </a:p>
          <a:p>
            <a:pPr lvl="1"/>
            <a:r>
              <a:rPr lang="en-US" altLang="en-US" dirty="0"/>
              <a:t>Weighs about 3 lbs.</a:t>
            </a:r>
          </a:p>
          <a:p>
            <a:pPr lvl="1"/>
            <a:r>
              <a:rPr lang="en-US" altLang="en-US" dirty="0"/>
              <a:t>Bathed in cerebral spinal fluid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 of the Head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11268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6963" y="1841500"/>
            <a:ext cx="5172075" cy="4135438"/>
          </a:xfrm>
        </p:spPr>
      </p:pic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10263188" y="5976938"/>
            <a:ext cx="1155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Font typeface="Arial" panose="020B0604020202020204" pitchFamily="34" charset="0"/>
              <a:buNone/>
            </a:pPr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Lobes of the brain</a:t>
            </a:r>
          </a:p>
          <a:p>
            <a:pPr lvl="1"/>
            <a:r>
              <a:rPr lang="en-US" altLang="en-US"/>
              <a:t>Occipital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Parietal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Temporal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Frontal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 of the Head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1331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6963" y="1841500"/>
            <a:ext cx="5172075" cy="4135438"/>
          </a:xfrm>
        </p:spPr>
      </p:pic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10263188" y="5976938"/>
            <a:ext cx="1155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Font typeface="Arial" panose="020B0604020202020204" pitchFamily="34" charset="0"/>
              <a:buNone/>
            </a:pPr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Anatomy of the Head </a:t>
            </a:r>
            <a:r>
              <a:rPr lang="en-US" altLang="en-US" sz="2400" i="1"/>
              <a:t>(continued)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00563"/>
          </a:xfrm>
        </p:spPr>
        <p:txBody>
          <a:bodyPr/>
          <a:lstStyle/>
          <a:p>
            <a:r>
              <a:rPr lang="en-US" altLang="en-US"/>
              <a:t>Functions of the lobes of the brain</a:t>
            </a:r>
          </a:p>
          <a:p>
            <a:pPr lvl="1"/>
            <a:r>
              <a:rPr lang="en-US" altLang="en-US"/>
              <a:t>Frontal lobe: voluntary muscle movement, emotions, eye movements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Parietal lobe: sensation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Occipital lobe: vision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Temporal lobe: hearing and speech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Cerebellum: equilibrium, muscle actions, some reflexes</a:t>
            </a:r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Anatomy of the Head </a:t>
            </a:r>
            <a:r>
              <a:rPr lang="en-US" altLang="en-US" sz="2400" i="1"/>
              <a:t>(continued)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The scalp</a:t>
            </a:r>
          </a:p>
          <a:p>
            <a:pPr lvl="1"/>
            <a:r>
              <a:rPr lang="en-US" altLang="en-US"/>
              <a:t>Very deeply vascularized</a:t>
            </a:r>
          </a:p>
          <a:p>
            <a:pPr lvl="2"/>
            <a:r>
              <a:rPr lang="en-US" altLang="en-US"/>
              <a:t>Lump in the scalp = hematoma</a:t>
            </a:r>
          </a:p>
          <a:p>
            <a:pPr lvl="2"/>
            <a:endParaRPr lang="en-US" altLang="en-US"/>
          </a:p>
          <a:p>
            <a:pPr lvl="1"/>
            <a:r>
              <a:rPr lang="en-US" altLang="en-US"/>
              <a:t>Skin and hair protect from impact and sun</a:t>
            </a:r>
          </a:p>
          <a:p>
            <a:pPr lvl="2"/>
            <a:r>
              <a:rPr lang="en-US" altLang="en-US"/>
              <a:t>40 lbs of pressure would fracture the skull without hair and skin</a:t>
            </a:r>
          </a:p>
          <a:p>
            <a:pPr lvl="2"/>
            <a:r>
              <a:rPr lang="en-US" altLang="en-US"/>
              <a:t>425 lbs of pressure with hair and skin. WOW!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Preventing Head Injuries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Helmets</a:t>
            </a:r>
          </a:p>
          <a:p>
            <a:endParaRPr lang="en-US" altLang="en-US"/>
          </a:p>
          <a:p>
            <a:r>
              <a:rPr lang="en-US" altLang="en-US"/>
              <a:t>Mouth guards</a:t>
            </a:r>
          </a:p>
          <a:p>
            <a:endParaRPr lang="en-US" altLang="en-US"/>
          </a:p>
          <a:p>
            <a:r>
              <a:rPr lang="en-US" altLang="en-US"/>
              <a:t>Rules and regulations</a:t>
            </a:r>
          </a:p>
          <a:p>
            <a:endParaRPr lang="en-US" altLang="en-US"/>
          </a:p>
          <a:p>
            <a:r>
              <a:rPr lang="en-US" altLang="en-US"/>
              <a:t>Common sense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Mechanisms of Injury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Rotation of the head</a:t>
            </a:r>
          </a:p>
          <a:p>
            <a:endParaRPr lang="en-US" altLang="en-US"/>
          </a:p>
          <a:p>
            <a:r>
              <a:rPr lang="en-US" altLang="en-US"/>
              <a:t>Direct Impact</a:t>
            </a:r>
          </a:p>
          <a:p>
            <a:pPr lvl="1"/>
            <a:r>
              <a:rPr lang="en-US" altLang="en-US"/>
              <a:t>Temporal region most vulnerable</a:t>
            </a:r>
          </a:p>
          <a:p>
            <a:pPr lvl="1"/>
            <a:r>
              <a:rPr lang="en-US" altLang="en-US"/>
              <a:t>Contrecoup: Head moving while hit; injury to opposite side of the skull as brain moves across the inside of the skull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Head Injuries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Skull fractures</a:t>
            </a:r>
          </a:p>
          <a:p>
            <a:pPr lvl="1"/>
            <a:r>
              <a:rPr lang="en-US" altLang="en-US"/>
              <a:t>Types of skull fractures: Depressed, linear, compound, and penetrating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Signs and symptoms</a:t>
            </a:r>
          </a:p>
          <a:p>
            <a:pPr lvl="2"/>
            <a:r>
              <a:rPr lang="en-US" altLang="en-US"/>
              <a:t>Battle sign: discoloration behind the ear</a:t>
            </a:r>
          </a:p>
          <a:p>
            <a:pPr lvl="2"/>
            <a:r>
              <a:rPr lang="en-US" altLang="en-US"/>
              <a:t>Altered consciousness or unconsciousness</a:t>
            </a:r>
          </a:p>
          <a:p>
            <a:pPr lvl="2"/>
            <a:endParaRPr lang="en-US" altLang="en-US"/>
          </a:p>
          <a:p>
            <a:pPr lvl="1"/>
            <a:r>
              <a:rPr lang="en-US" altLang="en-US"/>
              <a:t>Medical emergency</a:t>
            </a:r>
          </a:p>
          <a:p>
            <a:pPr lvl="1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</TotalTime>
  <Words>778</Words>
  <Application>Microsoft Office PowerPoint</Application>
  <PresentationFormat>Widescreen</PresentationFormat>
  <Paragraphs>182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Head Injuries</vt:lpstr>
      <vt:lpstr>Anatomy of the Head</vt:lpstr>
      <vt:lpstr>Anatomy of the Head (continued)</vt:lpstr>
      <vt:lpstr>Anatomy of the Head (continued)</vt:lpstr>
      <vt:lpstr>Anatomy of the Head (continued)</vt:lpstr>
      <vt:lpstr>Anatomy of the Head (continued)</vt:lpstr>
      <vt:lpstr>Preventing Head Injuries</vt:lpstr>
      <vt:lpstr>Mechanisms of Injury</vt:lpstr>
      <vt:lpstr>Treating Head Injuries</vt:lpstr>
      <vt:lpstr>Treating Head Injuries (continued)</vt:lpstr>
      <vt:lpstr>Treating Head Injuries (continued)</vt:lpstr>
      <vt:lpstr>Treating Head Injuries (continued)</vt:lpstr>
      <vt:lpstr>Treating Head Injuries (continued)</vt:lpstr>
      <vt:lpstr>Treating Head Injuries (continued)</vt:lpstr>
      <vt:lpstr>Treating Head Injuries (continued)</vt:lpstr>
      <vt:lpstr>Treating Head Injuries (continued)</vt:lpstr>
      <vt:lpstr>Treating Head Injuries (continued)</vt:lpstr>
      <vt:lpstr>Treating Head Injuries (continued)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95</cp:revision>
  <cp:lastPrinted>2017-03-14T16:50:08Z</cp:lastPrinted>
  <dcterms:created xsi:type="dcterms:W3CDTF">2017-03-14T15:11:25Z</dcterms:created>
  <dcterms:modified xsi:type="dcterms:W3CDTF">2023-09-14T16:52:58Z</dcterms:modified>
</cp:coreProperties>
</file>