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2"/>
  </p:notesMasterIdLst>
  <p:handoutMasterIdLst>
    <p:handoutMasterId r:id="rId23"/>
  </p:handoutMasterIdLst>
  <p:sldIdLst>
    <p:sldId id="270" r:id="rId3"/>
    <p:sldId id="272" r:id="rId4"/>
    <p:sldId id="273" r:id="rId5"/>
    <p:sldId id="290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91" r:id="rId20"/>
    <p:sldId id="287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434154B-147E-489B-903F-30AFD3CE064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E206BAE-CC95-43E3-8D13-9ECEDFD23A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477F0D7-B82F-4894-B9A3-114F39F5AD69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290C159-A14D-454F-9F6D-3D10351DBB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04D45AB6-7631-4C27-A291-EECE6F473160}" type="slidenum">
              <a:rPr lang="en-US" altLang="en-US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A966178D-BD02-46E2-A319-79604A619D60}" type="slidenum">
              <a:rPr lang="en-US" altLang="en-US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893C05CB-B36F-41BA-8880-F84ADA0AE5E2}" type="slidenum">
              <a:rPr lang="en-US" altLang="en-US">
                <a:latin typeface="Calibri" panose="020F0502020204030204" pitchFamily="34" charset="0"/>
              </a:rPr>
              <a:pPr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401E5C88-6BB5-4FCE-9497-9DA94DCE76F5}" type="slidenum">
              <a:rPr lang="en-US" altLang="en-US">
                <a:latin typeface="Calibri" panose="020F0502020204030204" pitchFamily="34" charset="0"/>
              </a:rPr>
              <a:pPr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15535E7C-9953-47DF-9832-2E44C35A87DA}" type="slidenum">
              <a:rPr lang="en-US" altLang="en-US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8C6D9A65-88D7-45D3-BA30-1DA0629E7A23}" type="slidenum">
              <a:rPr lang="en-US" altLang="en-US">
                <a:latin typeface="Calibri" panose="020F0502020204030204" pitchFamily="34" charset="0"/>
              </a:rPr>
              <a:pPr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C5227ACF-64D0-4D3A-A00D-4D7E072EE3DE}" type="slidenum">
              <a:rPr lang="en-US" altLang="en-US">
                <a:latin typeface="Calibri" panose="020F0502020204030204" pitchFamily="34" charset="0"/>
              </a:rPr>
              <a:pPr/>
              <a:t>17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9DC0478F-2E28-4CA0-9AB2-9C7AE620352C}" type="slidenum">
              <a:rPr lang="en-US" altLang="en-US">
                <a:latin typeface="Calibri" panose="020F0502020204030204" pitchFamily="34" charset="0"/>
              </a:rPr>
              <a:pPr/>
              <a:t>18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9543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30224-B764-4E7E-AE12-13CD6D99DE42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1655C-448C-4D93-82FC-2EF5E219CC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514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68CE3-9B44-460C-9DB6-0018BC3F2062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637-2D18-4F57-BBDE-BF3F3C8E53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576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D5167-FE63-4D79-9BD5-03D1EB359B0C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CEBAA-C2F1-49D8-9082-4EB35686EA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9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49F56-C182-4336-84FA-38D3F5D4513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BB25D-F197-47A5-B871-F34A793C68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559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FB35E-73B0-4EBD-AAC4-E185C965CBA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2A0AC-9EF2-4ABD-A167-0ABCF8247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832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031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4483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E3813-C47F-4EDB-ADD4-0D3EFB8C1EB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21D28-6B9E-4BBF-8FEB-E18984CD34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90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8AAB7-19CE-4072-9C7F-1A6238B49BD2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4A402-F272-4488-AE47-4150806F86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3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CE529-82F1-4A6A-B387-A939F3957365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90B0A-1704-4A5A-9179-598AE27D50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9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AD7B3-F0A1-4FC9-B7CB-43550B9ACD7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54D6E-64E1-4EBC-9B8C-E987F343D1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66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6BB60-9D21-4226-97E1-755BFDE70C83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9E45-4F31-4079-8FEF-896D148560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17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97C5F-AE6A-474E-BE70-B3EA4314F0E9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97D81-520C-4259-BD51-DE32AEB650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823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635095F-0B6E-4996-8589-B548A1FFA04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0FB63C6-D56B-4EC9-9666-BBADEC0A33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Reconditioning Programs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21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Joint Flexibility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Stretching</a:t>
            </a:r>
          </a:p>
          <a:p>
            <a:pPr lvl="1"/>
            <a:r>
              <a:rPr lang="en-US" altLang="en-US"/>
              <a:t>Static: holding a stretch for approximately 30 seconds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Ballistic: bouncing (not recommended)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Dynamic: move through full range-of-motion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 dirty="0"/>
              <a:t>Balance is important</a:t>
            </a:r>
          </a:p>
          <a:p>
            <a:endParaRPr lang="en-US" altLang="en-US" dirty="0"/>
          </a:p>
          <a:p>
            <a:r>
              <a:rPr lang="en-US" altLang="en-US" dirty="0"/>
              <a:t>Use a variety of exercises on varied surfaces </a:t>
            </a:r>
          </a:p>
          <a:p>
            <a:endParaRPr lang="en-US" altLang="en-US" dirty="0"/>
          </a:p>
          <a:p>
            <a:r>
              <a:rPr lang="en-US" altLang="en-US" dirty="0"/>
              <a:t>Two legged vs one legged</a:t>
            </a:r>
          </a:p>
          <a:p>
            <a:endParaRPr lang="en-US" altLang="en-US" dirty="0"/>
          </a:p>
          <a:p>
            <a:r>
              <a:rPr lang="en-US" altLang="en-US" dirty="0"/>
              <a:t>Progressive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Balance Exercises for Reconditioning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7413" y="1841500"/>
            <a:ext cx="2671173" cy="4135438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Exercises for Foot and Ankle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16" y="1614309"/>
            <a:ext cx="3094317" cy="2056531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395" y="1601111"/>
            <a:ext cx="1574422" cy="2096124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737" y="1588900"/>
            <a:ext cx="1375220" cy="206972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255" y="1588900"/>
            <a:ext cx="1416749" cy="213223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75" y="3945205"/>
            <a:ext cx="3089410" cy="205802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3945204"/>
            <a:ext cx="3083434" cy="205404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Exercises for the Knee, Hip, and Pelvis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116" y="1841500"/>
            <a:ext cx="2747768" cy="4135438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328" y="2187333"/>
            <a:ext cx="5181600" cy="3443771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Exercises for the Axial Skeleton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Use caution but be progressive</a:t>
            </a:r>
          </a:p>
          <a:p>
            <a:endParaRPr lang="en-US" altLang="en-US"/>
          </a:p>
          <a:p>
            <a:r>
              <a:rPr lang="en-US" altLang="en-US"/>
              <a:t>General flexibility and strength</a:t>
            </a:r>
          </a:p>
          <a:p>
            <a:endParaRPr lang="en-US" altLang="en-US"/>
          </a:p>
          <a:p>
            <a:r>
              <a:rPr lang="en-US" altLang="en-US"/>
              <a:t>Endurance is important</a:t>
            </a:r>
          </a:p>
          <a:p>
            <a:endParaRPr lang="en-US" altLang="en-US"/>
          </a:p>
          <a:p>
            <a:r>
              <a:rPr lang="en-US" altLang="en-US"/>
              <a:t>Use a variety of equipment</a:t>
            </a:r>
          </a:p>
          <a:p>
            <a:pPr marL="457200" lvl="1" indent="0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Exercises for Axial Skeleton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83348"/>
            <a:ext cx="5181600" cy="3451742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384" y="1634708"/>
            <a:ext cx="3154680" cy="2101502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540" y="3991380"/>
            <a:ext cx="3278505" cy="218398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Cervical Programs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Strengthening and stretching</a:t>
            </a:r>
          </a:p>
          <a:p>
            <a:endParaRPr lang="en-US" altLang="en-US"/>
          </a:p>
          <a:p>
            <a:r>
              <a:rPr lang="en-US" altLang="en-US"/>
              <a:t>Shrugs are a great exercise</a:t>
            </a:r>
          </a:p>
          <a:p>
            <a:endParaRPr lang="en-US" altLang="en-US"/>
          </a:p>
          <a:p>
            <a:r>
              <a:rPr lang="en-US" altLang="en-US"/>
              <a:t>Resistive tubing is very helpful for most exercises</a:t>
            </a:r>
          </a:p>
          <a:p>
            <a:endParaRPr lang="en-US" altLang="en-US"/>
          </a:p>
          <a:p>
            <a:r>
              <a:rPr lang="en-US" altLang="en-US"/>
              <a:t>Focus on posture improvement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Shoulder exercises</a:t>
            </a:r>
          </a:p>
          <a:p>
            <a:pPr lvl="1"/>
            <a:r>
              <a:rPr lang="en-US" altLang="en-US"/>
              <a:t>ROM</a:t>
            </a:r>
          </a:p>
          <a:p>
            <a:pPr lvl="1"/>
            <a:r>
              <a:rPr lang="en-US" altLang="en-US"/>
              <a:t>Wand exercises</a:t>
            </a:r>
          </a:p>
          <a:p>
            <a:pPr lvl="1"/>
            <a:r>
              <a:rPr lang="en-US" altLang="en-US"/>
              <a:t>Wall walking</a:t>
            </a:r>
          </a:p>
          <a:p>
            <a:pPr lvl="1"/>
            <a:r>
              <a:rPr lang="en-US" altLang="en-US"/>
              <a:t>Pendulum exercises</a:t>
            </a:r>
          </a:p>
          <a:p>
            <a:pPr lvl="1"/>
            <a:r>
              <a:rPr lang="en-US" altLang="en-US"/>
              <a:t>Strengthening</a:t>
            </a:r>
          </a:p>
          <a:p>
            <a:pPr lvl="2"/>
            <a:r>
              <a:rPr lang="en-US" altLang="en-US"/>
              <a:t>Rotator cuff </a:t>
            </a:r>
          </a:p>
          <a:p>
            <a:pPr lvl="2"/>
            <a:r>
              <a:rPr lang="en-US" altLang="en-US"/>
              <a:t>Scapular stabilizers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Reconditioning for Upper Quarter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116" y="1841500"/>
            <a:ext cx="2747768" cy="4135438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1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Flexibility across two joints</a:t>
            </a:r>
          </a:p>
          <a:p>
            <a:r>
              <a:rPr lang="en-US" altLang="en-US"/>
              <a:t>Strength includes gripping</a:t>
            </a:r>
          </a:p>
          <a:p>
            <a:pPr lvl="1"/>
            <a:r>
              <a:rPr lang="en-US" altLang="en-US"/>
              <a:t>Squeeze racquetball</a:t>
            </a:r>
          </a:p>
          <a:p>
            <a:r>
              <a:rPr lang="en-US" altLang="en-US"/>
              <a:t>Sport-specific activity is important</a:t>
            </a:r>
          </a:p>
          <a:p>
            <a:r>
              <a:rPr lang="en-US" altLang="en-US"/>
              <a:t>Evaluate biomechanics of motion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Elbow, Wrist, and Hand Reconditioning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850" y="1841500"/>
            <a:ext cx="2628300" cy="4135438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Reconditioning requires that the athlete be placed in a progressive overload</a:t>
            </a:r>
          </a:p>
          <a:p>
            <a:r>
              <a:rPr lang="en-US" altLang="en-US"/>
              <a:t>Training should be sport-specific to reflect the loads of the sport</a:t>
            </a:r>
          </a:p>
          <a:p>
            <a:r>
              <a:rPr lang="en-US" altLang="en-US"/>
              <a:t>IMPRESS should be followed to ensure all components of rehabilitation are emphasized</a:t>
            </a:r>
          </a:p>
          <a:p>
            <a:r>
              <a:rPr lang="en-US" altLang="en-US"/>
              <a:t>Reconditioning is not just about the body part; it involves the whole body, including cardiorespiratory training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Strength and Conditioning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Progressive resistance exercise: </a:t>
            </a:r>
            <a:r>
              <a:rPr lang="en-US" dirty="0">
                <a:ea typeface="+mn-ea"/>
              </a:rPr>
              <a:t>Increase weight or number of repetitions during session and over time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Overload principle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In order to gain strength, </a:t>
            </a:r>
            <a:r>
              <a:rPr lang="en-US">
                <a:ea typeface="+mn-ea"/>
              </a:rPr>
              <a:t>a muscle </a:t>
            </a:r>
            <a:r>
              <a:rPr lang="en-US" dirty="0">
                <a:ea typeface="+mn-ea"/>
              </a:rPr>
              <a:t>must be pushed beyond the demands of the prior activity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Increase frequency, intensity, weight, type of exercise, length of workouts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Strength and Conditioning Principles </a:t>
            </a:r>
            <a:r>
              <a:rPr lang="en-US" altLang="en-US" sz="2400" i="1"/>
              <a:t>(continued)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Specificity of training</a:t>
            </a:r>
          </a:p>
          <a:p>
            <a:pPr lvl="1"/>
            <a:r>
              <a:rPr lang="en-US" altLang="en-US"/>
              <a:t>The body adapts to the specific demands placed upon it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Train for the activity you are performing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Be specific and be progressive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Types of Muscle Actions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Isotonic: Moving the joint through a range-of-motion with the same amount of weight</a:t>
            </a:r>
          </a:p>
          <a:p>
            <a:pPr lvl="1"/>
            <a:r>
              <a:rPr lang="en-US" altLang="en-US"/>
              <a:t>Shortening with resistance = concentric</a:t>
            </a:r>
          </a:p>
          <a:p>
            <a:pPr lvl="1"/>
            <a:r>
              <a:rPr lang="en-US" altLang="en-US"/>
              <a:t>Lengthening with resistance = eccentric</a:t>
            </a:r>
          </a:p>
          <a:p>
            <a:r>
              <a:rPr lang="en-US" altLang="en-US"/>
              <a:t>Isometric: Contraction with no joint movement</a:t>
            </a:r>
          </a:p>
          <a:p>
            <a:r>
              <a:rPr lang="en-US" altLang="en-US"/>
              <a:t>Isokinetic: Moving the joint at a fixed speed with variable resistance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Kinetic Chain Movements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Open kinetic chain</a:t>
            </a:r>
          </a:p>
          <a:p>
            <a:pPr lvl="1"/>
            <a:r>
              <a:rPr lang="en-US" altLang="en-US"/>
              <a:t>Distal part of the body is free-moving</a:t>
            </a:r>
          </a:p>
          <a:p>
            <a:pPr lvl="1"/>
            <a:r>
              <a:rPr lang="en-US" altLang="en-US"/>
              <a:t>Example: throwing a baseball</a:t>
            </a:r>
          </a:p>
          <a:p>
            <a:pPr lvl="1"/>
            <a:endParaRPr lang="en-US" altLang="en-US"/>
          </a:p>
          <a:p>
            <a:r>
              <a:rPr lang="en-US" altLang="en-US"/>
              <a:t>Closed kinetic chain</a:t>
            </a:r>
          </a:p>
          <a:p>
            <a:pPr lvl="1"/>
            <a:r>
              <a:rPr lang="en-US" altLang="en-US"/>
              <a:t>Distal part of the body is fixed or not moving</a:t>
            </a:r>
          </a:p>
          <a:p>
            <a:pPr lvl="1"/>
            <a:r>
              <a:rPr lang="en-US" altLang="en-US"/>
              <a:t>Example: push-up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Muscular Development Programs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defRPr/>
            </a:pPr>
            <a:r>
              <a:rPr lang="en-US" altLang="en-US" dirty="0" err="1">
                <a:ea typeface="+mn-ea"/>
                <a:cs typeface="+mn-cs"/>
              </a:rPr>
              <a:t>DeLorme</a:t>
            </a:r>
            <a:endParaRPr lang="en-US" altLang="en-US" dirty="0">
              <a:ea typeface="+mn-ea"/>
              <a:cs typeface="+mn-cs"/>
            </a:endParaRPr>
          </a:p>
          <a:p>
            <a:pPr lvl="1">
              <a:defRPr/>
            </a:pPr>
            <a:r>
              <a:rPr lang="en-US" altLang="en-US" dirty="0">
                <a:ea typeface="+mn-ea"/>
              </a:rPr>
              <a:t>PRE with ascending pyramid</a:t>
            </a:r>
          </a:p>
          <a:p>
            <a:pPr lvl="1">
              <a:defRPr/>
            </a:pPr>
            <a:r>
              <a:rPr lang="en-US" altLang="en-US" dirty="0">
                <a:ea typeface="+mn-ea"/>
              </a:rPr>
              <a:t>Three sets in progressive manner</a:t>
            </a:r>
          </a:p>
          <a:p>
            <a:pPr lvl="2">
              <a:defRPr/>
            </a:pPr>
            <a:r>
              <a:rPr lang="en-US" altLang="en-US" dirty="0">
                <a:ea typeface="+mn-ea"/>
              </a:rPr>
              <a:t>50% 10RM, 75% 10RM, 100% 10RM</a:t>
            </a:r>
          </a:p>
          <a:p>
            <a:pPr lvl="2">
              <a:defRPr/>
            </a:pPr>
            <a:endParaRPr lang="en-US" altLang="en-US" dirty="0">
              <a:ea typeface="+mn-ea"/>
            </a:endParaRPr>
          </a:p>
          <a:p>
            <a:pPr>
              <a:defRPr/>
            </a:pPr>
            <a:r>
              <a:rPr lang="en-US" altLang="en-US" dirty="0">
                <a:ea typeface="+mn-ea"/>
                <a:cs typeface="+mn-cs"/>
              </a:rPr>
              <a:t>Nautilus method	</a:t>
            </a:r>
          </a:p>
          <a:p>
            <a:pPr lvl="1">
              <a:defRPr/>
            </a:pPr>
            <a:r>
              <a:rPr lang="en-US" altLang="en-US" dirty="0">
                <a:ea typeface="+mn-ea"/>
              </a:rPr>
              <a:t>Perform all exercises until fatigue (1 set only)</a:t>
            </a:r>
          </a:p>
          <a:p>
            <a:pPr lvl="1">
              <a:defRPr/>
            </a:pPr>
            <a:endParaRPr lang="en-US" altLang="en-US" dirty="0">
              <a:ea typeface="+mn-ea"/>
            </a:endParaRPr>
          </a:p>
          <a:p>
            <a:pPr lvl="1">
              <a:defRPr/>
            </a:pPr>
            <a:endParaRPr lang="en-US" alt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Pyramid method</a:t>
            </a:r>
          </a:p>
          <a:p>
            <a:pPr lvl="1"/>
            <a:r>
              <a:rPr lang="en-US" altLang="en-US"/>
              <a:t>Ascending and descending techniques</a:t>
            </a:r>
          </a:p>
          <a:p>
            <a:pPr lvl="2"/>
            <a:r>
              <a:rPr lang="en-US" altLang="en-US"/>
              <a:t>Ascending = DeLorme</a:t>
            </a:r>
          </a:p>
          <a:p>
            <a:pPr lvl="2"/>
            <a:r>
              <a:rPr lang="en-US" altLang="en-US"/>
              <a:t>Descending = Oxford</a:t>
            </a:r>
          </a:p>
          <a:p>
            <a:pPr lvl="2"/>
            <a:r>
              <a:rPr lang="en-US" altLang="en-US"/>
              <a:t>Bottom = constant set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Multiple sets 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Muscular Development Programs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713230"/>
            <a:ext cx="5181600" cy="239197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Muscular Endurance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Ability to perform repeated movements over time</a:t>
            </a:r>
          </a:p>
          <a:p>
            <a:endParaRPr lang="en-US" altLang="en-US"/>
          </a:p>
          <a:p>
            <a:r>
              <a:rPr lang="en-US" altLang="en-US"/>
              <a:t>Circuit training</a:t>
            </a:r>
          </a:p>
          <a:p>
            <a:pPr lvl="1"/>
            <a:r>
              <a:rPr lang="en-US" altLang="en-US"/>
              <a:t>Multiple stations (8-20)</a:t>
            </a:r>
          </a:p>
          <a:p>
            <a:pPr lvl="1"/>
            <a:r>
              <a:rPr lang="en-US" altLang="en-US"/>
              <a:t>All major muscle groups exercised</a:t>
            </a:r>
          </a:p>
          <a:p>
            <a:pPr lvl="1"/>
            <a:r>
              <a:rPr lang="en-US" altLang="en-US"/>
              <a:t>Rotate station to station for reps or time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Power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Ability to exert a force quickly</a:t>
            </a:r>
          </a:p>
          <a:p>
            <a:endParaRPr lang="en-US" altLang="en-US"/>
          </a:p>
          <a:p>
            <a:r>
              <a:rPr lang="en-US" altLang="en-US"/>
              <a:t>Explosive motions</a:t>
            </a:r>
          </a:p>
          <a:p>
            <a:endParaRPr lang="en-US" altLang="en-US"/>
          </a:p>
          <a:p>
            <a:r>
              <a:rPr lang="en-US" altLang="en-US"/>
              <a:t>Heavy weight for low reps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498</Words>
  <Application>Microsoft Office PowerPoint</Application>
  <PresentationFormat>Widescreen</PresentationFormat>
  <Paragraphs>129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Reconditioning Programs</vt:lpstr>
      <vt:lpstr>Strength and Conditioning Principles</vt:lpstr>
      <vt:lpstr>Strength and Conditioning Principles (continued)</vt:lpstr>
      <vt:lpstr>Types of Muscle Actions</vt:lpstr>
      <vt:lpstr>Kinetic Chain Movements</vt:lpstr>
      <vt:lpstr>Muscular Development Programs</vt:lpstr>
      <vt:lpstr>Muscular Development Programs (continued)</vt:lpstr>
      <vt:lpstr>Muscular Endurance</vt:lpstr>
      <vt:lpstr>Muscle Power</vt:lpstr>
      <vt:lpstr>Joint Flexibility</vt:lpstr>
      <vt:lpstr>Balance Exercises for Reconditioning</vt:lpstr>
      <vt:lpstr>Exercises for Foot and Ankle</vt:lpstr>
      <vt:lpstr>Exercises for the Knee, Hip, and Pelvis</vt:lpstr>
      <vt:lpstr>Exercises for the Axial Skeleton</vt:lpstr>
      <vt:lpstr>Exercises for Axial Skeleton</vt:lpstr>
      <vt:lpstr>Cervical Programs</vt:lpstr>
      <vt:lpstr>Reconditioning for Upper Quarter</vt:lpstr>
      <vt:lpstr>Elbow, Wrist, and Hand Reconditioning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89</cp:revision>
  <cp:lastPrinted>2017-03-14T16:50:08Z</cp:lastPrinted>
  <dcterms:created xsi:type="dcterms:W3CDTF">2017-03-14T15:11:25Z</dcterms:created>
  <dcterms:modified xsi:type="dcterms:W3CDTF">2023-09-14T16:57:15Z</dcterms:modified>
</cp:coreProperties>
</file>