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Arial Black" panose="020B0A0402010202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sz="1600" b="0" i="0" u="none" strike="noStrike" cap="none">
              <a:solidFill>
                <a:schemeClr val="dk1"/>
              </a:solidFill>
              <a:latin typeface="Arial"/>
              <a:ea typeface="Arial"/>
              <a:cs typeface="Arial"/>
              <a:sym typeface="Arial"/>
            </a:endParaRPr>
          </a:p>
        </p:txBody>
      </p:sp>
      <p:pic>
        <p:nvPicPr>
          <p:cNvPr id="15" name="Google Shape;15;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0"/>
        <p:cNvGrpSpPr/>
        <p:nvPr/>
      </p:nvGrpSpPr>
      <p:grpSpPr>
        <a:xfrm>
          <a:off x="0" y="0"/>
          <a:ext cx="0" cy="0"/>
          <a:chOff x="0" y="0"/>
          <a:chExt cx="0" cy="0"/>
        </a:xfrm>
      </p:grpSpPr>
      <p:sp>
        <p:nvSpPr>
          <p:cNvPr id="31" name="Google Shape;31;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2" name="Google Shape;32;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3" name="Google Shape;33;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0"/>
        <p:cNvGrpSpPr/>
        <p:nvPr/>
      </p:nvGrpSpPr>
      <p:grpSpPr>
        <a:xfrm>
          <a:off x="0" y="0"/>
          <a:ext cx="0" cy="0"/>
          <a:chOff x="0" y="0"/>
          <a:chExt cx="0" cy="0"/>
        </a:xfrm>
      </p:grpSpPr>
      <p:sp>
        <p:nvSpPr>
          <p:cNvPr id="41" name="Google Shape;41;p6"/>
          <p:cNvSpPr txBox="1"/>
          <p:nvPr/>
        </p:nvSpPr>
        <p:spPr>
          <a:xfrm>
            <a:off x="-3901" y="406400"/>
            <a:ext cx="9144000" cy="1375790"/>
          </a:xfrm>
          <a:prstGeom prst="rect">
            <a:avLst/>
          </a:prstGeom>
          <a:noFill/>
          <a:ln>
            <a:noFill/>
          </a:ln>
        </p:spPr>
        <p:txBody>
          <a:bodyPr spcFirstLastPara="1" wrap="square" lIns="91425" tIns="45700" rIns="91425" bIns="45700" anchor="t" anchorCtr="0">
            <a:noAutofit/>
          </a:bodyPr>
          <a:lstStyle/>
          <a:p>
            <a:pPr lvl="0" algn="ctr">
              <a:buClr>
                <a:srgbClr val="6CB255"/>
              </a:buClr>
              <a:buSzPts val="3600"/>
            </a:pPr>
            <a:r>
              <a:rPr lang="en-US" sz="2800" b="0" i="0" u="none" strike="noStrike" cap="none" dirty="0">
                <a:solidFill>
                  <a:srgbClr val="6CB255"/>
                </a:solidFill>
                <a:latin typeface="Arial Black"/>
                <a:ea typeface="Arial Black"/>
                <a:cs typeface="Arial Black"/>
                <a:sym typeface="Arial Black"/>
              </a:rPr>
              <a:t>PSYCHOLOGY OpenStax College and Revised by Patricia Adams-Pitt Community College</a:t>
            </a:r>
          </a:p>
          <a:p>
            <a:pPr lvl="0" algn="ctr">
              <a:buClr>
                <a:srgbClr val="6CB255"/>
              </a:buClr>
              <a:buSzPts val="3600"/>
            </a:pPr>
            <a:r>
              <a:rPr lang="en-US" dirty="0"/>
              <a:t> </a:t>
            </a:r>
            <a:endParaRPr lang="en-US" sz="3600" b="0" i="0" u="none" strike="noStrike" cap="none" dirty="0">
              <a:solidFill>
                <a:srgbClr val="6CB255"/>
              </a:solidFill>
              <a:latin typeface="Arial Black"/>
              <a:ea typeface="Arial Black"/>
              <a:cs typeface="Arial Black"/>
              <a:sym typeface="Arial Black"/>
            </a:endParaRPr>
          </a:p>
          <a:p>
            <a:pPr marL="0" marR="0" lvl="0" indent="0" algn="ctr" rtl="0">
              <a:spcBef>
                <a:spcPts val="0"/>
              </a:spcBef>
              <a:spcAft>
                <a:spcPts val="0"/>
              </a:spcAft>
              <a:buClr>
                <a:srgbClr val="6CB255"/>
              </a:buClr>
              <a:buSzPts val="3600"/>
              <a:buFont typeface="Arial Black"/>
              <a:buNone/>
            </a:pPr>
            <a:endParaRPr dirty="0"/>
          </a:p>
          <a:p>
            <a:pPr marL="0" marR="0" lvl="0" indent="0" algn="ctr" rtl="0">
              <a:spcBef>
                <a:spcPts val="0"/>
              </a:spcBef>
              <a:spcAft>
                <a:spcPts val="0"/>
              </a:spcAft>
              <a:buClr>
                <a:srgbClr val="212F62"/>
              </a:buClr>
              <a:buSzPts val="2000"/>
              <a:buFont typeface="Arial"/>
              <a:buNone/>
            </a:pPr>
            <a:r>
              <a:rPr lang="en-US" sz="2000" b="1" i="0" u="none" strike="noStrike" cap="none" dirty="0">
                <a:solidFill>
                  <a:srgbClr val="212F62"/>
                </a:solidFill>
                <a:latin typeface="Arial"/>
                <a:ea typeface="Arial"/>
                <a:cs typeface="Arial"/>
                <a:sym typeface="Arial"/>
              </a:rPr>
              <a:t>Chapter 2 PSYCHOLOGICAL RESEARCH</a:t>
            </a:r>
            <a:endParaRPr dirty="0"/>
          </a:p>
          <a:p>
            <a:pPr marL="0" marR="0" lvl="0" indent="0" algn="ctr" rtl="0">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PowerPoint Image Slideshow</a:t>
            </a:r>
            <a:endParaRPr sz="1600" b="0" i="0" u="none" strike="noStrike" cap="none" dirty="0">
              <a:solidFill>
                <a:schemeClr val="dk1"/>
              </a:solidFill>
              <a:latin typeface="Arial"/>
              <a:ea typeface="Arial"/>
              <a:cs typeface="Arial"/>
              <a:sym typeface="Arial"/>
            </a:endParaRPr>
          </a:p>
        </p:txBody>
      </p:sp>
      <p:pic>
        <p:nvPicPr>
          <p:cNvPr id="42" name="Google Shape;42;p6" descr="OSC-Stacked-TM-RGB-1.png"/>
          <p:cNvPicPr preferRelativeResize="0"/>
          <p:nvPr/>
        </p:nvPicPr>
        <p:blipFill rotWithShape="1">
          <a:blip r:embed="rId3">
            <a:alphaModFix/>
          </a:blip>
          <a:srcRect/>
          <a:stretch/>
        </p:blipFill>
        <p:spPr>
          <a:xfrm>
            <a:off x="7317311" y="5507235"/>
            <a:ext cx="1507110" cy="1077181"/>
          </a:xfrm>
          <a:prstGeom prst="rect">
            <a:avLst/>
          </a:prstGeom>
          <a:noFill/>
          <a:ln>
            <a:noFill/>
          </a:ln>
        </p:spPr>
      </p:pic>
      <p:pic>
        <p:nvPicPr>
          <p:cNvPr id="43" name="Google Shape;43;p6"/>
          <p:cNvPicPr preferRelativeResize="0"/>
          <p:nvPr/>
        </p:nvPicPr>
        <p:blipFill rotWithShape="1">
          <a:blip r:embed="rId4">
            <a:alphaModFix/>
          </a:blip>
          <a:srcRect/>
          <a:stretch/>
        </p:blipFill>
        <p:spPr>
          <a:xfrm>
            <a:off x="3562758" y="2518312"/>
            <a:ext cx="2010682" cy="2602059"/>
          </a:xfrm>
          <a:prstGeom prst="rect">
            <a:avLst/>
          </a:prstGeom>
          <a:noFill/>
          <a:ln>
            <a:noFill/>
          </a:ln>
          <a:effectLst>
            <a:reflection stA="52000" endA="300" endPos="35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NATURALISTIC OBSERVATIONS</a:t>
            </a:r>
            <a:endParaRPr/>
          </a:p>
        </p:txBody>
      </p:sp>
      <p:sp>
        <p:nvSpPr>
          <p:cNvPr id="123" name="Google Shape;123;p1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Figure 2.8</a:t>
            </a:r>
            <a:endParaRPr/>
          </a:p>
          <a:p>
            <a:pPr marL="342900" lvl="0" indent="-342900" algn="l" rtl="0">
              <a:lnSpc>
                <a:spcPct val="90000"/>
              </a:lnSpc>
              <a:spcBef>
                <a:spcPts val="896"/>
              </a:spcBef>
              <a:spcAft>
                <a:spcPts val="0"/>
              </a:spcAft>
              <a:buSzPts val="1480"/>
              <a:buAutoNum type="alphaLcParenBoth"/>
            </a:pPr>
            <a:r>
              <a:rPr lang="en-US" sz="1480"/>
              <a:t>Jane Goodall made a career of conducting naturalistic observations of</a:t>
            </a:r>
            <a:endParaRPr/>
          </a:p>
          <a:p>
            <a:pPr marL="342900" lvl="0" indent="-342900" algn="l" rtl="0">
              <a:lnSpc>
                <a:spcPct val="90000"/>
              </a:lnSpc>
              <a:spcBef>
                <a:spcPts val="896"/>
              </a:spcBef>
              <a:spcAft>
                <a:spcPts val="0"/>
              </a:spcAft>
              <a:buSzPts val="1480"/>
              <a:buAutoNum type="alphaLcParenBoth"/>
            </a:pPr>
            <a:r>
              <a:rPr lang="en-US" sz="1480"/>
              <a:t>chimpanzee behavior. (credit “Jane Goodall”: modification of work by Erik Hersman; “chimpanzee”: modification of work by “Afrika Force”/Flickr.com)</a:t>
            </a:r>
            <a:endParaRPr sz="1480"/>
          </a:p>
        </p:txBody>
      </p:sp>
      <p:pic>
        <p:nvPicPr>
          <p:cNvPr id="124" name="Google Shape;124;p15"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25" name="Google Shape;125;p15" descr="CNX_Psych_02_02_goodall.jpg"/>
          <p:cNvPicPr preferRelativeResize="0">
            <a:picLocks noGrp="1"/>
          </p:cNvPicPr>
          <p:nvPr>
            <p:ph type="pic" idx="2"/>
          </p:nvPr>
        </p:nvPicPr>
        <p:blipFill rotWithShape="1">
          <a:blip r:embed="rId4">
            <a:alphaModFix/>
          </a:blip>
          <a:srcRect t="-9528" b="-9528"/>
          <a:stretch/>
        </p:blipFill>
        <p:spPr>
          <a:xfrm>
            <a:off x="457199" y="1122386"/>
            <a:ext cx="8062913" cy="35000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SURVEYS</a:t>
            </a:r>
            <a:endParaRPr/>
          </a:p>
        </p:txBody>
      </p:sp>
      <p:sp>
        <p:nvSpPr>
          <p:cNvPr id="131" name="Google Shape;131;p16"/>
          <p:cNvSpPr txBox="1">
            <a:spLocks noGrp="1"/>
          </p:cNvSpPr>
          <p:nvPr>
            <p:ph type="body" idx="1"/>
          </p:nvPr>
        </p:nvSpPr>
        <p:spPr>
          <a:xfrm>
            <a:off x="457199" y="5957887"/>
            <a:ext cx="8062912" cy="5811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2.9 Surveys can be administered in a number of ways, including electronically administered research, like the survey shown here. (credit: Robert Nyman)</a:t>
            </a:r>
            <a:endParaRPr/>
          </a:p>
        </p:txBody>
      </p:sp>
      <p:pic>
        <p:nvPicPr>
          <p:cNvPr id="132" name="Google Shape;132;p1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33" name="Google Shape;133;p16" descr="CNX_Psych_02_03_survey.jpg"/>
          <p:cNvPicPr preferRelativeResize="0">
            <a:picLocks noGrp="1"/>
          </p:cNvPicPr>
          <p:nvPr>
            <p:ph type="pic" idx="2"/>
          </p:nvPr>
        </p:nvPicPr>
        <p:blipFill rotWithShape="1">
          <a:blip r:embed="rId4">
            <a:alphaModFix/>
          </a:blip>
          <a:srcRect l="-28523" r="-28523"/>
          <a:stretch/>
        </p:blipFill>
        <p:spPr>
          <a:xfrm>
            <a:off x="1315654" y="3203119"/>
            <a:ext cx="6346001" cy="2754768"/>
          </a:xfrm>
          <a:prstGeom prst="rect">
            <a:avLst/>
          </a:prstGeom>
          <a:noFill/>
          <a:ln>
            <a:noFill/>
          </a:ln>
        </p:spPr>
      </p:pic>
      <p:sp>
        <p:nvSpPr>
          <p:cNvPr id="134" name="Google Shape;134;p16"/>
          <p:cNvSpPr txBox="1"/>
          <p:nvPr/>
        </p:nvSpPr>
        <p:spPr>
          <a:xfrm>
            <a:off x="457199" y="1055549"/>
            <a:ext cx="8367222"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A list of questions that can be delivered in many ways:</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Paper-and-pencil</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Electronically</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Verbally</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Surveys can be used to gather a large amount of data from a sample (subset of individuals) from a larger population.</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ARCHIVAL RESEARCH</a:t>
            </a:r>
            <a:endParaRPr/>
          </a:p>
        </p:txBody>
      </p:sp>
      <p:sp>
        <p:nvSpPr>
          <p:cNvPr id="140" name="Google Shape;140;p17"/>
          <p:cNvSpPr txBox="1">
            <a:spLocks noGrp="1"/>
          </p:cNvSpPr>
          <p:nvPr>
            <p:ph type="body" idx="1"/>
          </p:nvPr>
        </p:nvSpPr>
        <p:spPr>
          <a:xfrm>
            <a:off x="457200" y="5715000"/>
            <a:ext cx="8062912" cy="10383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2.10 A researcher doing archival research examines records, whether archived as a </a:t>
            </a:r>
            <a:r>
              <a:rPr lang="en-US" sz="1400">
                <a:solidFill>
                  <a:srgbClr val="6CB255"/>
                </a:solidFill>
              </a:rPr>
              <a:t>(a)</a:t>
            </a:r>
            <a:r>
              <a:rPr lang="en-US" sz="1400"/>
              <a:t> hardcopy or </a:t>
            </a:r>
            <a:r>
              <a:rPr lang="en-US" sz="1400">
                <a:solidFill>
                  <a:srgbClr val="6CB255"/>
                </a:solidFill>
              </a:rPr>
              <a:t>(b)</a:t>
            </a:r>
            <a:r>
              <a:rPr lang="en-US" sz="1400"/>
              <a:t> electronically. (credit “paper files”: modification of work by “Newtown graffiti”/Flickr; “computer”: modification of work by INPIVIC Family/Flickr)</a:t>
            </a:r>
            <a:endParaRPr sz="1400"/>
          </a:p>
        </p:txBody>
      </p:sp>
      <p:pic>
        <p:nvPicPr>
          <p:cNvPr id="141" name="Google Shape;141;p1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42" name="Google Shape;142;p17" descr="CNX_Psych_02_03_records.jpg"/>
          <p:cNvPicPr preferRelativeResize="0">
            <a:picLocks noGrp="1"/>
          </p:cNvPicPr>
          <p:nvPr>
            <p:ph type="pic" idx="2"/>
          </p:nvPr>
        </p:nvPicPr>
        <p:blipFill rotWithShape="1">
          <a:blip r:embed="rId4">
            <a:alphaModFix/>
          </a:blip>
          <a:srcRect t="-5110" b="-5110"/>
          <a:stretch/>
        </p:blipFill>
        <p:spPr>
          <a:xfrm>
            <a:off x="457199" y="2307103"/>
            <a:ext cx="8062913" cy="3500071"/>
          </a:xfrm>
          <a:prstGeom prst="rect">
            <a:avLst/>
          </a:prstGeom>
          <a:noFill/>
          <a:ln>
            <a:noFill/>
          </a:ln>
        </p:spPr>
      </p:pic>
      <p:sp>
        <p:nvSpPr>
          <p:cNvPr id="143" name="Google Shape;143;p17"/>
          <p:cNvSpPr txBox="1"/>
          <p:nvPr/>
        </p:nvSpPr>
        <p:spPr>
          <a:xfrm>
            <a:off x="457199" y="1268225"/>
            <a:ext cx="8367222" cy="615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Uses past records or data sets to answer various research questions, or to search for interesting patterns or relationships.</a:t>
            </a:r>
            <a:endParaRPr sz="17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457199" y="241326"/>
            <a:ext cx="8062912" cy="114413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LONGITUDINAL AND CROSS-SECTIONAL </a:t>
            </a:r>
            <a:br>
              <a:rPr lang="en-US" sz="2160"/>
            </a:br>
            <a:r>
              <a:rPr lang="en-US" sz="2160"/>
              <a:t>RESEARCH</a:t>
            </a:r>
            <a:br>
              <a:rPr lang="en-US" sz="2160"/>
            </a:br>
            <a:endParaRPr sz="2160"/>
          </a:p>
        </p:txBody>
      </p:sp>
      <p:sp>
        <p:nvSpPr>
          <p:cNvPr id="149" name="Google Shape;149;p18"/>
          <p:cNvSpPr txBox="1">
            <a:spLocks noGrp="1"/>
          </p:cNvSpPr>
          <p:nvPr>
            <p:ph type="body" idx="1"/>
          </p:nvPr>
        </p:nvSpPr>
        <p:spPr>
          <a:xfrm>
            <a:off x="457199" y="6010364"/>
            <a:ext cx="8367221" cy="7403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2.11 Longitudinal research like the CPS-3 help us to better understand how smoking is associated with cancer and other diseases. (credit: CDC/Debora Cartagena)</a:t>
            </a:r>
            <a:endParaRPr/>
          </a:p>
        </p:txBody>
      </p:sp>
      <p:pic>
        <p:nvPicPr>
          <p:cNvPr id="150" name="Google Shape;150;p1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51" name="Google Shape;151;p18" descr="CNX_Psych_02_03_cigarettes.jpg"/>
          <p:cNvPicPr preferRelativeResize="0">
            <a:picLocks noGrp="1"/>
          </p:cNvPicPr>
          <p:nvPr>
            <p:ph type="pic" idx="2"/>
          </p:nvPr>
        </p:nvPicPr>
        <p:blipFill rotWithShape="1">
          <a:blip r:embed="rId4">
            <a:alphaModFix/>
          </a:blip>
          <a:srcRect l="-26906" r="-26905"/>
          <a:stretch/>
        </p:blipFill>
        <p:spPr>
          <a:xfrm>
            <a:off x="2128838" y="3754708"/>
            <a:ext cx="4817411" cy="2091214"/>
          </a:xfrm>
          <a:prstGeom prst="rect">
            <a:avLst/>
          </a:prstGeom>
          <a:noFill/>
          <a:ln>
            <a:noFill/>
          </a:ln>
        </p:spPr>
      </p:pic>
      <p:sp>
        <p:nvSpPr>
          <p:cNvPr id="152" name="Google Shape;152;p18"/>
          <p:cNvSpPr txBox="1"/>
          <p:nvPr/>
        </p:nvSpPr>
        <p:spPr>
          <a:xfrm>
            <a:off x="457198" y="1208173"/>
            <a:ext cx="8367221" cy="27238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Cross-Sectional Research </a:t>
            </a:r>
            <a:r>
              <a:rPr lang="en-US" sz="1700">
                <a:solidFill>
                  <a:schemeClr val="dk1"/>
                </a:solidFill>
                <a:latin typeface="Arial"/>
                <a:ea typeface="Arial"/>
                <a:cs typeface="Arial"/>
                <a:sym typeface="Arial"/>
              </a:rPr>
              <a:t>– Compares multiple segments of a population at a single time (such as different age groups).</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Longitudinal</a:t>
            </a:r>
            <a:r>
              <a:rPr lang="en-US" sz="1700">
                <a:solidFill>
                  <a:schemeClr val="dk1"/>
                </a:solidFill>
                <a:latin typeface="Arial"/>
                <a:ea typeface="Arial"/>
                <a:cs typeface="Arial"/>
                <a:sym typeface="Arial"/>
              </a:rPr>
              <a:t> - Studies in which the same group of individuals is surveyed or measured repeatedly over an extended period of time.</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Researchers often expect some participants to drop out, particularly in this type of study and therefore often initially recruit a lot of participants.</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Attrition</a:t>
            </a:r>
            <a:r>
              <a:rPr lang="en-US" sz="1700">
                <a:solidFill>
                  <a:schemeClr val="dk1"/>
                </a:solidFill>
                <a:latin typeface="Arial"/>
                <a:ea typeface="Arial"/>
                <a:cs typeface="Arial"/>
                <a:sym typeface="Arial"/>
              </a:rPr>
              <a:t> - reduction in number of research participants as some drop out of the study over time.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2.3 ANALYZING FINDINGS</a:t>
            </a:r>
            <a:endParaRPr/>
          </a:p>
        </p:txBody>
      </p:sp>
      <p:sp>
        <p:nvSpPr>
          <p:cNvPr id="158" name="Google Shape;158;p19"/>
          <p:cNvSpPr txBox="1">
            <a:spLocks noGrp="1"/>
          </p:cNvSpPr>
          <p:nvPr>
            <p:ph type="body" idx="1"/>
          </p:nvPr>
        </p:nvSpPr>
        <p:spPr>
          <a:xfrm>
            <a:off x="1081087" y="2143644"/>
            <a:ext cx="6986588" cy="2728394"/>
          </a:xfrm>
          <a:prstGeom prst="rect">
            <a:avLst/>
          </a:prstGeom>
          <a:solidFill>
            <a:srgbClr val="6CB255"/>
          </a:solidFill>
          <a:ln>
            <a:noFill/>
          </a:ln>
        </p:spPr>
        <p:txBody>
          <a:bodyPr spcFirstLastPara="1" wrap="square" lIns="91425" tIns="45700" rIns="91425" bIns="45700" anchor="t" anchorCtr="0">
            <a:noAutofit/>
          </a:bodyPr>
          <a:lstStyle/>
          <a:p>
            <a:pPr marL="0" lvl="0" indent="0" algn="ctr" rtl="0">
              <a:spcBef>
                <a:spcPts val="0"/>
              </a:spcBef>
              <a:spcAft>
                <a:spcPts val="0"/>
              </a:spcAft>
              <a:buSzPts val="2400"/>
              <a:buNone/>
            </a:pPr>
            <a:r>
              <a:rPr lang="en-US" sz="2400" b="1"/>
              <a:t>Correlational Research</a:t>
            </a:r>
            <a:endParaRPr/>
          </a:p>
          <a:p>
            <a:pPr marL="0" lvl="0" indent="0" algn="ctr" rtl="0">
              <a:spcBef>
                <a:spcPts val="1080"/>
              </a:spcBef>
              <a:spcAft>
                <a:spcPts val="0"/>
              </a:spcAft>
              <a:buSzPts val="2400"/>
              <a:buNone/>
            </a:pPr>
            <a:endParaRPr sz="2400" b="1"/>
          </a:p>
          <a:p>
            <a:pPr marL="0" lvl="0" indent="0" algn="ctr" rtl="0">
              <a:spcBef>
                <a:spcPts val="1080"/>
              </a:spcBef>
              <a:spcAft>
                <a:spcPts val="0"/>
              </a:spcAft>
              <a:buSzPts val="2400"/>
              <a:buNone/>
            </a:pPr>
            <a:r>
              <a:rPr lang="en-US" sz="2400" b="1"/>
              <a:t>Correlation vs Causation</a:t>
            </a:r>
            <a:endParaRPr/>
          </a:p>
          <a:p>
            <a:pPr marL="0" lvl="0" indent="0" algn="ctr" rtl="0">
              <a:spcBef>
                <a:spcPts val="1080"/>
              </a:spcBef>
              <a:spcAft>
                <a:spcPts val="0"/>
              </a:spcAft>
              <a:buSzPts val="2400"/>
              <a:buNone/>
            </a:pPr>
            <a:endParaRPr sz="2400" b="1"/>
          </a:p>
          <a:p>
            <a:pPr marL="0" lvl="0" indent="0" algn="ctr" rtl="0">
              <a:spcBef>
                <a:spcPts val="1080"/>
              </a:spcBef>
              <a:spcAft>
                <a:spcPts val="0"/>
              </a:spcAft>
              <a:buSzPts val="2400"/>
              <a:buNone/>
            </a:pPr>
            <a:r>
              <a:rPr lang="en-US" sz="2400" b="1"/>
              <a:t>Experimental Research</a:t>
            </a:r>
            <a:endParaRPr/>
          </a:p>
          <a:p>
            <a:pPr marL="0" lvl="0" indent="0" algn="ctr" rtl="0">
              <a:spcBef>
                <a:spcPts val="960"/>
              </a:spcBef>
              <a:spcAft>
                <a:spcPts val="0"/>
              </a:spcAft>
              <a:buSzPts val="1800"/>
              <a:buNone/>
            </a:pPr>
            <a:endParaRPr sz="1800"/>
          </a:p>
        </p:txBody>
      </p:sp>
      <p:pic>
        <p:nvPicPr>
          <p:cNvPr id="159" name="Google Shape;159;p1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CORRELATIONAL RESEARCH</a:t>
            </a:r>
            <a:endParaRPr/>
          </a:p>
        </p:txBody>
      </p:sp>
      <p:sp>
        <p:nvSpPr>
          <p:cNvPr id="165" name="Google Shape;165;p20"/>
          <p:cNvSpPr txBox="1">
            <a:spLocks noGrp="1"/>
          </p:cNvSpPr>
          <p:nvPr>
            <p:ph type="body" idx="1"/>
          </p:nvPr>
        </p:nvSpPr>
        <p:spPr>
          <a:xfrm>
            <a:off x="457199" y="6029843"/>
            <a:ext cx="8062913" cy="6281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2.12 Scatterplots are a graphical view of the strength and direction of correlations. The stronger the correlation, the closer the data points are to a straight line. </a:t>
            </a:r>
            <a:endParaRPr/>
          </a:p>
        </p:txBody>
      </p:sp>
      <p:pic>
        <p:nvPicPr>
          <p:cNvPr id="166" name="Google Shape;166;p20"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67" name="Google Shape;167;p20" descr="CNX_Psych_02_04_scatter.jpg"/>
          <p:cNvPicPr preferRelativeResize="0">
            <a:picLocks noGrp="1"/>
          </p:cNvPicPr>
          <p:nvPr>
            <p:ph type="pic" idx="2"/>
          </p:nvPr>
        </p:nvPicPr>
        <p:blipFill rotWithShape="1">
          <a:blip r:embed="rId4">
            <a:alphaModFix/>
          </a:blip>
          <a:srcRect t="-20539" b="-20539"/>
          <a:stretch/>
        </p:blipFill>
        <p:spPr>
          <a:xfrm>
            <a:off x="942975" y="3468651"/>
            <a:ext cx="7041354" cy="3056618"/>
          </a:xfrm>
          <a:prstGeom prst="rect">
            <a:avLst/>
          </a:prstGeom>
          <a:noFill/>
          <a:ln>
            <a:noFill/>
          </a:ln>
        </p:spPr>
      </p:pic>
      <p:sp>
        <p:nvSpPr>
          <p:cNvPr id="168" name="Google Shape;168;p20"/>
          <p:cNvSpPr txBox="1"/>
          <p:nvPr/>
        </p:nvSpPr>
        <p:spPr>
          <a:xfrm>
            <a:off x="342900" y="1007470"/>
            <a:ext cx="8615363" cy="30777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Arial"/>
                <a:ea typeface="Arial"/>
                <a:cs typeface="Arial"/>
                <a:sym typeface="Arial"/>
              </a:rPr>
              <a:t>Correlation</a:t>
            </a:r>
            <a:r>
              <a:rPr lang="en-US" sz="1600">
                <a:solidFill>
                  <a:schemeClr val="dk1"/>
                </a:solidFill>
                <a:latin typeface="Arial"/>
                <a:ea typeface="Arial"/>
                <a:cs typeface="Arial"/>
                <a:sym typeface="Arial"/>
              </a:rPr>
              <a:t> – Relationship between two or more variables; when two variables are correlated, one variable changes as the other does.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1600" b="1">
                <a:solidFill>
                  <a:schemeClr val="dk1"/>
                </a:solidFill>
                <a:latin typeface="Arial"/>
                <a:ea typeface="Arial"/>
                <a:cs typeface="Arial"/>
                <a:sym typeface="Arial"/>
              </a:rPr>
              <a:t>Correlation Coefficient </a:t>
            </a:r>
            <a:r>
              <a:rPr lang="en-US" sz="1600">
                <a:solidFill>
                  <a:schemeClr val="dk1"/>
                </a:solidFill>
                <a:latin typeface="Arial"/>
                <a:ea typeface="Arial"/>
                <a:cs typeface="Arial"/>
                <a:sym typeface="Arial"/>
              </a:rPr>
              <a:t>- number from -1 to +1, indicating the strength and direction of the relationship between variables, and usually represents by </a:t>
            </a:r>
            <a:r>
              <a:rPr lang="en-US" sz="1600" i="1">
                <a:solidFill>
                  <a:schemeClr val="dk1"/>
                </a:solidFill>
                <a:latin typeface="Arial"/>
                <a:ea typeface="Arial"/>
                <a:cs typeface="Arial"/>
                <a:sym typeface="Arial"/>
              </a:rPr>
              <a:t>r</a:t>
            </a:r>
            <a:r>
              <a:rPr lang="en-US" sz="1600">
                <a:solidFill>
                  <a:schemeClr val="dk1"/>
                </a:solidFill>
                <a:latin typeface="Arial"/>
                <a:ea typeface="Arial"/>
                <a:cs typeface="Arial"/>
                <a:sym typeface="Arial"/>
              </a:rPr>
              <a:t>.</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1600" b="1">
                <a:solidFill>
                  <a:schemeClr val="dk1"/>
                </a:solidFill>
                <a:latin typeface="Arial"/>
                <a:ea typeface="Arial"/>
                <a:cs typeface="Arial"/>
                <a:sym typeface="Arial"/>
              </a:rPr>
              <a:t>Positive Correlation </a:t>
            </a:r>
            <a:r>
              <a:rPr lang="en-US" sz="1600">
                <a:solidFill>
                  <a:schemeClr val="dk1"/>
                </a:solidFill>
                <a:latin typeface="Arial"/>
                <a:ea typeface="Arial"/>
                <a:cs typeface="Arial"/>
                <a:sym typeface="Arial"/>
              </a:rPr>
              <a:t>– Two variables change in the same direction, both becoming either larger or smaller.</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1600" b="1">
                <a:solidFill>
                  <a:schemeClr val="dk1"/>
                </a:solidFill>
                <a:latin typeface="Arial"/>
                <a:ea typeface="Arial"/>
                <a:cs typeface="Arial"/>
                <a:sym typeface="Arial"/>
              </a:rPr>
              <a:t>Negative Correlation </a:t>
            </a:r>
            <a:r>
              <a:rPr lang="en-US" sz="1600">
                <a:solidFill>
                  <a:schemeClr val="dk1"/>
                </a:solidFill>
                <a:latin typeface="Arial"/>
                <a:ea typeface="Arial"/>
                <a:cs typeface="Arial"/>
                <a:sym typeface="Arial"/>
              </a:rPr>
              <a:t>- two variables change in different directions, with one becoming larger as the other becomes smaller; a negative correlation is not the same thing as no correlation.</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457200" y="241326"/>
            <a:ext cx="8062912" cy="881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CORRELATION DOES NOT INDICATE</a:t>
            </a:r>
            <a:br>
              <a:rPr lang="en-US"/>
            </a:br>
            <a:r>
              <a:rPr lang="en-US"/>
              <a:t>CAUSATION</a:t>
            </a:r>
            <a:endParaRPr/>
          </a:p>
        </p:txBody>
      </p:sp>
      <p:pic>
        <p:nvPicPr>
          <p:cNvPr id="174" name="Google Shape;174;p2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
        <p:nvSpPr>
          <p:cNvPr id="175" name="Google Shape;175;p21"/>
          <p:cNvSpPr txBox="1"/>
          <p:nvPr/>
        </p:nvSpPr>
        <p:spPr>
          <a:xfrm>
            <a:off x="457200" y="1295324"/>
            <a:ext cx="8367221" cy="2215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Cause-and-effect relationship </a:t>
            </a:r>
            <a:r>
              <a:rPr lang="en-US" sz="1700">
                <a:solidFill>
                  <a:schemeClr val="dk1"/>
                </a:solidFill>
                <a:latin typeface="Arial"/>
                <a:ea typeface="Arial"/>
                <a:cs typeface="Arial"/>
                <a:sym typeface="Arial"/>
              </a:rPr>
              <a:t>- changes in one variable cause the changes in the other variable; can be determined only through an experimental research design.</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Confounding variable </a:t>
            </a:r>
            <a:r>
              <a:rPr lang="en-US" sz="1700">
                <a:solidFill>
                  <a:schemeClr val="dk1"/>
                </a:solidFill>
                <a:latin typeface="Arial"/>
                <a:ea typeface="Arial"/>
                <a:cs typeface="Arial"/>
                <a:sym typeface="Arial"/>
              </a:rPr>
              <a:t>- unanticipated outside factor that affects both variables of interest, often giving the false impression that changes in one variable causes changes in the other variable..</a:t>
            </a: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21"/>
          <p:cNvSpPr txBox="1"/>
          <p:nvPr/>
        </p:nvSpPr>
        <p:spPr>
          <a:xfrm>
            <a:off x="457200" y="3059573"/>
            <a:ext cx="4400550" cy="2970044"/>
          </a:xfrm>
          <a:prstGeom prst="rect">
            <a:avLst/>
          </a:prstGeom>
          <a:noFill/>
          <a:ln w="9525" cap="flat" cmpd="sng">
            <a:solidFill>
              <a:srgbClr val="72A5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Example:</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As ice-cream sales increase, so does the overall rate in crime.</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A relationship exists between ice-cream and crime but is it correlation or does one cause the other?</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In this example, temperature is a confounding variable. As the temperature increases, ice-cream sales increase and people are more likely to be outside increasing crime rates.</a:t>
            </a:r>
            <a:endParaRPr sz="1700">
              <a:solidFill>
                <a:schemeClr val="dk1"/>
              </a:solidFill>
              <a:latin typeface="Arial"/>
              <a:ea typeface="Arial"/>
              <a:cs typeface="Arial"/>
              <a:sym typeface="Arial"/>
            </a:endParaRPr>
          </a:p>
        </p:txBody>
      </p:sp>
      <p:pic>
        <p:nvPicPr>
          <p:cNvPr id="177" name="Google Shape;177;p21"/>
          <p:cNvPicPr preferRelativeResize="0"/>
          <p:nvPr/>
        </p:nvPicPr>
        <p:blipFill rotWithShape="1">
          <a:blip r:embed="rId4">
            <a:alphaModFix/>
          </a:blip>
          <a:srcRect/>
          <a:stretch/>
        </p:blipFill>
        <p:spPr>
          <a:xfrm>
            <a:off x="5069310" y="3061981"/>
            <a:ext cx="3755111" cy="2967635"/>
          </a:xfrm>
          <a:prstGeom prst="rect">
            <a:avLst/>
          </a:prstGeom>
          <a:noFill/>
          <a:ln>
            <a:noFill/>
          </a:ln>
        </p:spPr>
      </p:pic>
      <p:sp>
        <p:nvSpPr>
          <p:cNvPr id="178" name="Google Shape;178;p21"/>
          <p:cNvSpPr txBox="1"/>
          <p:nvPr/>
        </p:nvSpPr>
        <p:spPr>
          <a:xfrm>
            <a:off x="6309839" y="6200775"/>
            <a:ext cx="198871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LinkedIn) </a:t>
            </a:r>
            <a:endParaRPr sz="1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457200" y="241326"/>
            <a:ext cx="8062912" cy="75170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CORRELATION DOES NOT INDICATE </a:t>
            </a:r>
            <a:br>
              <a:rPr lang="en-US" sz="2160"/>
            </a:br>
            <a:r>
              <a:rPr lang="en-US" sz="2160"/>
              <a:t>CAUSATION</a:t>
            </a:r>
            <a:endParaRPr sz="2160"/>
          </a:p>
        </p:txBody>
      </p:sp>
      <p:sp>
        <p:nvSpPr>
          <p:cNvPr id="184" name="Google Shape;184;p22"/>
          <p:cNvSpPr txBox="1">
            <a:spLocks noGrp="1"/>
          </p:cNvSpPr>
          <p:nvPr>
            <p:ph type="body" idx="1"/>
          </p:nvPr>
        </p:nvSpPr>
        <p:spPr>
          <a:xfrm>
            <a:off x="3074192" y="5844107"/>
            <a:ext cx="2828925" cy="5823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2.13 (credit: Tim Skillern)</a:t>
            </a:r>
            <a:endParaRPr/>
          </a:p>
          <a:p>
            <a:pPr marL="0" lvl="0" indent="0" algn="l" rtl="0">
              <a:spcBef>
                <a:spcPts val="1000"/>
              </a:spcBef>
              <a:spcAft>
                <a:spcPts val="0"/>
              </a:spcAft>
              <a:buClr>
                <a:srgbClr val="6CB255"/>
              </a:buClr>
              <a:buSzPts val="2000"/>
              <a:buNone/>
            </a:pPr>
            <a:endParaRPr/>
          </a:p>
        </p:txBody>
      </p:sp>
      <p:pic>
        <p:nvPicPr>
          <p:cNvPr id="185" name="Google Shape;185;p22" descr="CNX_Psych_02_04_cereal.jpg"/>
          <p:cNvPicPr preferRelativeResize="0"/>
          <p:nvPr/>
        </p:nvPicPr>
        <p:blipFill rotWithShape="1">
          <a:blip r:embed="rId3">
            <a:alphaModFix/>
          </a:blip>
          <a:srcRect l="-36475" r="-36475"/>
          <a:stretch/>
        </p:blipFill>
        <p:spPr>
          <a:xfrm>
            <a:off x="1335879" y="2036787"/>
            <a:ext cx="6305549" cy="3401750"/>
          </a:xfrm>
          <a:prstGeom prst="rect">
            <a:avLst/>
          </a:prstGeom>
          <a:noFill/>
          <a:ln>
            <a:noFill/>
          </a:ln>
        </p:spPr>
      </p:pic>
      <p:sp>
        <p:nvSpPr>
          <p:cNvPr id="186" name="Google Shape;186;p22"/>
          <p:cNvSpPr txBox="1"/>
          <p:nvPr/>
        </p:nvSpPr>
        <p:spPr>
          <a:xfrm>
            <a:off x="457197" y="1261885"/>
            <a:ext cx="8062912"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Does eating cereal really cause someone to be a healthy weight?</a:t>
            </a:r>
            <a:endParaRPr/>
          </a:p>
        </p:txBody>
      </p:sp>
      <p:pic>
        <p:nvPicPr>
          <p:cNvPr id="187" name="Google Shape;187;p22"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ILLUSORY CORRELATIONS</a:t>
            </a:r>
            <a:endParaRPr/>
          </a:p>
        </p:txBody>
      </p:sp>
      <p:sp>
        <p:nvSpPr>
          <p:cNvPr id="193" name="Google Shape;193;p23"/>
          <p:cNvSpPr txBox="1">
            <a:spLocks noGrp="1"/>
          </p:cNvSpPr>
          <p:nvPr>
            <p:ph type="body" idx="1"/>
          </p:nvPr>
        </p:nvSpPr>
        <p:spPr>
          <a:xfrm>
            <a:off x="5957887" y="6335542"/>
            <a:ext cx="3186113" cy="3857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2.14</a:t>
            </a:r>
            <a:r>
              <a:rPr lang="en-US" sz="1600"/>
              <a:t> </a:t>
            </a:r>
            <a:r>
              <a:rPr lang="en-US" sz="1400"/>
              <a:t>(credit: Cory Zanker)</a:t>
            </a:r>
            <a:endParaRPr/>
          </a:p>
        </p:txBody>
      </p:sp>
      <p:pic>
        <p:nvPicPr>
          <p:cNvPr id="194" name="Google Shape;194;p23"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95" name="Google Shape;195;p23" descr="CNX_Psych_02_04_moon.jpg"/>
          <p:cNvPicPr preferRelativeResize="0">
            <a:picLocks noGrp="1"/>
          </p:cNvPicPr>
          <p:nvPr>
            <p:ph type="pic" idx="2"/>
          </p:nvPr>
        </p:nvPicPr>
        <p:blipFill rotWithShape="1">
          <a:blip r:embed="rId4">
            <a:alphaModFix/>
          </a:blip>
          <a:srcRect l="-26552" r="-26552"/>
          <a:stretch/>
        </p:blipFill>
        <p:spPr>
          <a:xfrm>
            <a:off x="2008516" y="4750547"/>
            <a:ext cx="4539921" cy="1970757"/>
          </a:xfrm>
          <a:prstGeom prst="rect">
            <a:avLst/>
          </a:prstGeom>
          <a:noFill/>
          <a:ln>
            <a:noFill/>
          </a:ln>
        </p:spPr>
      </p:pic>
      <p:sp>
        <p:nvSpPr>
          <p:cNvPr id="196" name="Google Shape;196;p23"/>
          <p:cNvSpPr txBox="1"/>
          <p:nvPr/>
        </p:nvSpPr>
        <p:spPr>
          <a:xfrm>
            <a:off x="457200" y="1079072"/>
            <a:ext cx="8062912" cy="34932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As well as mistaking correlation for causation, people can also make false correlations.</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Illusory Correlations </a:t>
            </a:r>
            <a:r>
              <a:rPr lang="en-US" sz="1700">
                <a:solidFill>
                  <a:schemeClr val="dk1"/>
                </a:solidFill>
                <a:latin typeface="Arial"/>
                <a:ea typeface="Arial"/>
                <a:cs typeface="Arial"/>
                <a:sym typeface="Arial"/>
              </a:rPr>
              <a:t>- Seeing relationships between two things when in reality no such relationship exists.</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Confirmation bias </a:t>
            </a:r>
            <a:r>
              <a:rPr lang="en-US" sz="1700">
                <a:solidFill>
                  <a:schemeClr val="dk1"/>
                </a:solidFill>
                <a:latin typeface="Arial"/>
                <a:ea typeface="Arial"/>
                <a:cs typeface="Arial"/>
                <a:sym typeface="Arial"/>
              </a:rPr>
              <a:t>- tendency to ignore evidence that disproves ideas or beliefs.</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Illusory correlations can be involved in the formation of prejudicial attitudes that can lead to discriminatory behavior.</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Many people believe that a full moon makes people behave oddly. Research demonstrates that this relationship does not exist.</a:t>
            </a:r>
            <a:endParaRPr sz="17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457200" y="241326"/>
            <a:ext cx="8062912" cy="84452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CAUSALITY: CONDUCTING EXPERIMENTS</a:t>
            </a:r>
            <a:br>
              <a:rPr lang="en-US"/>
            </a:br>
            <a:r>
              <a:rPr lang="en-US"/>
              <a:t>&amp; USING THE DATA</a:t>
            </a:r>
            <a:endParaRPr/>
          </a:p>
        </p:txBody>
      </p:sp>
      <p:sp>
        <p:nvSpPr>
          <p:cNvPr id="202" name="Google Shape;202;p24"/>
          <p:cNvSpPr txBox="1">
            <a:spLocks noGrp="1"/>
          </p:cNvSpPr>
          <p:nvPr>
            <p:ph type="body" idx="1"/>
          </p:nvPr>
        </p:nvSpPr>
        <p:spPr>
          <a:xfrm>
            <a:off x="457199" y="1372119"/>
            <a:ext cx="8367221" cy="29427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700"/>
              <a:buNone/>
            </a:pPr>
            <a:r>
              <a:rPr lang="en-US" sz="1700"/>
              <a:t>The only way to establish that there is a cause-and-effect relationship between two variables is to conduct a scientific experiment.</a:t>
            </a:r>
            <a:endParaRPr/>
          </a:p>
          <a:p>
            <a:pPr marL="0" lvl="0" indent="0" algn="l" rtl="0">
              <a:lnSpc>
                <a:spcPct val="90000"/>
              </a:lnSpc>
              <a:spcBef>
                <a:spcPts val="940"/>
              </a:spcBef>
              <a:spcAft>
                <a:spcPts val="0"/>
              </a:spcAft>
              <a:buClr>
                <a:srgbClr val="6CB255"/>
              </a:buClr>
              <a:buSzPts val="1700"/>
              <a:buNone/>
            </a:pPr>
            <a:r>
              <a:rPr lang="en-US" sz="1700"/>
              <a:t>A scientific experiment has precise requirements for design and implementation.</a:t>
            </a:r>
            <a:endParaRPr/>
          </a:p>
          <a:p>
            <a:pPr marL="0" lvl="0" indent="0" algn="l" rtl="0">
              <a:lnSpc>
                <a:spcPct val="90000"/>
              </a:lnSpc>
              <a:spcBef>
                <a:spcPts val="940"/>
              </a:spcBef>
              <a:spcAft>
                <a:spcPts val="0"/>
              </a:spcAft>
              <a:buClr>
                <a:srgbClr val="6CB255"/>
              </a:buClr>
              <a:buSzPts val="1700"/>
              <a:buNone/>
            </a:pPr>
            <a:endParaRPr sz="1700"/>
          </a:p>
          <a:p>
            <a:pPr marL="0" lvl="0" indent="0" algn="l" rtl="0">
              <a:lnSpc>
                <a:spcPct val="90000"/>
              </a:lnSpc>
              <a:spcBef>
                <a:spcPts val="1000"/>
              </a:spcBef>
              <a:spcAft>
                <a:spcPts val="0"/>
              </a:spcAft>
              <a:buClr>
                <a:srgbClr val="6CB255"/>
              </a:buClr>
              <a:buSzPts val="2000"/>
              <a:buNone/>
            </a:pPr>
            <a:r>
              <a:rPr lang="en-US" b="1" u="sng">
                <a:solidFill>
                  <a:srgbClr val="6CB255"/>
                </a:solidFill>
              </a:rPr>
              <a:t>THE EXPERIMENTAL HYPOTHESIS</a:t>
            </a:r>
            <a:endParaRPr/>
          </a:p>
          <a:p>
            <a:pPr marL="0" lvl="0" indent="0" algn="l" rtl="0">
              <a:lnSpc>
                <a:spcPct val="90000"/>
              </a:lnSpc>
              <a:spcBef>
                <a:spcPts val="940"/>
              </a:spcBef>
              <a:spcAft>
                <a:spcPts val="0"/>
              </a:spcAft>
              <a:buClr>
                <a:srgbClr val="6CB255"/>
              </a:buClr>
              <a:buSzPts val="1700"/>
              <a:buNone/>
            </a:pPr>
            <a:r>
              <a:rPr lang="en-US" sz="1700"/>
              <a:t>Hypotheses can be formulated through: </a:t>
            </a:r>
            <a:endParaRPr/>
          </a:p>
          <a:p>
            <a:pPr marL="285750" lvl="0" indent="-285750" algn="l" rtl="0">
              <a:lnSpc>
                <a:spcPct val="90000"/>
              </a:lnSpc>
              <a:spcBef>
                <a:spcPts val="940"/>
              </a:spcBef>
              <a:spcAft>
                <a:spcPts val="0"/>
              </a:spcAft>
              <a:buSzPts val="1700"/>
              <a:buFont typeface="Arial"/>
              <a:buChar char="-"/>
            </a:pPr>
            <a:r>
              <a:rPr lang="en-US" sz="1700"/>
              <a:t>Observation </a:t>
            </a:r>
            <a:endParaRPr/>
          </a:p>
          <a:p>
            <a:pPr marL="285750" lvl="0" indent="-285750" algn="l" rtl="0">
              <a:lnSpc>
                <a:spcPct val="90000"/>
              </a:lnSpc>
              <a:spcBef>
                <a:spcPts val="940"/>
              </a:spcBef>
              <a:spcAft>
                <a:spcPts val="0"/>
              </a:spcAft>
              <a:buSzPts val="1700"/>
              <a:buFont typeface="Arial"/>
              <a:buChar char="-"/>
            </a:pPr>
            <a:r>
              <a:rPr lang="en-US" sz="1700"/>
              <a:t>After review of previous research</a:t>
            </a:r>
            <a:endParaRPr sz="1700"/>
          </a:p>
          <a:p>
            <a:pPr marL="0" lvl="0" indent="0" algn="l" rtl="0">
              <a:lnSpc>
                <a:spcPct val="90000"/>
              </a:lnSpc>
              <a:spcBef>
                <a:spcPts val="960"/>
              </a:spcBef>
              <a:spcAft>
                <a:spcPts val="0"/>
              </a:spcAft>
              <a:buClr>
                <a:srgbClr val="6CB255"/>
              </a:buClr>
              <a:buSzPts val="1800"/>
              <a:buNone/>
            </a:pPr>
            <a:endParaRPr sz="1800">
              <a:solidFill>
                <a:srgbClr val="6CB255"/>
              </a:solidFill>
            </a:endParaRPr>
          </a:p>
        </p:txBody>
      </p:sp>
      <p:pic>
        <p:nvPicPr>
          <p:cNvPr id="203" name="Google Shape;203;p2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04" name="Google Shape;204;p24" descr="CNX_Psych_02_05_toygun.jpg"/>
          <p:cNvPicPr preferRelativeResize="0">
            <a:picLocks noGrp="1"/>
          </p:cNvPicPr>
          <p:nvPr>
            <p:ph type="pic" idx="2"/>
          </p:nvPr>
        </p:nvPicPr>
        <p:blipFill rotWithShape="1">
          <a:blip r:embed="rId4">
            <a:alphaModFix/>
          </a:blip>
          <a:srcRect l="-1103" r="-1102"/>
          <a:stretch/>
        </p:blipFill>
        <p:spPr>
          <a:xfrm>
            <a:off x="5483916" y="2766591"/>
            <a:ext cx="2814638" cy="3669003"/>
          </a:xfrm>
          <a:prstGeom prst="rect">
            <a:avLst/>
          </a:prstGeom>
          <a:noFill/>
          <a:ln>
            <a:noFill/>
          </a:ln>
        </p:spPr>
      </p:pic>
      <p:sp>
        <p:nvSpPr>
          <p:cNvPr id="205" name="Google Shape;205;p24"/>
          <p:cNvSpPr/>
          <p:nvPr/>
        </p:nvSpPr>
        <p:spPr>
          <a:xfrm>
            <a:off x="457198" y="4314824"/>
            <a:ext cx="4857751" cy="19697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Figure 2.15 </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Seeing behavior like this right after a child watches violent television programming might lead you to hypothesize that viewing violent television programming leads to an increase in the display of violent behaviors. </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(credit: Emran Kassim)</a:t>
            </a:r>
            <a:endParaRPr sz="17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WHY IS RESEARCH IMPORTANT?</a:t>
            </a:r>
            <a:endParaRPr/>
          </a:p>
        </p:txBody>
      </p:sp>
      <p:sp>
        <p:nvSpPr>
          <p:cNvPr id="49" name="Google Shape;49;p7"/>
          <p:cNvSpPr txBox="1">
            <a:spLocks noGrp="1"/>
          </p:cNvSpPr>
          <p:nvPr>
            <p:ph type="body" idx="1"/>
          </p:nvPr>
        </p:nvSpPr>
        <p:spPr>
          <a:xfrm>
            <a:off x="5514975" y="4673340"/>
            <a:ext cx="3429001" cy="21004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2.2 Some of our ancestors, across the world and over the centuries, believed that trephination—the practice of making a hole in the skull, as shown here—allowed evil spirits to leave the body, thus, curing mental illness and other disorders. (credit: “taiproject”/Flickr)</a:t>
            </a:r>
            <a:endParaRPr/>
          </a:p>
          <a:p>
            <a:pPr marL="0" lvl="0" indent="0" algn="l" rtl="0">
              <a:spcBef>
                <a:spcPts val="880"/>
              </a:spcBef>
              <a:spcAft>
                <a:spcPts val="0"/>
              </a:spcAft>
              <a:buClr>
                <a:srgbClr val="6CB255"/>
              </a:buClr>
              <a:buSzPts val="1400"/>
              <a:buNone/>
            </a:pPr>
            <a:endParaRPr sz="1400"/>
          </a:p>
        </p:txBody>
      </p:sp>
      <p:pic>
        <p:nvPicPr>
          <p:cNvPr id="50" name="Google Shape;50;p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
        <p:nvSpPr>
          <p:cNvPr id="51" name="Google Shape;51;p7"/>
          <p:cNvSpPr txBox="1"/>
          <p:nvPr/>
        </p:nvSpPr>
        <p:spPr>
          <a:xfrm>
            <a:off x="457200" y="1057220"/>
            <a:ext cx="8365821"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At one time in history, people believed the earth was flat and that mental illnesses were caused by possession. </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People can be very wrong in their ideas about the world when they do not rely on evidence to support their claims.</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Research is a mandatory process in validating claims.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7"/>
          <p:cNvSpPr txBox="1"/>
          <p:nvPr/>
        </p:nvSpPr>
        <p:spPr>
          <a:xfrm>
            <a:off x="457200" y="2589269"/>
            <a:ext cx="5057775" cy="3770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Scientific research is empirical; it is grounded in objective, tangible evidence that can be observed time and time again, regardless of who is observing.</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Without research, we would only have intuition and groundless assumptions. </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Through research we are able to prove certain ideas through study and testing. </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Psychology is a science, therefore, research is required to not only further investigate something but provide verification and support of the findings.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3" name="Google Shape;53;p7" descr="CNX_Psych_02_01_trephining.jpg"/>
          <p:cNvPicPr preferRelativeResize="0"/>
          <p:nvPr/>
        </p:nvPicPr>
        <p:blipFill rotWithShape="1">
          <a:blip r:embed="rId4">
            <a:alphaModFix/>
          </a:blip>
          <a:srcRect l="-65182" r="-65181"/>
          <a:stretch/>
        </p:blipFill>
        <p:spPr>
          <a:xfrm>
            <a:off x="4936911" y="2741504"/>
            <a:ext cx="4293304" cy="18637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DESIGNING AN EXPERIMENT</a:t>
            </a:r>
            <a:endParaRPr/>
          </a:p>
        </p:txBody>
      </p:sp>
      <p:sp>
        <p:nvSpPr>
          <p:cNvPr id="211" name="Google Shape;211;p25"/>
          <p:cNvSpPr txBox="1">
            <a:spLocks noGrp="1"/>
          </p:cNvSpPr>
          <p:nvPr>
            <p:ph type="body" idx="1"/>
          </p:nvPr>
        </p:nvSpPr>
        <p:spPr>
          <a:xfrm>
            <a:off x="457200" y="993035"/>
            <a:ext cx="8062912" cy="49648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800"/>
              <a:buNone/>
            </a:pPr>
            <a:r>
              <a:rPr lang="en-US" sz="1800" b="1" u="sng">
                <a:solidFill>
                  <a:srgbClr val="6CB255"/>
                </a:solidFill>
              </a:rPr>
              <a:t>EXPERIMENTAL AND CONTROL GROUPS</a:t>
            </a:r>
            <a:endParaRPr/>
          </a:p>
          <a:p>
            <a:pPr marL="0" lvl="0" indent="0" algn="l" rtl="0">
              <a:spcBef>
                <a:spcPts val="960"/>
              </a:spcBef>
              <a:spcAft>
                <a:spcPts val="0"/>
              </a:spcAft>
              <a:buClr>
                <a:srgbClr val="6CB255"/>
              </a:buClr>
              <a:buSzPts val="1800"/>
              <a:buNone/>
            </a:pPr>
            <a:r>
              <a:rPr lang="en-US" sz="1800" b="1"/>
              <a:t>Experimental group </a:t>
            </a:r>
            <a:r>
              <a:rPr lang="en-US" sz="1800"/>
              <a:t>- The participants that experience the manipulated variable (group designed to answer the research question).</a:t>
            </a:r>
            <a:endParaRPr/>
          </a:p>
          <a:p>
            <a:pPr marL="0" lvl="0" indent="0" algn="l" rtl="0">
              <a:spcBef>
                <a:spcPts val="960"/>
              </a:spcBef>
              <a:spcAft>
                <a:spcPts val="0"/>
              </a:spcAft>
              <a:buClr>
                <a:srgbClr val="6CB255"/>
              </a:buClr>
              <a:buSzPts val="1800"/>
              <a:buNone/>
            </a:pPr>
            <a:r>
              <a:rPr lang="en-US" sz="1800" b="1"/>
              <a:t>Control group </a:t>
            </a:r>
            <a:r>
              <a:rPr lang="en-US" sz="1800"/>
              <a:t>- Participants that do not experience the manipulated variable. </a:t>
            </a:r>
            <a:endParaRPr/>
          </a:p>
          <a:p>
            <a:pPr marL="342900" lvl="0" indent="-342900" algn="l" rtl="0">
              <a:spcBef>
                <a:spcPts val="960"/>
              </a:spcBef>
              <a:spcAft>
                <a:spcPts val="0"/>
              </a:spcAft>
              <a:buSzPts val="1800"/>
              <a:buFont typeface="Arial"/>
              <a:buChar char="-"/>
            </a:pPr>
            <a:r>
              <a:rPr lang="en-US" sz="1800"/>
              <a:t>Serve as a basis for comparison and controls for chance factors that might influence the results of the study</a:t>
            </a:r>
            <a:endParaRPr sz="1800"/>
          </a:p>
          <a:p>
            <a:pPr marL="0" lvl="0" indent="0" algn="l" rtl="0">
              <a:spcBef>
                <a:spcPts val="960"/>
              </a:spcBef>
              <a:spcAft>
                <a:spcPts val="0"/>
              </a:spcAft>
              <a:buClr>
                <a:srgbClr val="6CB255"/>
              </a:buClr>
              <a:buSzPts val="1800"/>
              <a:buNone/>
            </a:pPr>
            <a:r>
              <a:rPr lang="en-US" sz="1800"/>
              <a:t>Experimental manipulation is the only difference between the experimental and control groups, so any differences between the two are due to experimental manipulation rather than chance.</a:t>
            </a:r>
            <a:endParaRPr/>
          </a:p>
          <a:p>
            <a:pPr marL="0" lvl="0" indent="0" algn="l" rtl="0">
              <a:spcBef>
                <a:spcPts val="960"/>
              </a:spcBef>
              <a:spcAft>
                <a:spcPts val="0"/>
              </a:spcAft>
              <a:buClr>
                <a:srgbClr val="6CB255"/>
              </a:buClr>
              <a:buSzPts val="1800"/>
              <a:buNone/>
            </a:pPr>
            <a:r>
              <a:rPr lang="en-US" sz="1800" b="1" u="sng">
                <a:solidFill>
                  <a:srgbClr val="6CB255"/>
                </a:solidFill>
              </a:rPr>
              <a:t>DEFINING VARIABLES AND HOW THEY WILL BE MEASURED</a:t>
            </a:r>
            <a:endParaRPr/>
          </a:p>
          <a:p>
            <a:pPr marL="0" lvl="0" indent="0" algn="l" rtl="0">
              <a:spcBef>
                <a:spcPts val="960"/>
              </a:spcBef>
              <a:spcAft>
                <a:spcPts val="0"/>
              </a:spcAft>
              <a:buClr>
                <a:srgbClr val="6CB255"/>
              </a:buClr>
              <a:buSzPts val="1800"/>
              <a:buNone/>
            </a:pPr>
            <a:r>
              <a:rPr lang="en-US" sz="1800" b="1"/>
              <a:t>Operational definition </a:t>
            </a:r>
            <a:r>
              <a:rPr lang="en-US" sz="1800"/>
              <a:t>- description of what actions and operations will be used to measure the dependent variables and manipulate the independent variables.</a:t>
            </a:r>
            <a:endParaRPr/>
          </a:p>
          <a:p>
            <a:pPr marL="0" lvl="0" indent="0" algn="l" rtl="0">
              <a:spcBef>
                <a:spcPts val="960"/>
              </a:spcBef>
              <a:spcAft>
                <a:spcPts val="0"/>
              </a:spcAft>
              <a:buClr>
                <a:srgbClr val="6CB255"/>
              </a:buClr>
              <a:buSzPts val="1800"/>
              <a:buNone/>
            </a:pPr>
            <a:endParaRPr sz="1800"/>
          </a:p>
          <a:p>
            <a:pPr marL="0" lvl="0" indent="0" algn="l" rtl="0">
              <a:spcBef>
                <a:spcPts val="1000"/>
              </a:spcBef>
              <a:spcAft>
                <a:spcPts val="0"/>
              </a:spcAft>
              <a:buClr>
                <a:srgbClr val="6CB255"/>
              </a:buClr>
              <a:buSzPts val="2000"/>
              <a:buNone/>
            </a:pPr>
            <a:endParaRPr/>
          </a:p>
        </p:txBody>
      </p:sp>
      <p:pic>
        <p:nvPicPr>
          <p:cNvPr id="212" name="Google Shape;212;p25"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DESIGNING AN EXPERIMENT</a:t>
            </a:r>
            <a:endParaRPr/>
          </a:p>
        </p:txBody>
      </p:sp>
      <p:sp>
        <p:nvSpPr>
          <p:cNvPr id="218" name="Google Shape;218;p26"/>
          <p:cNvSpPr txBox="1">
            <a:spLocks noGrp="1"/>
          </p:cNvSpPr>
          <p:nvPr>
            <p:ph type="body" idx="1"/>
          </p:nvPr>
        </p:nvSpPr>
        <p:spPr>
          <a:xfrm>
            <a:off x="6660467" y="5636352"/>
            <a:ext cx="2224440" cy="7548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2.16 (credit: Elaine and Arthur Shapiro)</a:t>
            </a:r>
            <a:endParaRPr/>
          </a:p>
        </p:txBody>
      </p:sp>
      <p:pic>
        <p:nvPicPr>
          <p:cNvPr id="219" name="Google Shape;219;p26"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20" name="Google Shape;220;p26" descr="CNX_Psych_02_05_placebo.jpg"/>
          <p:cNvPicPr preferRelativeResize="0">
            <a:picLocks noGrp="1"/>
          </p:cNvPicPr>
          <p:nvPr>
            <p:ph type="pic" idx="2"/>
          </p:nvPr>
        </p:nvPicPr>
        <p:blipFill rotWithShape="1">
          <a:blip r:embed="rId4">
            <a:alphaModFix/>
          </a:blip>
          <a:srcRect l="-36859" r="-36859"/>
          <a:stretch/>
        </p:blipFill>
        <p:spPr>
          <a:xfrm>
            <a:off x="5888589" y="3727922"/>
            <a:ext cx="3768196" cy="1635756"/>
          </a:xfrm>
          <a:prstGeom prst="rect">
            <a:avLst/>
          </a:prstGeom>
          <a:noFill/>
          <a:ln>
            <a:noFill/>
          </a:ln>
        </p:spPr>
      </p:pic>
      <p:sp>
        <p:nvSpPr>
          <p:cNvPr id="221" name="Google Shape;221;p26"/>
          <p:cNvSpPr txBox="1"/>
          <p:nvPr/>
        </p:nvSpPr>
        <p:spPr>
          <a:xfrm>
            <a:off x="457199" y="993035"/>
            <a:ext cx="8367222" cy="29854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u="sng">
                <a:solidFill>
                  <a:srgbClr val="6CB255"/>
                </a:solidFill>
                <a:latin typeface="Arial"/>
                <a:ea typeface="Arial"/>
                <a:cs typeface="Arial"/>
                <a:sym typeface="Arial"/>
              </a:rPr>
              <a:t>AVOIDING BIAS AND THE PLACEBO EFFECT</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Experimenter bias </a:t>
            </a:r>
            <a:r>
              <a:rPr lang="en-US" sz="1700">
                <a:solidFill>
                  <a:schemeClr val="dk1"/>
                </a:solidFill>
                <a:latin typeface="Arial"/>
                <a:ea typeface="Arial"/>
                <a:cs typeface="Arial"/>
                <a:sym typeface="Arial"/>
              </a:rPr>
              <a:t>- researcher expectations skew the results of the study.</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Participant bias </a:t>
            </a:r>
            <a:r>
              <a:rPr lang="en-US" sz="1700">
                <a:solidFill>
                  <a:schemeClr val="dk1"/>
                </a:solidFill>
                <a:latin typeface="Arial"/>
                <a:ea typeface="Arial"/>
                <a:cs typeface="Arial"/>
                <a:sym typeface="Arial"/>
              </a:rPr>
              <a:t>– participant expectations skew the results of the study.</a:t>
            </a:r>
            <a:endParaRPr sz="1700" b="1">
              <a:solidFill>
                <a:schemeClr val="dk1"/>
              </a:solidFill>
              <a:latin typeface="Arial"/>
              <a:ea typeface="Arial"/>
              <a:cs typeface="Arial"/>
              <a:sym typeface="Arial"/>
            </a:endParaRPr>
          </a:p>
          <a:p>
            <a:pPr marL="0" marR="0" lvl="0" indent="0" algn="l" rtl="0">
              <a:spcBef>
                <a:spcPts val="0"/>
              </a:spcBef>
              <a:spcAft>
                <a:spcPts val="0"/>
              </a:spcAft>
              <a:buNone/>
            </a:pPr>
            <a:endParaRPr sz="1700" b="1">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Single-blind study </a:t>
            </a:r>
            <a:r>
              <a:rPr lang="en-US" sz="1700">
                <a:solidFill>
                  <a:schemeClr val="dk1"/>
                </a:solidFill>
                <a:latin typeface="Arial"/>
                <a:ea typeface="Arial"/>
                <a:cs typeface="Arial"/>
                <a:sym typeface="Arial"/>
              </a:rPr>
              <a:t>- experiment in which the researcher knows which participants are in the experimental group and which are in the control group but participants do not. (Controls for participant expectations).</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Double-blind Study </a:t>
            </a:r>
            <a:r>
              <a:rPr lang="en-US" sz="1700">
                <a:solidFill>
                  <a:schemeClr val="dk1"/>
                </a:solidFill>
                <a:latin typeface="Arial"/>
                <a:ea typeface="Arial"/>
                <a:cs typeface="Arial"/>
                <a:sym typeface="Arial"/>
              </a:rPr>
              <a:t>- experiment in which both the researchers and the participants are blind to group assignments. (Controls for both participant and experimenter expectations).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26"/>
          <p:cNvSpPr txBox="1"/>
          <p:nvPr/>
        </p:nvSpPr>
        <p:spPr>
          <a:xfrm>
            <a:off x="457199" y="3798244"/>
            <a:ext cx="6203268" cy="32624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Placebo effect </a:t>
            </a:r>
            <a:r>
              <a:rPr lang="en-US" sz="1700">
                <a:solidFill>
                  <a:schemeClr val="dk1"/>
                </a:solidFill>
                <a:latin typeface="Arial"/>
                <a:ea typeface="Arial"/>
                <a:cs typeface="Arial"/>
                <a:sym typeface="Arial"/>
              </a:rPr>
              <a:t>- people’s expectations or beliefs influencing or determining their experience in a given situation.</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When people are given a pill to improve their mood their mood may increase just because they believe it will.</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To know if a medication is really having an effect or whether it us a placebo effect, the experimental group receive the medication and the control group receive a placebo treatment (a sugar pill). This is a double-blind study.</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Any differences between the groups will be due to the medication. </a:t>
            </a: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INDEPENDENT AND DEPENDENT VARIABLES</a:t>
            </a:r>
            <a:endParaRPr/>
          </a:p>
        </p:txBody>
      </p:sp>
      <p:sp>
        <p:nvSpPr>
          <p:cNvPr id="228" name="Google Shape;228;p27"/>
          <p:cNvSpPr txBox="1">
            <a:spLocks noGrp="1"/>
          </p:cNvSpPr>
          <p:nvPr>
            <p:ph type="body" idx="1"/>
          </p:nvPr>
        </p:nvSpPr>
        <p:spPr>
          <a:xfrm>
            <a:off x="457199" y="5917775"/>
            <a:ext cx="8062912" cy="7382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2.17 In an experiment, manipulations of the independent variable are expected to result in changes in the dependent variable. (credit “automatic weapon”: modification of work by Daniel Oines; credit “toy gun”: modification of work by Emran Kassim)</a:t>
            </a:r>
            <a:endParaRPr/>
          </a:p>
        </p:txBody>
      </p:sp>
      <p:pic>
        <p:nvPicPr>
          <p:cNvPr id="229" name="Google Shape;229;p27"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30" name="Google Shape;230;p27" descr="CNX_Psych_02_05_variables.jpg"/>
          <p:cNvPicPr preferRelativeResize="0">
            <a:picLocks noGrp="1"/>
          </p:cNvPicPr>
          <p:nvPr>
            <p:ph type="pic" idx="2"/>
          </p:nvPr>
        </p:nvPicPr>
        <p:blipFill rotWithShape="1">
          <a:blip r:embed="rId4">
            <a:alphaModFix/>
          </a:blip>
          <a:srcRect l="-15785" r="-15785"/>
          <a:stretch/>
        </p:blipFill>
        <p:spPr>
          <a:xfrm>
            <a:off x="671512" y="2946437"/>
            <a:ext cx="7219950" cy="2971338"/>
          </a:xfrm>
          <a:prstGeom prst="rect">
            <a:avLst/>
          </a:prstGeom>
          <a:noFill/>
          <a:ln>
            <a:noFill/>
          </a:ln>
        </p:spPr>
      </p:pic>
      <p:sp>
        <p:nvSpPr>
          <p:cNvPr id="231" name="Google Shape;231;p27"/>
          <p:cNvSpPr txBox="1"/>
          <p:nvPr/>
        </p:nvSpPr>
        <p:spPr>
          <a:xfrm>
            <a:off x="457199" y="1046486"/>
            <a:ext cx="8367222" cy="16619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Independent Variable </a:t>
            </a:r>
            <a:r>
              <a:rPr lang="en-US" sz="1700">
                <a:solidFill>
                  <a:schemeClr val="dk1"/>
                </a:solidFill>
                <a:latin typeface="Arial"/>
                <a:ea typeface="Arial"/>
                <a:cs typeface="Arial"/>
                <a:sym typeface="Arial"/>
              </a:rPr>
              <a:t>– Variable that is influenced/controlled by the experimenter. Ideally this should be the only important difference between the experimental and control group.</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Dependent Variable </a:t>
            </a:r>
            <a:r>
              <a:rPr lang="en-US" sz="1700">
                <a:solidFill>
                  <a:schemeClr val="dk1"/>
                </a:solidFill>
                <a:latin typeface="Arial"/>
                <a:ea typeface="Arial"/>
                <a:cs typeface="Arial"/>
                <a:sym typeface="Arial"/>
              </a:rPr>
              <a:t>– Variable that the researcher measures to see how much effect the independent variable had.</a:t>
            </a:r>
            <a:endParaRPr sz="17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SELECTING PARTICIPANTS</a:t>
            </a:r>
            <a:endParaRPr/>
          </a:p>
        </p:txBody>
      </p:sp>
      <p:sp>
        <p:nvSpPr>
          <p:cNvPr id="237" name="Google Shape;237;p28"/>
          <p:cNvSpPr txBox="1">
            <a:spLocks noGrp="1"/>
          </p:cNvSpPr>
          <p:nvPr>
            <p:ph type="body" idx="1"/>
          </p:nvPr>
        </p:nvSpPr>
        <p:spPr>
          <a:xfrm>
            <a:off x="4154791" y="5986463"/>
            <a:ext cx="4669629" cy="7016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00"/>
              <a:buNone/>
            </a:pPr>
            <a:r>
              <a:rPr lang="en-US" sz="1400"/>
              <a:t>Figure 2.18 (a) Population. (b) Sample (credit “crowd”: modification of work by James Cridland; credit “students”: modification of work by Laurie Sullivan)</a:t>
            </a:r>
            <a:endParaRPr sz="1400"/>
          </a:p>
        </p:txBody>
      </p:sp>
      <p:pic>
        <p:nvPicPr>
          <p:cNvPr id="238" name="Google Shape;238;p2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39" name="Google Shape;239;p28" descr="CNX_Psych_02_05_sample.jpg"/>
          <p:cNvPicPr preferRelativeResize="0">
            <a:picLocks noGrp="1"/>
          </p:cNvPicPr>
          <p:nvPr>
            <p:ph type="pic" idx="2"/>
          </p:nvPr>
        </p:nvPicPr>
        <p:blipFill rotWithShape="1">
          <a:blip r:embed="rId4">
            <a:alphaModFix/>
          </a:blip>
          <a:srcRect t="-6800" b="-6799"/>
          <a:stretch/>
        </p:blipFill>
        <p:spPr>
          <a:xfrm>
            <a:off x="3907671" y="3292143"/>
            <a:ext cx="4916750" cy="2736864"/>
          </a:xfrm>
          <a:prstGeom prst="rect">
            <a:avLst/>
          </a:prstGeom>
          <a:noFill/>
          <a:ln>
            <a:noFill/>
          </a:ln>
        </p:spPr>
      </p:pic>
      <p:sp>
        <p:nvSpPr>
          <p:cNvPr id="240" name="Google Shape;240;p28"/>
          <p:cNvSpPr txBox="1"/>
          <p:nvPr/>
        </p:nvSpPr>
        <p:spPr>
          <a:xfrm flipH="1">
            <a:off x="457197" y="1003895"/>
            <a:ext cx="8367223"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Participants</a:t>
            </a:r>
            <a:r>
              <a:rPr lang="en-US" sz="1700">
                <a:solidFill>
                  <a:schemeClr val="dk1"/>
                </a:solidFill>
                <a:latin typeface="Arial"/>
                <a:ea typeface="Arial"/>
                <a:cs typeface="Arial"/>
                <a:sym typeface="Arial"/>
              </a:rPr>
              <a:t> – Subjects of psychological research.</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Populations are too large for a researcher to include everyone so samples are used.</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Sample </a:t>
            </a:r>
            <a:r>
              <a:rPr lang="en-US" sz="1700">
                <a:solidFill>
                  <a:schemeClr val="dk1"/>
                </a:solidFill>
                <a:latin typeface="Arial"/>
                <a:ea typeface="Arial"/>
                <a:cs typeface="Arial"/>
                <a:sym typeface="Arial"/>
              </a:rPr>
              <a:t>- subset of individuals selected from the larger population.</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Population</a:t>
            </a:r>
            <a:r>
              <a:rPr lang="en-US" sz="1700">
                <a:solidFill>
                  <a:schemeClr val="dk1"/>
                </a:solidFill>
                <a:latin typeface="Arial"/>
                <a:ea typeface="Arial"/>
                <a:cs typeface="Arial"/>
                <a:sym typeface="Arial"/>
              </a:rPr>
              <a:t> – overall group of individuals that the researcher is interested in (e.g. College students).</a:t>
            </a:r>
            <a:endParaRPr sz="1700">
              <a:solidFill>
                <a:schemeClr val="dk1"/>
              </a:solidFill>
              <a:latin typeface="Arial"/>
              <a:ea typeface="Arial"/>
              <a:cs typeface="Arial"/>
              <a:sym typeface="Arial"/>
            </a:endParaRPr>
          </a:p>
        </p:txBody>
      </p:sp>
      <p:sp>
        <p:nvSpPr>
          <p:cNvPr id="241" name="Google Shape;241;p28"/>
          <p:cNvSpPr txBox="1"/>
          <p:nvPr/>
        </p:nvSpPr>
        <p:spPr>
          <a:xfrm>
            <a:off x="457197" y="3349347"/>
            <a:ext cx="3450473" cy="3247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Random Sample </a:t>
            </a:r>
            <a:r>
              <a:rPr lang="en-US" sz="1700">
                <a:solidFill>
                  <a:schemeClr val="dk1"/>
                </a:solidFill>
                <a:latin typeface="Arial"/>
                <a:ea typeface="Arial"/>
                <a:cs typeface="Arial"/>
                <a:sym typeface="Arial"/>
              </a:rPr>
              <a:t>- subset of a larger population in which every member of the population has an equal chance of being selected.</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This form of sampling is preferred because it is more likely that the selected participants will be representative of the larger population (sex, ethnicity, social economic status etc).</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457200" y="241326"/>
            <a:ext cx="8062912" cy="75170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ASSIGNING PARTICIPANTS TO GROUPS:</a:t>
            </a:r>
            <a:br>
              <a:rPr lang="en-US" sz="2160"/>
            </a:br>
            <a:r>
              <a:rPr lang="en-US" sz="2160"/>
              <a:t>EXPERIMENTAL OR CONTROL</a:t>
            </a:r>
            <a:endParaRPr sz="2160"/>
          </a:p>
        </p:txBody>
      </p:sp>
      <p:sp>
        <p:nvSpPr>
          <p:cNvPr id="247" name="Google Shape;247;p29"/>
          <p:cNvSpPr txBox="1">
            <a:spLocks noGrp="1"/>
          </p:cNvSpPr>
          <p:nvPr>
            <p:ph type="body" idx="1"/>
          </p:nvPr>
        </p:nvSpPr>
        <p:spPr>
          <a:xfrm>
            <a:off x="457200" y="1243530"/>
            <a:ext cx="8367221" cy="51144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b="1"/>
              <a:t>Random Assignment </a:t>
            </a:r>
            <a:r>
              <a:rPr lang="en-US" sz="1700"/>
              <a:t>– Method of experimental group assignment in which all participants have an equal chance of being assigned to either group.</a:t>
            </a:r>
            <a:endParaRPr/>
          </a:p>
          <a:p>
            <a:pPr marL="285750" lvl="0" indent="-285750" algn="l" rtl="0">
              <a:spcBef>
                <a:spcPts val="940"/>
              </a:spcBef>
              <a:spcAft>
                <a:spcPts val="0"/>
              </a:spcAft>
              <a:buSzPts val="1700"/>
              <a:buFont typeface="Arial"/>
              <a:buChar char="-"/>
            </a:pPr>
            <a:r>
              <a:rPr lang="en-US" sz="1700"/>
              <a:t>Can be achieved using statistical software or by simply flipping a coin.</a:t>
            </a:r>
            <a:endParaRPr/>
          </a:p>
          <a:p>
            <a:pPr marL="285750" lvl="0" indent="-285750" algn="l" rtl="0">
              <a:spcBef>
                <a:spcPts val="940"/>
              </a:spcBef>
              <a:spcAft>
                <a:spcPts val="0"/>
              </a:spcAft>
              <a:buSzPts val="1700"/>
              <a:buFont typeface="Arial"/>
              <a:buChar char="-"/>
            </a:pPr>
            <a:r>
              <a:rPr lang="en-US" sz="1700"/>
              <a:t>Prevents systematic differences between groups such as gender or age. </a:t>
            </a:r>
            <a:endParaRPr/>
          </a:p>
          <a:p>
            <a:pPr marL="0" lvl="0" indent="0" algn="l" rtl="0">
              <a:spcBef>
                <a:spcPts val="940"/>
              </a:spcBef>
              <a:spcAft>
                <a:spcPts val="0"/>
              </a:spcAft>
              <a:buClr>
                <a:srgbClr val="6CB255"/>
              </a:buClr>
              <a:buSzPts val="1700"/>
              <a:buNone/>
            </a:pPr>
            <a:r>
              <a:rPr lang="en-US" sz="1700"/>
              <a:t>Without random assignment, an experiment cannot find a true cause-and-effect relationship. Any relationship could be due to preexisting differences between the groups. </a:t>
            </a:r>
            <a:endParaRPr/>
          </a:p>
          <a:p>
            <a:pPr marL="0" lvl="0" indent="0" algn="l" rtl="0">
              <a:spcBef>
                <a:spcPts val="940"/>
              </a:spcBef>
              <a:spcAft>
                <a:spcPts val="0"/>
              </a:spcAft>
              <a:buClr>
                <a:srgbClr val="6CB255"/>
              </a:buClr>
              <a:buSzPts val="1700"/>
              <a:buNone/>
            </a:pPr>
            <a:r>
              <a:rPr lang="en-US" sz="1700"/>
              <a:t>Random assignment helps to avoid preexisting systematic differences so that any significant differences between groups can be said to be the result of the manipulation.</a:t>
            </a:r>
            <a:endParaRPr/>
          </a:p>
          <a:p>
            <a:pPr marL="285750" lvl="0" indent="-177800" algn="l" rtl="0">
              <a:spcBef>
                <a:spcPts val="940"/>
              </a:spcBef>
              <a:spcAft>
                <a:spcPts val="0"/>
              </a:spcAft>
              <a:buSzPts val="1700"/>
              <a:buFont typeface="Arial"/>
              <a:buNone/>
            </a:pPr>
            <a:endParaRPr sz="1700"/>
          </a:p>
          <a:p>
            <a:pPr marL="0" lvl="0" indent="0" algn="l" rtl="0">
              <a:spcBef>
                <a:spcPts val="1000"/>
              </a:spcBef>
              <a:spcAft>
                <a:spcPts val="0"/>
              </a:spcAft>
              <a:buClr>
                <a:srgbClr val="6CB255"/>
              </a:buClr>
              <a:buSzPts val="2000"/>
              <a:buNone/>
            </a:pPr>
            <a:endParaRPr/>
          </a:p>
          <a:p>
            <a:pPr marL="0" lvl="0" indent="0" algn="l" rtl="0">
              <a:spcBef>
                <a:spcPts val="1000"/>
              </a:spcBef>
              <a:spcAft>
                <a:spcPts val="0"/>
              </a:spcAft>
              <a:buClr>
                <a:srgbClr val="6CB255"/>
              </a:buClr>
              <a:buSzPts val="2000"/>
              <a:buNone/>
            </a:pPr>
            <a:endParaRPr/>
          </a:p>
        </p:txBody>
      </p:sp>
      <p:pic>
        <p:nvPicPr>
          <p:cNvPr id="248" name="Google Shape;248;p2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49" name="Google Shape;249;p29"/>
          <p:cNvPicPr preferRelativeResize="0"/>
          <p:nvPr/>
        </p:nvPicPr>
        <p:blipFill rotWithShape="1">
          <a:blip r:embed="rId4">
            <a:alphaModFix/>
          </a:blip>
          <a:srcRect/>
          <a:stretch/>
        </p:blipFill>
        <p:spPr>
          <a:xfrm>
            <a:off x="2260354" y="4278790"/>
            <a:ext cx="4760912" cy="2329642"/>
          </a:xfrm>
          <a:prstGeom prst="rect">
            <a:avLst/>
          </a:prstGeom>
          <a:noFill/>
          <a:ln>
            <a:noFill/>
          </a:ln>
        </p:spPr>
      </p:pic>
      <p:sp>
        <p:nvSpPr>
          <p:cNvPr id="250" name="Google Shape;250;p29"/>
          <p:cNvSpPr txBox="1"/>
          <p:nvPr/>
        </p:nvSpPr>
        <p:spPr>
          <a:xfrm>
            <a:off x="7025659" y="5962101"/>
            <a:ext cx="179876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Research hubs)</a:t>
            </a:r>
            <a:endParaRPr sz="1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ISSUES TO CONSIDER</a:t>
            </a:r>
            <a:endParaRPr/>
          </a:p>
        </p:txBody>
      </p:sp>
      <p:sp>
        <p:nvSpPr>
          <p:cNvPr id="256" name="Google Shape;256;p30"/>
          <p:cNvSpPr txBox="1">
            <a:spLocks noGrp="1"/>
          </p:cNvSpPr>
          <p:nvPr>
            <p:ph type="body" idx="1"/>
          </p:nvPr>
        </p:nvSpPr>
        <p:spPr>
          <a:xfrm>
            <a:off x="457199" y="1157805"/>
            <a:ext cx="8367221" cy="53430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700"/>
              <a:buNone/>
            </a:pPr>
            <a:r>
              <a:rPr lang="en-US" sz="1700" b="1" u="sng">
                <a:solidFill>
                  <a:srgbClr val="6CB255"/>
                </a:solidFill>
              </a:rPr>
              <a:t>MANIPULATING VARIABLES</a:t>
            </a:r>
            <a:endParaRPr/>
          </a:p>
          <a:p>
            <a:pPr marL="0" lvl="0" indent="0" algn="l" rtl="0">
              <a:lnSpc>
                <a:spcPct val="90000"/>
              </a:lnSpc>
              <a:spcBef>
                <a:spcPts val="940"/>
              </a:spcBef>
              <a:spcAft>
                <a:spcPts val="0"/>
              </a:spcAft>
              <a:buClr>
                <a:srgbClr val="6CB255"/>
              </a:buClr>
              <a:buSzPts val="1700"/>
              <a:buNone/>
            </a:pPr>
            <a:r>
              <a:rPr lang="en-US" sz="1700"/>
              <a:t>As stated, random assignment is required to state causation. Once randomly assigned, each group is then manipulated in some way. However, some experimental designs are more complicated. </a:t>
            </a:r>
            <a:endParaRPr sz="1700"/>
          </a:p>
          <a:p>
            <a:pPr marL="0" lvl="0" indent="0" algn="l" rtl="0">
              <a:lnSpc>
                <a:spcPct val="90000"/>
              </a:lnSpc>
              <a:spcBef>
                <a:spcPts val="940"/>
              </a:spcBef>
              <a:spcAft>
                <a:spcPts val="0"/>
              </a:spcAft>
              <a:buClr>
                <a:srgbClr val="6CB255"/>
              </a:buClr>
              <a:buSzPts val="1700"/>
              <a:buNone/>
            </a:pPr>
            <a:r>
              <a:rPr lang="en-US" sz="1700"/>
              <a:t>Example: The effect of sex (male/female) on spatial memory.</a:t>
            </a:r>
            <a:endParaRPr/>
          </a:p>
          <a:p>
            <a:pPr marL="285750" lvl="0" indent="-285750" algn="l" rtl="0">
              <a:lnSpc>
                <a:spcPct val="90000"/>
              </a:lnSpc>
              <a:spcBef>
                <a:spcPts val="940"/>
              </a:spcBef>
              <a:spcAft>
                <a:spcPts val="0"/>
              </a:spcAft>
              <a:buSzPts val="1700"/>
              <a:buFont typeface="Arial"/>
              <a:buChar char="-"/>
            </a:pPr>
            <a:r>
              <a:rPr lang="en-US" sz="1700"/>
              <a:t>Sex (independent variable) cannot be manipulated.</a:t>
            </a:r>
            <a:endParaRPr/>
          </a:p>
          <a:p>
            <a:pPr marL="285750" lvl="0" indent="-285750" algn="l" rtl="0">
              <a:lnSpc>
                <a:spcPct val="90000"/>
              </a:lnSpc>
              <a:spcBef>
                <a:spcPts val="940"/>
              </a:spcBef>
              <a:spcAft>
                <a:spcPts val="0"/>
              </a:spcAft>
              <a:buSzPts val="1700"/>
              <a:buFont typeface="Arial"/>
              <a:buChar char="-"/>
            </a:pPr>
            <a:r>
              <a:rPr lang="en-US" sz="1700"/>
              <a:t>Males and females cannot be randomly assigned.</a:t>
            </a:r>
            <a:endParaRPr/>
          </a:p>
          <a:p>
            <a:pPr marL="0" lvl="0" indent="0" algn="l" rtl="0">
              <a:lnSpc>
                <a:spcPct val="90000"/>
              </a:lnSpc>
              <a:spcBef>
                <a:spcPts val="940"/>
              </a:spcBef>
              <a:spcAft>
                <a:spcPts val="0"/>
              </a:spcAft>
              <a:buClr>
                <a:srgbClr val="6CB255"/>
              </a:buClr>
              <a:buSzPts val="1700"/>
              <a:buNone/>
            </a:pPr>
            <a:r>
              <a:rPr lang="en-US" sz="1700"/>
              <a:t>This kind of an experiment is therefore called quasi-experimental. </a:t>
            </a:r>
            <a:endParaRPr/>
          </a:p>
          <a:p>
            <a:pPr marL="0" lvl="0" indent="0" algn="l" rtl="0">
              <a:lnSpc>
                <a:spcPct val="90000"/>
              </a:lnSpc>
              <a:spcBef>
                <a:spcPts val="940"/>
              </a:spcBef>
              <a:spcAft>
                <a:spcPts val="0"/>
              </a:spcAft>
              <a:buClr>
                <a:srgbClr val="6CB255"/>
              </a:buClr>
              <a:buSzPts val="1700"/>
              <a:buNone/>
            </a:pPr>
            <a:r>
              <a:rPr lang="en-US" sz="1700"/>
              <a:t>A cause-and-effect relationship cannot be determined from this type of experiment.</a:t>
            </a:r>
            <a:endParaRPr/>
          </a:p>
          <a:p>
            <a:pPr marL="0" lvl="0" indent="0" algn="l" rtl="0">
              <a:lnSpc>
                <a:spcPct val="90000"/>
              </a:lnSpc>
              <a:spcBef>
                <a:spcPts val="940"/>
              </a:spcBef>
              <a:spcAft>
                <a:spcPts val="0"/>
              </a:spcAft>
              <a:buClr>
                <a:srgbClr val="6CB255"/>
              </a:buClr>
              <a:buSzPts val="1700"/>
              <a:buNone/>
            </a:pPr>
            <a:r>
              <a:rPr lang="en-US" sz="1700" b="1" u="sng">
                <a:solidFill>
                  <a:srgbClr val="6CB255"/>
                </a:solidFill>
              </a:rPr>
              <a:t>ETHICS</a:t>
            </a:r>
            <a:endParaRPr/>
          </a:p>
          <a:p>
            <a:pPr marL="0" lvl="0" indent="0" algn="l" rtl="0">
              <a:lnSpc>
                <a:spcPct val="90000"/>
              </a:lnSpc>
              <a:spcBef>
                <a:spcPts val="940"/>
              </a:spcBef>
              <a:spcAft>
                <a:spcPts val="0"/>
              </a:spcAft>
              <a:buClr>
                <a:srgbClr val="6CB255"/>
              </a:buClr>
              <a:buSzPts val="1700"/>
              <a:buNone/>
            </a:pPr>
            <a:r>
              <a:rPr lang="en-US" sz="1700">
                <a:solidFill>
                  <a:schemeClr val="dk1"/>
                </a:solidFill>
              </a:rPr>
              <a:t>Some questions cannot be answered using an experimental design because they would be unethical.</a:t>
            </a:r>
            <a:endParaRPr/>
          </a:p>
          <a:p>
            <a:pPr marL="0" lvl="0" indent="0" algn="l" rtl="0">
              <a:lnSpc>
                <a:spcPct val="90000"/>
              </a:lnSpc>
              <a:spcBef>
                <a:spcPts val="940"/>
              </a:spcBef>
              <a:spcAft>
                <a:spcPts val="0"/>
              </a:spcAft>
              <a:buClr>
                <a:srgbClr val="6CB255"/>
              </a:buClr>
              <a:buSzPts val="1700"/>
              <a:buNone/>
            </a:pPr>
            <a:r>
              <a:rPr lang="en-US" sz="1700">
                <a:solidFill>
                  <a:schemeClr val="dk1"/>
                </a:solidFill>
              </a:rPr>
              <a:t>Example: The effect of experiencing abuse as a child on levels of self-esteem.</a:t>
            </a:r>
            <a:endParaRPr/>
          </a:p>
          <a:p>
            <a:pPr marL="285750" lvl="0" indent="-285750" algn="l" rtl="0">
              <a:lnSpc>
                <a:spcPct val="90000"/>
              </a:lnSpc>
              <a:spcBef>
                <a:spcPts val="940"/>
              </a:spcBef>
              <a:spcAft>
                <a:spcPts val="0"/>
              </a:spcAft>
              <a:buSzPts val="1700"/>
              <a:buFont typeface="Arial"/>
              <a:buChar char="-"/>
            </a:pPr>
            <a:r>
              <a:rPr lang="en-US" sz="1700">
                <a:solidFill>
                  <a:schemeClr val="dk1"/>
                </a:solidFill>
              </a:rPr>
              <a:t>You cannot randomly assign participants to receive abuse.</a:t>
            </a:r>
            <a:endParaRPr/>
          </a:p>
          <a:p>
            <a:pPr marL="285750" lvl="0" indent="-285750" algn="l" rtl="0">
              <a:lnSpc>
                <a:spcPct val="90000"/>
              </a:lnSpc>
              <a:spcBef>
                <a:spcPts val="940"/>
              </a:spcBef>
              <a:spcAft>
                <a:spcPts val="0"/>
              </a:spcAft>
              <a:buSzPts val="1700"/>
              <a:buFont typeface="Arial"/>
              <a:buChar char="-"/>
            </a:pPr>
            <a:r>
              <a:rPr lang="en-US" sz="1700">
                <a:solidFill>
                  <a:schemeClr val="dk1"/>
                </a:solidFill>
              </a:rPr>
              <a:t>This would need to be studied using other approaches such as case studies or surveys.</a:t>
            </a:r>
            <a:endParaRPr/>
          </a:p>
          <a:p>
            <a:pPr marL="0" lvl="0" indent="0" algn="l" rtl="0">
              <a:lnSpc>
                <a:spcPct val="90000"/>
              </a:lnSpc>
              <a:spcBef>
                <a:spcPts val="1000"/>
              </a:spcBef>
              <a:spcAft>
                <a:spcPts val="0"/>
              </a:spcAft>
              <a:buClr>
                <a:srgbClr val="6CB255"/>
              </a:buClr>
              <a:buSzPts val="2000"/>
              <a:buNone/>
            </a:pPr>
            <a:endParaRPr/>
          </a:p>
        </p:txBody>
      </p:sp>
      <p:pic>
        <p:nvPicPr>
          <p:cNvPr id="257" name="Google Shape;257;p30"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INTERPRETING EXPERIMENTAL FINDINGS</a:t>
            </a:r>
            <a:endParaRPr/>
          </a:p>
        </p:txBody>
      </p:sp>
      <p:sp>
        <p:nvSpPr>
          <p:cNvPr id="263" name="Google Shape;263;p31"/>
          <p:cNvSpPr txBox="1">
            <a:spLocks noGrp="1"/>
          </p:cNvSpPr>
          <p:nvPr>
            <p:ph type="body" idx="1"/>
          </p:nvPr>
        </p:nvSpPr>
        <p:spPr>
          <a:xfrm>
            <a:off x="457200" y="1229244"/>
            <a:ext cx="8062912" cy="36713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Once data has been collected, a statistical analysis is conducted.</a:t>
            </a:r>
            <a:endParaRPr/>
          </a:p>
          <a:p>
            <a:pPr marL="0" lvl="0" indent="0" algn="l" rtl="0">
              <a:spcBef>
                <a:spcPts val="940"/>
              </a:spcBef>
              <a:spcAft>
                <a:spcPts val="0"/>
              </a:spcAft>
              <a:buClr>
                <a:srgbClr val="6CB255"/>
              </a:buClr>
              <a:buSzPts val="1700"/>
              <a:buNone/>
            </a:pPr>
            <a:r>
              <a:rPr lang="en-US" sz="1700" b="1"/>
              <a:t>Statistical analysis </a:t>
            </a:r>
            <a:r>
              <a:rPr lang="en-US" sz="1700"/>
              <a:t>- determines how likely any difference between experimental groups is due to chance.</a:t>
            </a:r>
            <a:endParaRPr/>
          </a:p>
          <a:p>
            <a:pPr marL="0" lvl="0" indent="0" algn="l" rtl="0">
              <a:spcBef>
                <a:spcPts val="940"/>
              </a:spcBef>
              <a:spcAft>
                <a:spcPts val="0"/>
              </a:spcAft>
              <a:buClr>
                <a:srgbClr val="6CB255"/>
              </a:buClr>
              <a:buSzPts val="1700"/>
              <a:buNone/>
            </a:pPr>
            <a:r>
              <a:rPr lang="en-US" sz="1700"/>
              <a:t>Psychologists usually discuss results as significant or non-significant.</a:t>
            </a:r>
            <a:endParaRPr/>
          </a:p>
          <a:p>
            <a:pPr marL="0" lvl="0" indent="0" algn="l" rtl="0">
              <a:spcBef>
                <a:spcPts val="940"/>
              </a:spcBef>
              <a:spcAft>
                <a:spcPts val="0"/>
              </a:spcAft>
              <a:buClr>
                <a:srgbClr val="6CB255"/>
              </a:buClr>
              <a:buSzPts val="1700"/>
              <a:buNone/>
            </a:pPr>
            <a:r>
              <a:rPr lang="en-US" sz="1700"/>
              <a:t>If the odds that the differences occurred by chance are 5% or less, then the results are significant.</a:t>
            </a:r>
            <a:endParaRPr/>
          </a:p>
          <a:p>
            <a:pPr marL="0" lvl="0" indent="0" algn="l" rtl="0">
              <a:spcBef>
                <a:spcPts val="940"/>
              </a:spcBef>
              <a:spcAft>
                <a:spcPts val="0"/>
              </a:spcAft>
              <a:buClr>
                <a:srgbClr val="6CB255"/>
              </a:buClr>
              <a:buSzPts val="1700"/>
              <a:buNone/>
            </a:pPr>
            <a:r>
              <a:rPr lang="en-US" sz="1700"/>
              <a:t>A true experiment, including random assignment, manipulation of the independent variable and control of extraneous variables reduce the odds of results occurring by chance. </a:t>
            </a:r>
            <a:endParaRPr sz="1700"/>
          </a:p>
        </p:txBody>
      </p:sp>
      <p:pic>
        <p:nvPicPr>
          <p:cNvPr id="264" name="Google Shape;264;p3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265" name="Google Shape;265;p31"/>
          <p:cNvPicPr preferRelativeResize="0"/>
          <p:nvPr/>
        </p:nvPicPr>
        <p:blipFill rotWithShape="1">
          <a:blip r:embed="rId4">
            <a:alphaModFix/>
          </a:blip>
          <a:srcRect/>
          <a:stretch/>
        </p:blipFill>
        <p:spPr>
          <a:xfrm>
            <a:off x="3560358" y="3931628"/>
            <a:ext cx="4212329" cy="2410388"/>
          </a:xfrm>
          <a:prstGeom prst="rect">
            <a:avLst/>
          </a:prstGeom>
          <a:noFill/>
          <a:ln>
            <a:noFill/>
          </a:ln>
        </p:spPr>
      </p:pic>
      <p:sp>
        <p:nvSpPr>
          <p:cNvPr id="266" name="Google Shape;266;p31"/>
          <p:cNvSpPr txBox="1"/>
          <p:nvPr/>
        </p:nvSpPr>
        <p:spPr>
          <a:xfrm>
            <a:off x="3560358" y="6342016"/>
            <a:ext cx="2928938"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Creative Electron)</a:t>
            </a:r>
            <a:endParaRPr sz="14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REPORTING FINDINGS</a:t>
            </a:r>
            <a:endParaRPr/>
          </a:p>
        </p:txBody>
      </p:sp>
      <p:sp>
        <p:nvSpPr>
          <p:cNvPr id="272" name="Google Shape;272;p32"/>
          <p:cNvSpPr txBox="1">
            <a:spLocks noGrp="1"/>
          </p:cNvSpPr>
          <p:nvPr>
            <p:ph type="body" idx="1"/>
          </p:nvPr>
        </p:nvSpPr>
        <p:spPr>
          <a:xfrm>
            <a:off x="585788" y="1272106"/>
            <a:ext cx="8062912" cy="52001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700"/>
              <a:buNone/>
            </a:pPr>
            <a:r>
              <a:rPr lang="en-US" sz="1700"/>
              <a:t>Research is usually reported in scientific journals.</a:t>
            </a:r>
            <a:endParaRPr/>
          </a:p>
          <a:p>
            <a:pPr marL="342900" lvl="0" indent="-342900" algn="l" rtl="0">
              <a:lnSpc>
                <a:spcPct val="90000"/>
              </a:lnSpc>
              <a:spcBef>
                <a:spcPts val="940"/>
              </a:spcBef>
              <a:spcAft>
                <a:spcPts val="0"/>
              </a:spcAft>
              <a:buSzPts val="1700"/>
              <a:buFont typeface="Arial"/>
              <a:buChar char="-"/>
            </a:pPr>
            <a:r>
              <a:rPr lang="en-US" sz="1700"/>
              <a:t>Usually aimed at an audience of professionals/scholars.</a:t>
            </a:r>
            <a:endParaRPr/>
          </a:p>
          <a:p>
            <a:pPr marL="342900" lvl="0" indent="-342900" algn="l" rtl="0">
              <a:lnSpc>
                <a:spcPct val="90000"/>
              </a:lnSpc>
              <a:spcBef>
                <a:spcPts val="940"/>
              </a:spcBef>
              <a:spcAft>
                <a:spcPts val="0"/>
              </a:spcAft>
              <a:buSzPts val="1700"/>
              <a:buFont typeface="Arial"/>
              <a:buChar char="-"/>
            </a:pPr>
            <a:r>
              <a:rPr lang="en-US" sz="1700"/>
              <a:t>Articles published are peer-reviewed journal articles.</a:t>
            </a:r>
            <a:endParaRPr/>
          </a:p>
          <a:p>
            <a:pPr marL="0" lvl="0" indent="0" algn="l" rtl="0">
              <a:lnSpc>
                <a:spcPct val="90000"/>
              </a:lnSpc>
              <a:spcBef>
                <a:spcPts val="940"/>
              </a:spcBef>
              <a:spcAft>
                <a:spcPts val="0"/>
              </a:spcAft>
              <a:buClr>
                <a:srgbClr val="6CB255"/>
              </a:buClr>
              <a:buSzPts val="1700"/>
              <a:buNone/>
            </a:pPr>
            <a:r>
              <a:rPr lang="en-US" sz="1700" b="1"/>
              <a:t>Peer-reviewed journal article </a:t>
            </a:r>
            <a:r>
              <a:rPr lang="en-US" sz="1700"/>
              <a:t>– article read by several other scientists (usually anonymously) with expertise in the subject matter, who provide feedback regarding the quality of the manuscript before it is accepted for publication.</a:t>
            </a:r>
            <a:endParaRPr/>
          </a:p>
          <a:p>
            <a:pPr marL="285750" lvl="0" indent="-285750" algn="l" rtl="0">
              <a:lnSpc>
                <a:spcPct val="90000"/>
              </a:lnSpc>
              <a:spcBef>
                <a:spcPts val="940"/>
              </a:spcBef>
              <a:spcAft>
                <a:spcPts val="0"/>
              </a:spcAft>
              <a:buSzPts val="1700"/>
              <a:buFont typeface="Arial"/>
              <a:buChar char="-"/>
            </a:pPr>
            <a:r>
              <a:rPr lang="en-US" sz="1700"/>
              <a:t>Helps to weed out poorly conceived or executed studies.</a:t>
            </a:r>
            <a:endParaRPr/>
          </a:p>
          <a:p>
            <a:pPr marL="285750" lvl="0" indent="-285750" algn="l" rtl="0">
              <a:lnSpc>
                <a:spcPct val="90000"/>
              </a:lnSpc>
              <a:spcBef>
                <a:spcPts val="940"/>
              </a:spcBef>
              <a:spcAft>
                <a:spcPts val="0"/>
              </a:spcAft>
              <a:buSzPts val="1700"/>
              <a:buFont typeface="Arial"/>
              <a:buChar char="-"/>
            </a:pPr>
            <a:r>
              <a:rPr lang="en-US" sz="1700"/>
              <a:t>Improves articles with suggested revisions.</a:t>
            </a:r>
            <a:endParaRPr/>
          </a:p>
          <a:p>
            <a:pPr marL="285750" lvl="0" indent="-285750" algn="l" rtl="0">
              <a:lnSpc>
                <a:spcPct val="90000"/>
              </a:lnSpc>
              <a:spcBef>
                <a:spcPts val="940"/>
              </a:spcBef>
              <a:spcAft>
                <a:spcPts val="0"/>
              </a:spcAft>
              <a:buSzPts val="1700"/>
              <a:buFont typeface="Arial"/>
              <a:buChar char="-"/>
            </a:pPr>
            <a:r>
              <a:rPr lang="en-US" sz="1700"/>
              <a:t>Determines whether the research is described clearly enough to be replicated by other researchers.</a:t>
            </a:r>
            <a:endParaRPr/>
          </a:p>
          <a:p>
            <a:pPr marL="0" lvl="0" indent="0" algn="l" rtl="0">
              <a:lnSpc>
                <a:spcPct val="90000"/>
              </a:lnSpc>
              <a:spcBef>
                <a:spcPts val="940"/>
              </a:spcBef>
              <a:spcAft>
                <a:spcPts val="0"/>
              </a:spcAft>
              <a:buClr>
                <a:srgbClr val="6CB255"/>
              </a:buClr>
              <a:buSzPts val="1700"/>
              <a:buNone/>
            </a:pPr>
            <a:r>
              <a:rPr lang="en-US" sz="1700" b="1"/>
              <a:t>Replication:</a:t>
            </a:r>
            <a:endParaRPr/>
          </a:p>
          <a:p>
            <a:pPr marL="285750" lvl="0" indent="-285750" algn="l" rtl="0">
              <a:lnSpc>
                <a:spcPct val="90000"/>
              </a:lnSpc>
              <a:spcBef>
                <a:spcPts val="940"/>
              </a:spcBef>
              <a:spcAft>
                <a:spcPts val="0"/>
              </a:spcAft>
              <a:buSzPts val="1700"/>
              <a:buFont typeface="Arial"/>
              <a:buChar char="-"/>
            </a:pPr>
            <a:r>
              <a:rPr lang="en-US" sz="1700"/>
              <a:t>Determines reliability of original research design.</a:t>
            </a:r>
            <a:endParaRPr/>
          </a:p>
          <a:p>
            <a:pPr marL="285750" lvl="0" indent="-285750" algn="l" rtl="0">
              <a:lnSpc>
                <a:spcPct val="90000"/>
              </a:lnSpc>
              <a:spcBef>
                <a:spcPts val="940"/>
              </a:spcBef>
              <a:spcAft>
                <a:spcPts val="0"/>
              </a:spcAft>
              <a:buSzPts val="1700"/>
              <a:buFont typeface="Arial"/>
              <a:buChar char="-"/>
            </a:pPr>
            <a:r>
              <a:rPr lang="en-US" sz="1700"/>
              <a:t>Can include additional measures that expand on the original findings.</a:t>
            </a:r>
            <a:endParaRPr/>
          </a:p>
          <a:p>
            <a:pPr marL="285750" lvl="0" indent="-285750" algn="l" rtl="0">
              <a:lnSpc>
                <a:spcPct val="90000"/>
              </a:lnSpc>
              <a:spcBef>
                <a:spcPts val="940"/>
              </a:spcBef>
              <a:spcAft>
                <a:spcPts val="0"/>
              </a:spcAft>
              <a:buSzPts val="1700"/>
              <a:buFont typeface="Arial"/>
              <a:buChar char="-"/>
            </a:pPr>
            <a:r>
              <a:rPr lang="en-US" sz="1700"/>
              <a:t>Provide more evidence to support the original finding or to cast doubt on those findings.</a:t>
            </a:r>
            <a:endParaRPr/>
          </a:p>
        </p:txBody>
      </p:sp>
      <p:pic>
        <p:nvPicPr>
          <p:cNvPr id="273" name="Google Shape;273;p3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457200" y="241326"/>
            <a:ext cx="8062912" cy="751709"/>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160"/>
              <a:buFont typeface="Arial Black"/>
              <a:buNone/>
            </a:pPr>
            <a:r>
              <a:rPr lang="en-US" sz="2160">
                <a:solidFill>
                  <a:srgbClr val="6CB255"/>
                </a:solidFill>
              </a:rPr>
              <a:t>BAD SCIENCE &amp; RETRACTION:</a:t>
            </a:r>
            <a:br>
              <a:rPr lang="en-US" sz="2160">
                <a:solidFill>
                  <a:srgbClr val="6CB255"/>
                </a:solidFill>
              </a:rPr>
            </a:br>
            <a:r>
              <a:rPr lang="en-US" sz="2160">
                <a:solidFill>
                  <a:srgbClr val="6CB255"/>
                </a:solidFill>
              </a:rPr>
              <a:t>THE VACCINE-AUTISM MYTH</a:t>
            </a:r>
            <a:endParaRPr sz="2160">
              <a:solidFill>
                <a:srgbClr val="6CB255"/>
              </a:solidFill>
            </a:endParaRPr>
          </a:p>
        </p:txBody>
      </p:sp>
      <p:pic>
        <p:nvPicPr>
          <p:cNvPr id="279" name="Google Shape;279;p33" descr="CNX_Psych_02_05_vaccine.jpg"/>
          <p:cNvPicPr preferRelativeResize="0">
            <a:picLocks noGrp="1"/>
          </p:cNvPicPr>
          <p:nvPr>
            <p:ph type="pic" idx="2"/>
          </p:nvPr>
        </p:nvPicPr>
        <p:blipFill rotWithShape="1">
          <a:blip r:embed="rId3">
            <a:alphaModFix/>
          </a:blip>
          <a:srcRect l="-7454" r="-7454"/>
          <a:stretch/>
        </p:blipFill>
        <p:spPr>
          <a:xfrm>
            <a:off x="4933948" y="1292910"/>
            <a:ext cx="3614977" cy="4714135"/>
          </a:xfrm>
          <a:prstGeom prst="rect">
            <a:avLst/>
          </a:prstGeom>
          <a:noFill/>
          <a:ln>
            <a:noFill/>
          </a:ln>
        </p:spPr>
      </p:pic>
      <p:sp>
        <p:nvSpPr>
          <p:cNvPr id="280" name="Google Shape;280;p33"/>
          <p:cNvSpPr txBox="1">
            <a:spLocks noGrp="1"/>
          </p:cNvSpPr>
          <p:nvPr>
            <p:ph type="body" idx="1"/>
          </p:nvPr>
        </p:nvSpPr>
        <p:spPr>
          <a:xfrm>
            <a:off x="5200650" y="6115050"/>
            <a:ext cx="3171825" cy="8490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solidFill>
                  <a:schemeClr val="dk1"/>
                </a:solidFill>
              </a:rPr>
              <a:t>Figure 2.19 (credit: modification of work by UNICEF Sverige)</a:t>
            </a:r>
            <a:endParaRPr sz="1400">
              <a:solidFill>
                <a:schemeClr val="dk1"/>
              </a:solidFill>
            </a:endParaRPr>
          </a:p>
        </p:txBody>
      </p:sp>
      <p:pic>
        <p:nvPicPr>
          <p:cNvPr id="281" name="Google Shape;281;p33" descr="OSC-Stacked-TM-RGB-1.png"/>
          <p:cNvPicPr preferRelativeResize="0"/>
          <p:nvPr/>
        </p:nvPicPr>
        <p:blipFill rotWithShape="1">
          <a:blip r:embed="rId4">
            <a:alphaModFix/>
          </a:blip>
          <a:srcRect/>
          <a:stretch/>
        </p:blipFill>
        <p:spPr>
          <a:xfrm>
            <a:off x="380695" y="241326"/>
            <a:ext cx="1051734" cy="751709"/>
          </a:xfrm>
          <a:prstGeom prst="rect">
            <a:avLst/>
          </a:prstGeom>
          <a:noFill/>
          <a:ln>
            <a:noFill/>
          </a:ln>
        </p:spPr>
      </p:pic>
      <p:sp>
        <p:nvSpPr>
          <p:cNvPr id="282" name="Google Shape;282;p33"/>
          <p:cNvSpPr txBox="1"/>
          <p:nvPr/>
        </p:nvSpPr>
        <p:spPr>
          <a:xfrm>
            <a:off x="457199" y="1292910"/>
            <a:ext cx="4476749" cy="50629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Many peer-reviewed publications published research making claims that routine childhood vaccines cause some children to develop autism.</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Since these reports, large-scale research was carried out suggesting that vaccinations are not responsible for causing autism.</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Many of the original studies have since been retracted.</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It was found that the leading research in the original study had a financial interest in establishing a link between childhood vaccines and autism.</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Unfortunately the initial claims were publicized and many people still think vaccinations cause autism.</a:t>
            </a:r>
            <a:endParaRPr sz="17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RELIABILITY AND VALIDITY </a:t>
            </a:r>
            <a:endParaRPr/>
          </a:p>
        </p:txBody>
      </p:sp>
      <p:sp>
        <p:nvSpPr>
          <p:cNvPr id="288" name="Google Shape;288;p34"/>
          <p:cNvSpPr txBox="1">
            <a:spLocks noGrp="1"/>
          </p:cNvSpPr>
          <p:nvPr>
            <p:ph type="body" idx="1"/>
          </p:nvPr>
        </p:nvSpPr>
        <p:spPr>
          <a:xfrm>
            <a:off x="457200" y="1357831"/>
            <a:ext cx="8062912" cy="46714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700"/>
              <a:buNone/>
            </a:pPr>
            <a:r>
              <a:rPr lang="en-US" sz="1700" b="1"/>
              <a:t>Reliability</a:t>
            </a:r>
            <a:r>
              <a:rPr lang="en-US" sz="1700"/>
              <a:t> - consistency and reproducibility of a given result.</a:t>
            </a:r>
            <a:endParaRPr/>
          </a:p>
          <a:p>
            <a:pPr marL="342900" lvl="0" indent="-342900" algn="l" rtl="0">
              <a:lnSpc>
                <a:spcPct val="90000"/>
              </a:lnSpc>
              <a:spcBef>
                <a:spcPts val="940"/>
              </a:spcBef>
              <a:spcAft>
                <a:spcPts val="0"/>
              </a:spcAft>
              <a:buSzPts val="1700"/>
              <a:buFont typeface="Arial"/>
              <a:buChar char="-"/>
            </a:pPr>
            <a:r>
              <a:rPr lang="en-US" sz="1700"/>
              <a:t>Would the same test give the same results every time?</a:t>
            </a:r>
            <a:endParaRPr/>
          </a:p>
          <a:p>
            <a:pPr marL="342900" lvl="0" indent="-342900" algn="l" rtl="0">
              <a:lnSpc>
                <a:spcPct val="90000"/>
              </a:lnSpc>
              <a:spcBef>
                <a:spcPts val="940"/>
              </a:spcBef>
              <a:spcAft>
                <a:spcPts val="0"/>
              </a:spcAft>
              <a:buSzPts val="1700"/>
              <a:buFont typeface="Arial"/>
              <a:buChar char="-"/>
            </a:pPr>
            <a:r>
              <a:rPr lang="en-US" sz="1700"/>
              <a:t>Do the instruments/tools used to collect data do so in consistent, reproducible ways?</a:t>
            </a:r>
            <a:endParaRPr/>
          </a:p>
          <a:p>
            <a:pPr marL="0" lvl="0" indent="0" algn="l" rtl="0">
              <a:lnSpc>
                <a:spcPct val="90000"/>
              </a:lnSpc>
              <a:spcBef>
                <a:spcPts val="940"/>
              </a:spcBef>
              <a:spcAft>
                <a:spcPts val="0"/>
              </a:spcAft>
              <a:buClr>
                <a:srgbClr val="6CB255"/>
              </a:buClr>
              <a:buSzPts val="1700"/>
              <a:buNone/>
            </a:pPr>
            <a:r>
              <a:rPr lang="en-US" sz="1700"/>
              <a:t>When a study involves observations by multiple people, it is important that they all make observations and record them in the same way.</a:t>
            </a:r>
            <a:endParaRPr sz="1700"/>
          </a:p>
          <a:p>
            <a:pPr marL="274320" lvl="1" indent="0" algn="l" rtl="0">
              <a:lnSpc>
                <a:spcPct val="90000"/>
              </a:lnSpc>
              <a:spcBef>
                <a:spcPts val="940"/>
              </a:spcBef>
              <a:spcAft>
                <a:spcPts val="0"/>
              </a:spcAft>
              <a:buSzPts val="1700"/>
              <a:buNone/>
            </a:pPr>
            <a:r>
              <a:rPr lang="en-US" sz="1700" b="1"/>
              <a:t>Inter-rater reliability </a:t>
            </a:r>
            <a:r>
              <a:rPr lang="en-US" sz="1700"/>
              <a:t>- measure of agreement among observers on how they record and classify a particular event.</a:t>
            </a:r>
            <a:endParaRPr/>
          </a:p>
          <a:p>
            <a:pPr marL="0" lvl="0" indent="0" algn="l" rtl="0">
              <a:lnSpc>
                <a:spcPct val="90000"/>
              </a:lnSpc>
              <a:spcBef>
                <a:spcPts val="340"/>
              </a:spcBef>
              <a:spcAft>
                <a:spcPts val="0"/>
              </a:spcAft>
              <a:buClr>
                <a:srgbClr val="6CB255"/>
              </a:buClr>
              <a:buSzPts val="1700"/>
              <a:buNone/>
            </a:pPr>
            <a:endParaRPr sz="1700"/>
          </a:p>
          <a:p>
            <a:pPr marL="0" lvl="0" indent="0" algn="l" rtl="0">
              <a:lnSpc>
                <a:spcPct val="90000"/>
              </a:lnSpc>
              <a:spcBef>
                <a:spcPts val="940"/>
              </a:spcBef>
              <a:spcAft>
                <a:spcPts val="0"/>
              </a:spcAft>
              <a:buClr>
                <a:srgbClr val="6CB255"/>
              </a:buClr>
              <a:buSzPts val="1700"/>
              <a:buNone/>
            </a:pPr>
            <a:r>
              <a:rPr lang="en-US" sz="1700"/>
              <a:t>A reliable, consistent measurement does not always meant that it is measuring something correctly.</a:t>
            </a:r>
            <a:endParaRPr sz="1700"/>
          </a:p>
          <a:p>
            <a:pPr marL="0" lvl="0" indent="0" algn="l" rtl="0">
              <a:lnSpc>
                <a:spcPct val="90000"/>
              </a:lnSpc>
              <a:spcBef>
                <a:spcPts val="940"/>
              </a:spcBef>
              <a:spcAft>
                <a:spcPts val="0"/>
              </a:spcAft>
              <a:buClr>
                <a:srgbClr val="6CB255"/>
              </a:buClr>
              <a:buSzPts val="1700"/>
              <a:buNone/>
            </a:pPr>
            <a:r>
              <a:rPr lang="en-US" sz="1700" b="1"/>
              <a:t>Validity </a:t>
            </a:r>
            <a:r>
              <a:rPr lang="en-US" sz="1700"/>
              <a:t>- accuracy of a given result in measuring what it is designed to measure.</a:t>
            </a:r>
            <a:endParaRPr/>
          </a:p>
          <a:p>
            <a:pPr marL="342900" lvl="0" indent="-342900" algn="l" rtl="0">
              <a:lnSpc>
                <a:spcPct val="90000"/>
              </a:lnSpc>
              <a:spcBef>
                <a:spcPts val="940"/>
              </a:spcBef>
              <a:spcAft>
                <a:spcPts val="0"/>
              </a:spcAft>
              <a:buSzPts val="1700"/>
              <a:buFont typeface="Arial"/>
              <a:buChar char="-"/>
            </a:pPr>
            <a:r>
              <a:rPr lang="en-US" sz="1700"/>
              <a:t>Does a test measure what it is meant to measure?</a:t>
            </a:r>
            <a:endParaRPr/>
          </a:p>
          <a:p>
            <a:pPr marL="0" lvl="0" indent="0" algn="l" rtl="0">
              <a:lnSpc>
                <a:spcPct val="90000"/>
              </a:lnSpc>
              <a:spcBef>
                <a:spcPts val="940"/>
              </a:spcBef>
              <a:spcAft>
                <a:spcPts val="0"/>
              </a:spcAft>
              <a:buClr>
                <a:srgbClr val="6CB255"/>
              </a:buClr>
              <a:buSzPts val="1700"/>
              <a:buNone/>
            </a:pPr>
            <a:r>
              <a:rPr lang="en-US" sz="1700"/>
              <a:t>A valid measure is always reliable but a reliable measure is not always valid.</a:t>
            </a:r>
            <a:endParaRPr/>
          </a:p>
          <a:p>
            <a:pPr marL="0" lvl="0" indent="0" algn="l" rtl="0">
              <a:lnSpc>
                <a:spcPct val="90000"/>
              </a:lnSpc>
              <a:spcBef>
                <a:spcPts val="960"/>
              </a:spcBef>
              <a:spcAft>
                <a:spcPts val="0"/>
              </a:spcAft>
              <a:buClr>
                <a:srgbClr val="6CB255"/>
              </a:buClr>
              <a:buSzPts val="1800"/>
              <a:buNone/>
            </a:pPr>
            <a:endParaRPr sz="1800"/>
          </a:p>
          <a:p>
            <a:pPr marL="0" lvl="0" indent="0" algn="l" rtl="0">
              <a:lnSpc>
                <a:spcPct val="90000"/>
              </a:lnSpc>
              <a:spcBef>
                <a:spcPts val="1000"/>
              </a:spcBef>
              <a:spcAft>
                <a:spcPts val="0"/>
              </a:spcAft>
              <a:buClr>
                <a:srgbClr val="6CB255"/>
              </a:buClr>
              <a:buSzPts val="2000"/>
              <a:buNone/>
            </a:pPr>
            <a:endParaRPr/>
          </a:p>
          <a:p>
            <a:pPr marL="0" lvl="0" indent="0" algn="l" rtl="0">
              <a:lnSpc>
                <a:spcPct val="90000"/>
              </a:lnSpc>
              <a:spcBef>
                <a:spcPts val="1000"/>
              </a:spcBef>
              <a:spcAft>
                <a:spcPts val="0"/>
              </a:spcAft>
              <a:buClr>
                <a:srgbClr val="6CB255"/>
              </a:buClr>
              <a:buSzPts val="2000"/>
              <a:buNone/>
            </a:pPr>
            <a:endParaRPr/>
          </a:p>
        </p:txBody>
      </p:sp>
      <p:pic>
        <p:nvPicPr>
          <p:cNvPr id="289" name="Google Shape;289;p3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USE OF RESEARCH INFORMATION</a:t>
            </a:r>
            <a:endParaRPr/>
          </a:p>
        </p:txBody>
      </p:sp>
      <p:sp>
        <p:nvSpPr>
          <p:cNvPr id="59" name="Google Shape;59;p8"/>
          <p:cNvSpPr txBox="1">
            <a:spLocks noGrp="1"/>
          </p:cNvSpPr>
          <p:nvPr>
            <p:ph type="body" idx="1"/>
          </p:nvPr>
        </p:nvSpPr>
        <p:spPr>
          <a:xfrm>
            <a:off x="4800600" y="5472113"/>
            <a:ext cx="4023821" cy="10954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400"/>
              <a:buNone/>
            </a:pPr>
            <a:r>
              <a:rPr lang="en-US" sz="1400"/>
              <a:t>Figure 2.3 </a:t>
            </a:r>
            <a:r>
              <a:rPr lang="en-US" sz="1600"/>
              <a:t>The D.A.R.E. program continues to be popular in schools around the world despite research suggesting that it is ineffective.</a:t>
            </a:r>
            <a:endParaRPr/>
          </a:p>
        </p:txBody>
      </p:sp>
      <p:pic>
        <p:nvPicPr>
          <p:cNvPr id="60" name="Google Shape;60;p8"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61" name="Google Shape;61;p8" descr="CNX_Psych_02_01_DARE.jpg"/>
          <p:cNvPicPr preferRelativeResize="0">
            <a:picLocks noGrp="1"/>
          </p:cNvPicPr>
          <p:nvPr>
            <p:ph type="pic" idx="2"/>
          </p:nvPr>
        </p:nvPicPr>
        <p:blipFill rotWithShape="1">
          <a:blip r:embed="rId4">
            <a:alphaModFix/>
          </a:blip>
          <a:srcRect l="-23007" r="-23008"/>
          <a:stretch/>
        </p:blipFill>
        <p:spPr>
          <a:xfrm>
            <a:off x="3944605" y="2665436"/>
            <a:ext cx="5774401" cy="2506639"/>
          </a:xfrm>
          <a:prstGeom prst="rect">
            <a:avLst/>
          </a:prstGeom>
          <a:noFill/>
          <a:ln>
            <a:noFill/>
          </a:ln>
        </p:spPr>
      </p:pic>
      <p:sp>
        <p:nvSpPr>
          <p:cNvPr id="62" name="Google Shape;62;p8"/>
          <p:cNvSpPr txBox="1"/>
          <p:nvPr/>
        </p:nvSpPr>
        <p:spPr>
          <a:xfrm>
            <a:off x="457200" y="1321373"/>
            <a:ext cx="8210058" cy="615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Advertising campaigns often claim to be based on “scientific evidence” when in reality it is based off of belief.</a:t>
            </a:r>
            <a:endParaRPr sz="1700">
              <a:solidFill>
                <a:schemeClr val="dk1"/>
              </a:solidFill>
              <a:latin typeface="Arial"/>
              <a:ea typeface="Arial"/>
              <a:cs typeface="Arial"/>
              <a:sym typeface="Arial"/>
            </a:endParaRPr>
          </a:p>
        </p:txBody>
      </p:sp>
      <p:sp>
        <p:nvSpPr>
          <p:cNvPr id="63" name="Google Shape;63;p8"/>
          <p:cNvSpPr txBox="1"/>
          <p:nvPr/>
        </p:nvSpPr>
        <p:spPr>
          <a:xfrm>
            <a:off x="457200" y="2357438"/>
            <a:ext cx="3843338" cy="3508653"/>
          </a:xfrm>
          <a:prstGeom prst="rect">
            <a:avLst/>
          </a:prstGeom>
          <a:noFill/>
          <a:ln w="9525" cap="flat" cmpd="sng">
            <a:solidFill>
              <a:srgbClr val="72A5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Thinking critically about claims:</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What is the expertise of the person making the claim?</a:t>
            </a:r>
            <a:endParaRPr/>
          </a:p>
          <a:p>
            <a:pPr marL="285750" marR="0" lvl="0" indent="-17780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What might they gain if the claim is valid?</a:t>
            </a:r>
            <a:endParaRPr/>
          </a:p>
          <a:p>
            <a:pPr marL="285750" marR="0" lvl="0" indent="-17780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Does the claim seem justified given the evidence?</a:t>
            </a:r>
            <a:endParaRPr/>
          </a:p>
          <a:p>
            <a:pPr marL="285750" marR="0" lvl="0" indent="-17780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What do other researchers think of the claim?</a:t>
            </a:r>
            <a:endParaRPr sz="17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457200" y="241326"/>
            <a:ext cx="8062912" cy="75170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ETHICS: </a:t>
            </a:r>
            <a:br>
              <a:rPr lang="en-US" sz="2160"/>
            </a:br>
            <a:r>
              <a:rPr lang="en-US" sz="2160"/>
              <a:t>RESEARCH INVOLVING HUMAN PARTICIPANTS</a:t>
            </a:r>
            <a:endParaRPr sz="2160"/>
          </a:p>
        </p:txBody>
      </p:sp>
      <p:pic>
        <p:nvPicPr>
          <p:cNvPr id="295" name="Google Shape;295;p35" descr="CNX_Psych_02_06_irb.jpg"/>
          <p:cNvPicPr preferRelativeResize="0">
            <a:picLocks noGrp="1"/>
          </p:cNvPicPr>
          <p:nvPr>
            <p:ph type="pic" idx="2"/>
          </p:nvPr>
        </p:nvPicPr>
        <p:blipFill rotWithShape="1">
          <a:blip r:embed="rId3">
            <a:alphaModFix/>
          </a:blip>
          <a:srcRect l="-42145" r="-42146"/>
          <a:stretch/>
        </p:blipFill>
        <p:spPr>
          <a:xfrm>
            <a:off x="4488656" y="3376256"/>
            <a:ext cx="5091112" cy="2210027"/>
          </a:xfrm>
          <a:prstGeom prst="rect">
            <a:avLst/>
          </a:prstGeom>
          <a:noFill/>
          <a:ln>
            <a:noFill/>
          </a:ln>
        </p:spPr>
      </p:pic>
      <p:sp>
        <p:nvSpPr>
          <p:cNvPr id="296" name="Google Shape;296;p35"/>
          <p:cNvSpPr txBox="1">
            <a:spLocks noGrp="1"/>
          </p:cNvSpPr>
          <p:nvPr>
            <p:ph type="body" idx="1"/>
          </p:nvPr>
        </p:nvSpPr>
        <p:spPr>
          <a:xfrm>
            <a:off x="5414962" y="5586283"/>
            <a:ext cx="3409459" cy="11669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295"/>
              <a:buNone/>
            </a:pPr>
            <a:r>
              <a:rPr lang="en-US" sz="1295"/>
              <a:t>Figure 2.20 An institution’s IRB meets regularly to review experimental proposals that involve human participants. (credit: modification of work by Lowndes Area Knowledge Exchange (LAKE)/Flickr)</a:t>
            </a:r>
            <a:endParaRPr/>
          </a:p>
        </p:txBody>
      </p:sp>
      <p:pic>
        <p:nvPicPr>
          <p:cNvPr id="297" name="Google Shape;297;p35"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98" name="Google Shape;298;p35"/>
          <p:cNvSpPr txBox="1"/>
          <p:nvPr/>
        </p:nvSpPr>
        <p:spPr>
          <a:xfrm>
            <a:off x="457199" y="1153537"/>
            <a:ext cx="8367222" cy="275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Research involving human participants must adhere to strict guidelines.</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Institutional Review Board (IRB) </a:t>
            </a:r>
            <a:r>
              <a:rPr lang="en-US" sz="1700">
                <a:solidFill>
                  <a:schemeClr val="dk1"/>
                </a:solidFill>
                <a:latin typeface="Arial"/>
                <a:ea typeface="Arial"/>
                <a:cs typeface="Arial"/>
                <a:sym typeface="Arial"/>
              </a:rPr>
              <a:t>– Committee of administrators, scientists, and community members that reviews proposals for research involving human participants.</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Exist at any research institution that receives federal support for research involving human participants.</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Generally, IRB must approve research proposal before it can proceed.</a:t>
            </a: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 name="Google Shape;299;p35"/>
          <p:cNvSpPr txBox="1"/>
          <p:nvPr/>
        </p:nvSpPr>
        <p:spPr>
          <a:xfrm>
            <a:off x="457199" y="3475925"/>
            <a:ext cx="4500562" cy="24468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Informed consent </a:t>
            </a:r>
            <a:r>
              <a:rPr lang="en-US" sz="1700">
                <a:solidFill>
                  <a:schemeClr val="dk1"/>
                </a:solidFill>
                <a:latin typeface="Arial"/>
                <a:ea typeface="Arial"/>
                <a:cs typeface="Arial"/>
                <a:sym typeface="Arial"/>
              </a:rPr>
              <a:t>- process of informing a research participant about what to expect during an experiment and then obtaining the person’s consent to participate. Includes:</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Potential risks involved</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Implications of the research</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Notification that participation is voluntary</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Notification that any data collected will be kept confidential</a:t>
            </a:r>
            <a:endParaRPr sz="18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txBox="1">
            <a:spLocks noGrp="1"/>
          </p:cNvSpPr>
          <p:nvPr>
            <p:ph type="title"/>
          </p:nvPr>
        </p:nvSpPr>
        <p:spPr>
          <a:xfrm>
            <a:off x="457200" y="241327"/>
            <a:ext cx="8062912" cy="53739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DECEPTION</a:t>
            </a:r>
            <a:endParaRPr/>
          </a:p>
        </p:txBody>
      </p:sp>
      <p:pic>
        <p:nvPicPr>
          <p:cNvPr id="305" name="Google Shape;305;p36" descr="CNX_Psych_02_06_tuskegee.jpg"/>
          <p:cNvPicPr preferRelativeResize="0">
            <a:picLocks noGrp="1"/>
          </p:cNvPicPr>
          <p:nvPr>
            <p:ph type="pic" idx="2"/>
          </p:nvPr>
        </p:nvPicPr>
        <p:blipFill rotWithShape="1">
          <a:blip r:embed="rId3">
            <a:alphaModFix/>
          </a:blip>
          <a:srcRect l="-33553" r="-33554"/>
          <a:stretch/>
        </p:blipFill>
        <p:spPr>
          <a:xfrm>
            <a:off x="3914774" y="3128964"/>
            <a:ext cx="6197307" cy="2705094"/>
          </a:xfrm>
          <a:prstGeom prst="rect">
            <a:avLst/>
          </a:prstGeom>
          <a:noFill/>
          <a:ln>
            <a:noFill/>
          </a:ln>
        </p:spPr>
      </p:pic>
      <p:sp>
        <p:nvSpPr>
          <p:cNvPr id="306" name="Google Shape;306;p36"/>
          <p:cNvSpPr txBox="1">
            <a:spLocks noGrp="1"/>
          </p:cNvSpPr>
          <p:nvPr>
            <p:ph type="body" idx="1"/>
          </p:nvPr>
        </p:nvSpPr>
        <p:spPr>
          <a:xfrm>
            <a:off x="5257800" y="6115050"/>
            <a:ext cx="3262312" cy="500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295"/>
              <a:buNone/>
            </a:pPr>
            <a:r>
              <a:rPr lang="en-US" sz="1295"/>
              <a:t>Figure 2.21 A participant in the Tuskegee Syphilis Study receives an injection.</a:t>
            </a:r>
            <a:endParaRPr/>
          </a:p>
        </p:txBody>
      </p:sp>
      <p:pic>
        <p:nvPicPr>
          <p:cNvPr id="307" name="Google Shape;307;p36"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308" name="Google Shape;308;p36"/>
          <p:cNvSpPr txBox="1"/>
          <p:nvPr/>
        </p:nvSpPr>
        <p:spPr>
          <a:xfrm>
            <a:off x="457200" y="908206"/>
            <a:ext cx="8367221" cy="22006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Sometimes deception is necessary to prevent the participant’s knowledge of the research question affecting the results as long as it is not considered harmful.</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Deception</a:t>
            </a:r>
            <a:r>
              <a:rPr lang="en-US" sz="1700">
                <a:solidFill>
                  <a:schemeClr val="dk1"/>
                </a:solidFill>
                <a:latin typeface="Arial"/>
                <a:ea typeface="Arial"/>
                <a:cs typeface="Arial"/>
                <a:sym typeface="Arial"/>
              </a:rPr>
              <a:t> – Purposely misleading experiment participants in order to maintain the integrity of the experiment.</a:t>
            </a:r>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Debriefing </a:t>
            </a:r>
            <a:r>
              <a:rPr lang="en-US" sz="1700">
                <a:solidFill>
                  <a:schemeClr val="dk1"/>
                </a:solidFill>
                <a:latin typeface="Arial"/>
                <a:ea typeface="Arial"/>
                <a:cs typeface="Arial"/>
                <a:sym typeface="Arial"/>
              </a:rPr>
              <a:t>- when an experiment involved deception, participants are told complete and truthful information about the experiment at its conclusion.</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 name="Google Shape;309;p36"/>
          <p:cNvSpPr txBox="1"/>
          <p:nvPr/>
        </p:nvSpPr>
        <p:spPr>
          <a:xfrm>
            <a:off x="457199" y="2847198"/>
            <a:ext cx="4800601" cy="3739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u="sng">
                <a:solidFill>
                  <a:srgbClr val="6CB255"/>
                </a:solidFill>
                <a:latin typeface="Arial"/>
                <a:ea typeface="Arial"/>
                <a:cs typeface="Arial"/>
                <a:sym typeface="Arial"/>
              </a:rPr>
              <a:t>The Tuskegee Syphilis study</a:t>
            </a:r>
            <a:endParaRPr sz="1700" b="1" u="sng">
              <a:solidFill>
                <a:srgbClr val="6CB255"/>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Ethical guidelines have not always existed.</a:t>
            </a:r>
            <a:endParaRPr/>
          </a:p>
          <a:p>
            <a:pPr marL="0" marR="0" lvl="0" indent="0" algn="l" rtl="0">
              <a:spcBef>
                <a:spcPts val="0"/>
              </a:spcBef>
              <a:spcAft>
                <a:spcPts val="0"/>
              </a:spcAft>
              <a:buNone/>
            </a:pPr>
            <a:r>
              <a:rPr lang="en-US" sz="1700">
                <a:solidFill>
                  <a:schemeClr val="dk1"/>
                </a:solidFill>
                <a:latin typeface="Arial"/>
                <a:ea typeface="Arial"/>
                <a:cs typeface="Arial"/>
                <a:sym typeface="Arial"/>
              </a:rPr>
              <a:t>In 1932, participants were recruited in an experiment studying syphilis in black men. </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Participants that tested positive were not informed that they had the disease.</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Although no cure existed at the beginning of the study, a cure was found in 1947 (penicillin), but it was not administered to participants.</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a:solidFill>
                  <a:schemeClr val="dk1"/>
                </a:solidFill>
                <a:latin typeface="Arial"/>
                <a:ea typeface="Arial"/>
                <a:cs typeface="Arial"/>
                <a:sym typeface="Arial"/>
              </a:rPr>
              <a:t>Many participants unknowingly spread the disease and many died.</a:t>
            </a:r>
            <a:endParaRPr sz="17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457200" y="241326"/>
            <a:ext cx="8062912" cy="88106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ETHICS:</a:t>
            </a:r>
            <a:br>
              <a:rPr lang="en-US"/>
            </a:br>
            <a:r>
              <a:rPr lang="en-US"/>
              <a:t>RESEARCH INVOLVING ANIMAL SUBJECTS</a:t>
            </a:r>
            <a:endParaRPr/>
          </a:p>
        </p:txBody>
      </p:sp>
      <p:pic>
        <p:nvPicPr>
          <p:cNvPr id="315" name="Google Shape;315;p37" descr="CNX_Psych_02_06_rat.jpg"/>
          <p:cNvPicPr preferRelativeResize="0">
            <a:picLocks noGrp="1"/>
          </p:cNvPicPr>
          <p:nvPr>
            <p:ph type="pic" idx="2"/>
          </p:nvPr>
        </p:nvPicPr>
        <p:blipFill rotWithShape="1">
          <a:blip r:embed="rId3">
            <a:alphaModFix/>
          </a:blip>
          <a:srcRect l="-26906" r="-26905"/>
          <a:stretch/>
        </p:blipFill>
        <p:spPr>
          <a:xfrm>
            <a:off x="4243388" y="3633096"/>
            <a:ext cx="5116443" cy="2221023"/>
          </a:xfrm>
          <a:prstGeom prst="rect">
            <a:avLst/>
          </a:prstGeom>
          <a:noFill/>
          <a:ln>
            <a:noFill/>
          </a:ln>
        </p:spPr>
      </p:pic>
      <p:sp>
        <p:nvSpPr>
          <p:cNvPr id="316" name="Google Shape;316;p37"/>
          <p:cNvSpPr txBox="1">
            <a:spLocks noGrp="1"/>
          </p:cNvSpPr>
          <p:nvPr>
            <p:ph type="body" idx="1"/>
          </p:nvPr>
        </p:nvSpPr>
        <p:spPr>
          <a:xfrm>
            <a:off x="5157788" y="5956830"/>
            <a:ext cx="3666633" cy="6011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295"/>
              <a:buNone/>
            </a:pPr>
            <a:r>
              <a:rPr lang="en-US" sz="1295"/>
              <a:t>Figure 2.22 Rats, like the one shown here, often serve as the subjects of animal research.</a:t>
            </a:r>
            <a:endParaRPr/>
          </a:p>
        </p:txBody>
      </p:sp>
      <p:pic>
        <p:nvPicPr>
          <p:cNvPr id="317" name="Google Shape;317;p37" descr="OSC-Stacked-TM-RGB-1.png"/>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318" name="Google Shape;318;p37"/>
          <p:cNvSpPr txBox="1"/>
          <p:nvPr/>
        </p:nvSpPr>
        <p:spPr>
          <a:xfrm>
            <a:off x="457200" y="3720958"/>
            <a:ext cx="4543425" cy="16773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Institutional Animal Care and Use Committee (IACUC) </a:t>
            </a:r>
            <a:r>
              <a:rPr lang="en-US" sz="1700">
                <a:solidFill>
                  <a:schemeClr val="dk1"/>
                </a:solidFill>
                <a:latin typeface="Arial"/>
                <a:ea typeface="Arial"/>
                <a:cs typeface="Arial"/>
                <a:sym typeface="Arial"/>
              </a:rPr>
              <a:t>- committee of administrators, scientists, veterinarians, and community members that reviews proposals for research involving non-human animals.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37"/>
          <p:cNvSpPr txBox="1"/>
          <p:nvPr/>
        </p:nvSpPr>
        <p:spPr>
          <a:xfrm>
            <a:off x="457200" y="1345172"/>
            <a:ext cx="8062912" cy="218521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90% of psychological research involving animal subjects uses rodents or birds.</a:t>
            </a:r>
            <a:endParaRPr/>
          </a:p>
          <a:p>
            <a:pPr marL="285750" marR="0" lvl="0" indent="-17780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Animals make good substitutes because many of their basic processes are sufficiently similar to those in humans.</a:t>
            </a:r>
            <a:endParaRPr/>
          </a:p>
          <a:p>
            <a:pPr marL="285750" marR="0" lvl="0" indent="-17780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Animals are used when the research would be unethical in human participants.</a:t>
            </a:r>
            <a:endParaRPr/>
          </a:p>
          <a:p>
            <a:pPr marL="285750" marR="0" lvl="0" indent="-17780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Researchers must still aim to minimize pain or distress.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57200" y="241326"/>
            <a:ext cx="8062912" cy="75170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160"/>
              <a:buFont typeface="Arial Black"/>
              <a:buNone/>
            </a:pPr>
            <a:r>
              <a:rPr lang="en-US" sz="2160"/>
              <a:t>THE PROCESS OF SCIENTIFIC RESEARCH:</a:t>
            </a:r>
            <a:br>
              <a:rPr lang="en-US" sz="2160"/>
            </a:br>
            <a:r>
              <a:rPr lang="en-US" sz="2160"/>
              <a:t>INDUCTIVE VS DEDUCTIVE REASONING</a:t>
            </a:r>
            <a:endParaRPr sz="2160"/>
          </a:p>
        </p:txBody>
      </p:sp>
      <p:sp>
        <p:nvSpPr>
          <p:cNvPr id="69" name="Google Shape;69;p9"/>
          <p:cNvSpPr txBox="1">
            <a:spLocks noGrp="1"/>
          </p:cNvSpPr>
          <p:nvPr>
            <p:ph type="body" idx="1"/>
          </p:nvPr>
        </p:nvSpPr>
        <p:spPr>
          <a:xfrm>
            <a:off x="4214812" y="6200775"/>
            <a:ext cx="4305299" cy="4573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295"/>
              <a:buNone/>
            </a:pPr>
            <a:r>
              <a:rPr lang="en-US" sz="1295"/>
              <a:t>Figure 2.4 Psychological research relies on both inductive and deductive reasoning.</a:t>
            </a:r>
            <a:endParaRPr/>
          </a:p>
        </p:txBody>
      </p:sp>
      <p:pic>
        <p:nvPicPr>
          <p:cNvPr id="70" name="Google Shape;70;p9"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71" name="Google Shape;71;p9" descr="CNX_Psych_02_01_Reasoning.jpg"/>
          <p:cNvPicPr preferRelativeResize="0">
            <a:picLocks noGrp="1"/>
          </p:cNvPicPr>
          <p:nvPr>
            <p:ph type="pic" idx="2"/>
          </p:nvPr>
        </p:nvPicPr>
        <p:blipFill rotWithShape="1">
          <a:blip r:embed="rId4">
            <a:alphaModFix/>
          </a:blip>
          <a:srcRect l="-12294" r="-12293"/>
          <a:stretch/>
        </p:blipFill>
        <p:spPr>
          <a:xfrm>
            <a:off x="3422961" y="3013122"/>
            <a:ext cx="5902555" cy="3252485"/>
          </a:xfrm>
          <a:prstGeom prst="rect">
            <a:avLst/>
          </a:prstGeom>
          <a:noFill/>
          <a:ln>
            <a:noFill/>
          </a:ln>
        </p:spPr>
      </p:pic>
      <p:sp>
        <p:nvSpPr>
          <p:cNvPr id="72" name="Google Shape;72;p9"/>
          <p:cNvSpPr txBox="1"/>
          <p:nvPr/>
        </p:nvSpPr>
        <p:spPr>
          <a:xfrm>
            <a:off x="314325" y="1116577"/>
            <a:ext cx="8510096" cy="24929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b="1">
                <a:solidFill>
                  <a:schemeClr val="dk1"/>
                </a:solidFill>
                <a:latin typeface="Arial"/>
                <a:ea typeface="Arial"/>
                <a:cs typeface="Arial"/>
                <a:sym typeface="Arial"/>
              </a:rPr>
              <a:t>Deductive reasoning </a:t>
            </a:r>
            <a:r>
              <a:rPr lang="en-US" sz="1700">
                <a:solidFill>
                  <a:schemeClr val="dk1"/>
                </a:solidFill>
                <a:latin typeface="Arial"/>
                <a:ea typeface="Arial"/>
                <a:cs typeface="Arial"/>
                <a:sym typeface="Arial"/>
              </a:rPr>
              <a:t>- results are predicted based on a general premise.</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All living things require energy to survive (premise), ducks are living things, therefore ducks require energy to survive (conclusion).</a:t>
            </a:r>
            <a:endParaRPr/>
          </a:p>
          <a:p>
            <a:pPr marL="285750" marR="0" lvl="0" indent="-17780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Inductive reasoning </a:t>
            </a:r>
            <a:r>
              <a:rPr lang="en-US" sz="1700">
                <a:solidFill>
                  <a:schemeClr val="dk1"/>
                </a:solidFill>
                <a:latin typeface="Arial"/>
                <a:ea typeface="Arial"/>
                <a:cs typeface="Arial"/>
                <a:sym typeface="Arial"/>
              </a:rPr>
              <a:t>- conclusions are drawn from observations. </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You see many fruit growing on trees and therefore assume all fruit grows on trees.</a:t>
            </a:r>
            <a:endParaRPr sz="17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 name="Google Shape;73;p9"/>
          <p:cNvSpPr txBox="1"/>
          <p:nvPr/>
        </p:nvSpPr>
        <p:spPr>
          <a:xfrm>
            <a:off x="314325" y="3013122"/>
            <a:ext cx="3609731" cy="350865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700"/>
              <a:buFont typeface="Arial"/>
              <a:buAutoNum type="arabicPeriod"/>
            </a:pPr>
            <a:r>
              <a:rPr lang="en-US" sz="1700">
                <a:solidFill>
                  <a:schemeClr val="dk1"/>
                </a:solidFill>
                <a:latin typeface="Arial"/>
                <a:ea typeface="Arial"/>
                <a:cs typeface="Arial"/>
                <a:sym typeface="Arial"/>
              </a:rPr>
              <a:t>Scientists form ideas (theories/hypotheses) through deductive reasoning.</a:t>
            </a:r>
            <a:endParaRPr/>
          </a:p>
          <a:p>
            <a:pPr marL="342900" marR="0" lvl="0" indent="-23495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700"/>
              <a:buFont typeface="Arial"/>
              <a:buAutoNum type="arabicPeriod"/>
            </a:pPr>
            <a:r>
              <a:rPr lang="en-US" sz="1700">
                <a:solidFill>
                  <a:schemeClr val="dk1"/>
                </a:solidFill>
                <a:latin typeface="Arial"/>
                <a:ea typeface="Arial"/>
                <a:cs typeface="Arial"/>
                <a:sym typeface="Arial"/>
              </a:rPr>
              <a:t>Hypotheses are then tested through empirical observations and scientists form conclusions through inductive reasoning. </a:t>
            </a:r>
            <a:endParaRPr sz="1700">
              <a:solidFill>
                <a:schemeClr val="dk1"/>
              </a:solidFill>
              <a:latin typeface="Arial"/>
              <a:ea typeface="Arial"/>
              <a:cs typeface="Arial"/>
              <a:sym typeface="Arial"/>
            </a:endParaRPr>
          </a:p>
          <a:p>
            <a:pPr marL="342900" marR="0" lvl="0" indent="-234950" algn="l" rtl="0">
              <a:spcBef>
                <a:spcPts val="0"/>
              </a:spcBef>
              <a:spcAft>
                <a:spcPts val="0"/>
              </a:spcAft>
              <a:buClr>
                <a:schemeClr val="dk1"/>
              </a:buClr>
              <a:buSzPts val="1700"/>
              <a:buFont typeface="Arial"/>
              <a:buNone/>
            </a:pPr>
            <a:endParaRPr sz="17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700"/>
              <a:buFont typeface="Arial"/>
              <a:buAutoNum type="arabicPeriod"/>
            </a:pPr>
            <a:r>
              <a:rPr lang="en-US" sz="1700">
                <a:solidFill>
                  <a:schemeClr val="dk1"/>
                </a:solidFill>
                <a:latin typeface="Arial"/>
                <a:ea typeface="Arial"/>
                <a:cs typeface="Arial"/>
                <a:sym typeface="Arial"/>
              </a:rPr>
              <a:t>These conclusions lead to new theories and hypotheses (or more broad generalizations).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THE SCIENTIFIC METHOD</a:t>
            </a:r>
            <a:endParaRPr/>
          </a:p>
        </p:txBody>
      </p:sp>
      <p:sp>
        <p:nvSpPr>
          <p:cNvPr id="79" name="Google Shape;79;p10"/>
          <p:cNvSpPr txBox="1">
            <a:spLocks noGrp="1"/>
          </p:cNvSpPr>
          <p:nvPr>
            <p:ph type="body" idx="1"/>
          </p:nvPr>
        </p:nvSpPr>
        <p:spPr>
          <a:xfrm>
            <a:off x="457199" y="4729163"/>
            <a:ext cx="3857625" cy="16001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Figure 2.5 The scientific method of research includes proposing hypotheses, conducting research, and creating or modifying theories based on results.</a:t>
            </a:r>
            <a:endParaRPr/>
          </a:p>
        </p:txBody>
      </p:sp>
      <p:pic>
        <p:nvPicPr>
          <p:cNvPr id="80" name="Google Shape;80;p10"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81" name="Google Shape;81;p10" descr="CNX_Psych_02_01_Method.jpg"/>
          <p:cNvPicPr preferRelativeResize="0">
            <a:picLocks noGrp="1"/>
          </p:cNvPicPr>
          <p:nvPr>
            <p:ph type="pic" idx="2"/>
          </p:nvPr>
        </p:nvPicPr>
        <p:blipFill rotWithShape="1">
          <a:blip r:embed="rId4">
            <a:alphaModFix/>
          </a:blip>
          <a:srcRect l="-49032" r="-49031"/>
          <a:stretch/>
        </p:blipFill>
        <p:spPr>
          <a:xfrm>
            <a:off x="3186111" y="3612790"/>
            <a:ext cx="6986589" cy="3032844"/>
          </a:xfrm>
          <a:prstGeom prst="rect">
            <a:avLst/>
          </a:prstGeom>
          <a:noFill/>
          <a:ln>
            <a:noFill/>
          </a:ln>
        </p:spPr>
      </p:pic>
      <p:sp>
        <p:nvSpPr>
          <p:cNvPr id="82" name="Google Shape;82;p10"/>
          <p:cNvSpPr txBox="1"/>
          <p:nvPr/>
        </p:nvSpPr>
        <p:spPr>
          <a:xfrm>
            <a:off x="314325" y="1155337"/>
            <a:ext cx="8510096" cy="29854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chemeClr val="dk1"/>
                </a:solidFill>
                <a:latin typeface="Arial"/>
                <a:ea typeface="Arial"/>
                <a:cs typeface="Arial"/>
                <a:sym typeface="Arial"/>
              </a:rPr>
              <a:t>Scientists use inductive reasoning to form theories which then generate hypotheses.</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Theory</a:t>
            </a:r>
            <a:r>
              <a:rPr lang="en-US" sz="1700">
                <a:solidFill>
                  <a:schemeClr val="dk1"/>
                </a:solidFill>
                <a:latin typeface="Arial"/>
                <a:ea typeface="Arial"/>
                <a:cs typeface="Arial"/>
                <a:sym typeface="Arial"/>
              </a:rPr>
              <a:t> – well-developed set of ideas that propose an explanation for observed phenomena.</a:t>
            </a:r>
            <a:endParaRPr/>
          </a:p>
          <a:p>
            <a:pPr marL="0" marR="0" lvl="0" indent="0" algn="l" rtl="0">
              <a:spcBef>
                <a:spcPts val="0"/>
              </a:spcBef>
              <a:spcAft>
                <a:spcPts val="0"/>
              </a:spcAft>
              <a:buNone/>
            </a:pPr>
            <a:endParaRPr sz="1700">
              <a:solidFill>
                <a:schemeClr val="dk1"/>
              </a:solidFill>
              <a:latin typeface="Arial"/>
              <a:ea typeface="Arial"/>
              <a:cs typeface="Arial"/>
              <a:sym typeface="Arial"/>
            </a:endParaRPr>
          </a:p>
          <a:p>
            <a:pPr marL="0" marR="0" lvl="0" indent="0" algn="l" rtl="0">
              <a:spcBef>
                <a:spcPts val="0"/>
              </a:spcBef>
              <a:spcAft>
                <a:spcPts val="0"/>
              </a:spcAft>
              <a:buNone/>
            </a:pPr>
            <a:r>
              <a:rPr lang="en-US" sz="1700" b="1">
                <a:solidFill>
                  <a:schemeClr val="dk1"/>
                </a:solidFill>
                <a:latin typeface="Arial"/>
                <a:ea typeface="Arial"/>
                <a:cs typeface="Arial"/>
                <a:sym typeface="Arial"/>
              </a:rPr>
              <a:t>Hypothesis </a:t>
            </a:r>
            <a:r>
              <a:rPr lang="en-US" sz="1700">
                <a:solidFill>
                  <a:schemeClr val="dk1"/>
                </a:solidFill>
                <a:latin typeface="Arial"/>
                <a:ea typeface="Arial"/>
                <a:cs typeface="Arial"/>
                <a:sym typeface="Arial"/>
              </a:rPr>
              <a:t>– tentative and testable statement (prediction) about the relationship between two or more variables.</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Predicts how the world will behave if the theory is correct.</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Usually an “if-then” statement.</a:t>
            </a:r>
            <a:endParaRPr/>
          </a:p>
          <a:p>
            <a:pPr marL="285750" marR="0" lvl="0" indent="-285750" algn="l" rtl="0">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Is falsifiable (capable of being shown to be incorrect).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FALSIFIABLE HYPOTHESES</a:t>
            </a:r>
            <a:endParaRPr/>
          </a:p>
        </p:txBody>
      </p:sp>
      <p:sp>
        <p:nvSpPr>
          <p:cNvPr id="88" name="Google Shape;88;p11"/>
          <p:cNvSpPr txBox="1">
            <a:spLocks noGrp="1"/>
          </p:cNvSpPr>
          <p:nvPr>
            <p:ph type="body" idx="1"/>
          </p:nvPr>
        </p:nvSpPr>
        <p:spPr>
          <a:xfrm>
            <a:off x="457200" y="4843981"/>
            <a:ext cx="8062912" cy="15282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700"/>
              <a:buNone/>
            </a:pPr>
            <a:r>
              <a:rPr lang="en-US" sz="1700"/>
              <a:t>Many of the specifics of </a:t>
            </a:r>
            <a:r>
              <a:rPr lang="en-US" sz="1700">
                <a:solidFill>
                  <a:srgbClr val="6CB255"/>
                </a:solidFill>
              </a:rPr>
              <a:t>(a)</a:t>
            </a:r>
            <a:r>
              <a:rPr lang="en-US" sz="1700"/>
              <a:t> Freud's theories, such as </a:t>
            </a:r>
            <a:r>
              <a:rPr lang="en-US" sz="1700">
                <a:solidFill>
                  <a:srgbClr val="6CB255"/>
                </a:solidFill>
              </a:rPr>
              <a:t>(b)</a:t>
            </a:r>
            <a:r>
              <a:rPr lang="en-US" sz="1700"/>
              <a:t> his division of the mind into id, ego, and  superego, have fallen out of favor in recent decades because they are not falsifiable. </a:t>
            </a:r>
            <a:endParaRPr sz="1700"/>
          </a:p>
          <a:p>
            <a:pPr marL="0" lvl="0" indent="0" algn="l" rtl="0">
              <a:spcBef>
                <a:spcPts val="940"/>
              </a:spcBef>
              <a:spcAft>
                <a:spcPts val="0"/>
              </a:spcAft>
              <a:buClr>
                <a:srgbClr val="6CB255"/>
              </a:buClr>
              <a:buSzPts val="1700"/>
              <a:buNone/>
            </a:pPr>
            <a:r>
              <a:rPr lang="en-US" sz="1700"/>
              <a:t>However, his views set the stage for much of psychological thinking today, such as the unconscious nature of the majority of psychological processes.</a:t>
            </a:r>
            <a:endParaRPr/>
          </a:p>
        </p:txBody>
      </p:sp>
      <p:pic>
        <p:nvPicPr>
          <p:cNvPr id="89" name="Google Shape;89;p11"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90" name="Google Shape;90;p11" descr="CNX_Psych_02_01_freud.jpg"/>
          <p:cNvPicPr preferRelativeResize="0">
            <a:picLocks noGrp="1"/>
          </p:cNvPicPr>
          <p:nvPr>
            <p:ph type="pic" idx="2"/>
          </p:nvPr>
        </p:nvPicPr>
        <p:blipFill rotWithShape="1">
          <a:blip r:embed="rId4">
            <a:alphaModFix/>
          </a:blip>
          <a:srcRect l="-25605" r="-25604"/>
          <a:stretch/>
        </p:blipFill>
        <p:spPr>
          <a:xfrm>
            <a:off x="457199" y="1122386"/>
            <a:ext cx="8062913" cy="3500071"/>
          </a:xfrm>
          <a:prstGeom prst="rect">
            <a:avLst/>
          </a:prstGeom>
          <a:noFill/>
          <a:ln>
            <a:noFill/>
          </a:ln>
        </p:spPr>
      </p:pic>
      <p:sp>
        <p:nvSpPr>
          <p:cNvPr id="91" name="Google Shape;91;p11"/>
          <p:cNvSpPr txBox="1"/>
          <p:nvPr/>
        </p:nvSpPr>
        <p:spPr>
          <a:xfrm>
            <a:off x="6672263" y="4486275"/>
            <a:ext cx="172878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2.6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dirty="0"/>
              <a:t>    APPROACHES TO RESEARCH</a:t>
            </a:r>
            <a:endParaRPr dirty="0"/>
          </a:p>
        </p:txBody>
      </p:sp>
      <p:sp>
        <p:nvSpPr>
          <p:cNvPr id="97" name="Google Shape;97;p12"/>
          <p:cNvSpPr txBox="1">
            <a:spLocks noGrp="1"/>
          </p:cNvSpPr>
          <p:nvPr>
            <p:ph type="body" idx="1"/>
          </p:nvPr>
        </p:nvSpPr>
        <p:spPr>
          <a:xfrm>
            <a:off x="981074" y="1686444"/>
            <a:ext cx="7015163" cy="2971282"/>
          </a:xfrm>
          <a:prstGeom prst="rect">
            <a:avLst/>
          </a:prstGeom>
          <a:solidFill>
            <a:srgbClr val="6CB255"/>
          </a:solidFill>
          <a:ln w="9525" cap="flat" cmpd="sng">
            <a:solidFill>
              <a:srgbClr val="72A510"/>
            </a:solidFill>
            <a:prstDash val="solid"/>
            <a:round/>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SzPts val="2400"/>
              <a:buNone/>
            </a:pPr>
            <a:r>
              <a:rPr lang="en-US" sz="2400" b="1"/>
              <a:t>Clinical or case studies</a:t>
            </a:r>
            <a:endParaRPr/>
          </a:p>
          <a:p>
            <a:pPr marL="0" lvl="0" indent="0" algn="ctr" rtl="0">
              <a:spcBef>
                <a:spcPts val="1080"/>
              </a:spcBef>
              <a:spcAft>
                <a:spcPts val="0"/>
              </a:spcAft>
              <a:buSzPts val="2400"/>
              <a:buNone/>
            </a:pPr>
            <a:r>
              <a:rPr lang="en-US" sz="2400" b="1"/>
              <a:t>Naturalistic Observation</a:t>
            </a:r>
            <a:endParaRPr/>
          </a:p>
          <a:p>
            <a:pPr marL="0" lvl="0" indent="0" algn="ctr" rtl="0">
              <a:spcBef>
                <a:spcPts val="1080"/>
              </a:spcBef>
              <a:spcAft>
                <a:spcPts val="0"/>
              </a:spcAft>
              <a:buSzPts val="2400"/>
              <a:buNone/>
            </a:pPr>
            <a:r>
              <a:rPr lang="en-US" sz="2400" b="1"/>
              <a:t>Surveys</a:t>
            </a:r>
            <a:endParaRPr/>
          </a:p>
          <a:p>
            <a:pPr marL="0" lvl="0" indent="0" algn="ctr" rtl="0">
              <a:spcBef>
                <a:spcPts val="1080"/>
              </a:spcBef>
              <a:spcAft>
                <a:spcPts val="0"/>
              </a:spcAft>
              <a:buSzPts val="2400"/>
              <a:buNone/>
            </a:pPr>
            <a:r>
              <a:rPr lang="en-US" sz="2400" b="1"/>
              <a:t>Archival Research</a:t>
            </a:r>
            <a:endParaRPr/>
          </a:p>
          <a:p>
            <a:pPr marL="0" lvl="0" indent="0" algn="ctr" rtl="0">
              <a:spcBef>
                <a:spcPts val="1080"/>
              </a:spcBef>
              <a:spcAft>
                <a:spcPts val="0"/>
              </a:spcAft>
              <a:buSzPts val="2400"/>
              <a:buNone/>
            </a:pPr>
            <a:r>
              <a:rPr lang="en-US" sz="2400" b="1"/>
              <a:t>Longitudinal and Cross-Sectional Research</a:t>
            </a:r>
            <a:endParaRPr sz="2400" b="1"/>
          </a:p>
        </p:txBody>
      </p:sp>
      <p:pic>
        <p:nvPicPr>
          <p:cNvPr id="98" name="Google Shape;98;p12"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CLINICAL OR CASE STUDIES</a:t>
            </a:r>
            <a:endParaRPr/>
          </a:p>
        </p:txBody>
      </p:sp>
      <p:pic>
        <p:nvPicPr>
          <p:cNvPr id="104" name="Google Shape;104;p13"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sp>
        <p:nvSpPr>
          <p:cNvPr id="105" name="Google Shape;105;p13"/>
          <p:cNvSpPr txBox="1"/>
          <p:nvPr/>
        </p:nvSpPr>
        <p:spPr>
          <a:xfrm>
            <a:off x="457199" y="1308232"/>
            <a:ext cx="8367222"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Clinical or case studies focus on one individual.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studied individual is typically in a extreme or unique psychological circumstance that differentiates them for the general public.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Allows for a lot of insight into a case.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Difficult to generalize results to the larger population.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6" name="Google Shape;106;p13"/>
          <p:cNvPicPr preferRelativeResize="0"/>
          <p:nvPr/>
        </p:nvPicPr>
        <p:blipFill rotWithShape="1">
          <a:blip r:embed="rId4">
            <a:alphaModFix/>
          </a:blip>
          <a:srcRect/>
          <a:stretch/>
        </p:blipFill>
        <p:spPr>
          <a:xfrm>
            <a:off x="5123554" y="3314700"/>
            <a:ext cx="3506096" cy="2832926"/>
          </a:xfrm>
          <a:prstGeom prst="rect">
            <a:avLst/>
          </a:prstGeom>
          <a:noFill/>
          <a:ln>
            <a:noFill/>
          </a:ln>
        </p:spPr>
      </p:pic>
      <p:sp>
        <p:nvSpPr>
          <p:cNvPr id="107" name="Google Shape;107;p13"/>
          <p:cNvSpPr txBox="1"/>
          <p:nvPr/>
        </p:nvSpPr>
        <p:spPr>
          <a:xfrm>
            <a:off x="425996" y="3316518"/>
            <a:ext cx="4214814" cy="2031325"/>
          </a:xfrm>
          <a:prstGeom prst="rect">
            <a:avLst/>
          </a:prstGeom>
          <a:noFill/>
          <a:ln w="9525" cap="flat" cmpd="sng">
            <a:solidFill>
              <a:srgbClr val="72A51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Example: Genie</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Genie was studied by psychologists after she was found at age 13, having suffered severe abuse and social isolation. Psychologists were interested in the effect social isolation had on her development.</a:t>
            </a:r>
            <a:endParaRPr sz="1800">
              <a:solidFill>
                <a:schemeClr val="dk1"/>
              </a:solidFill>
              <a:latin typeface="Arial"/>
              <a:ea typeface="Arial"/>
              <a:cs typeface="Arial"/>
              <a:sym typeface="Arial"/>
            </a:endParaRPr>
          </a:p>
        </p:txBody>
      </p:sp>
      <p:sp>
        <p:nvSpPr>
          <p:cNvPr id="108" name="Google Shape;108;p13"/>
          <p:cNvSpPr txBox="1"/>
          <p:nvPr/>
        </p:nvSpPr>
        <p:spPr>
          <a:xfrm>
            <a:off x="5229225" y="6286500"/>
            <a:ext cx="329088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(Credit: Captive Humans)</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NATURALISTIC OBSERVATIONS</a:t>
            </a:r>
            <a:endParaRPr/>
          </a:p>
        </p:txBody>
      </p:sp>
      <p:sp>
        <p:nvSpPr>
          <p:cNvPr id="114" name="Google Shape;114;p14"/>
          <p:cNvSpPr txBox="1">
            <a:spLocks noGrp="1"/>
          </p:cNvSpPr>
          <p:nvPr>
            <p:ph type="body" idx="1"/>
          </p:nvPr>
        </p:nvSpPr>
        <p:spPr>
          <a:xfrm>
            <a:off x="457200" y="1140863"/>
            <a:ext cx="8367221" cy="3286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700"/>
              <a:buNone/>
            </a:pPr>
            <a:r>
              <a:rPr lang="en-US" sz="1700"/>
              <a:t>Observation of behavior in its natural setting.</a:t>
            </a:r>
            <a:endParaRPr/>
          </a:p>
          <a:p>
            <a:pPr marL="0" lvl="0" indent="0" algn="l" rtl="0">
              <a:lnSpc>
                <a:spcPct val="90000"/>
              </a:lnSpc>
              <a:spcBef>
                <a:spcPts val="940"/>
              </a:spcBef>
              <a:spcAft>
                <a:spcPts val="0"/>
              </a:spcAft>
              <a:buClr>
                <a:srgbClr val="6CB255"/>
              </a:buClr>
              <a:buSzPts val="1700"/>
              <a:buNone/>
            </a:pPr>
            <a:r>
              <a:rPr lang="en-US" sz="1700"/>
              <a:t>Naturalistic behavior is generally hidden under scrutiny or observation.</a:t>
            </a:r>
            <a:endParaRPr/>
          </a:p>
          <a:p>
            <a:pPr marL="285750" lvl="0" indent="-285750" algn="l" rtl="0">
              <a:lnSpc>
                <a:spcPct val="90000"/>
              </a:lnSpc>
              <a:spcBef>
                <a:spcPts val="940"/>
              </a:spcBef>
              <a:spcAft>
                <a:spcPts val="0"/>
              </a:spcAft>
              <a:buSzPts val="1700"/>
              <a:buFont typeface="Arial"/>
              <a:buChar char="-"/>
            </a:pPr>
            <a:r>
              <a:rPr lang="en-US" sz="1700"/>
              <a:t>Seeing a police car behind you would probably affect your driving behavior. </a:t>
            </a:r>
            <a:endParaRPr sz="1700"/>
          </a:p>
          <a:p>
            <a:pPr marL="0" lvl="0" indent="0" algn="l" rtl="0">
              <a:lnSpc>
                <a:spcPct val="90000"/>
              </a:lnSpc>
              <a:spcBef>
                <a:spcPts val="940"/>
              </a:spcBef>
              <a:spcAft>
                <a:spcPts val="0"/>
              </a:spcAft>
              <a:buClr>
                <a:srgbClr val="6CB255"/>
              </a:buClr>
              <a:buSzPts val="1700"/>
              <a:buNone/>
            </a:pPr>
            <a:r>
              <a:rPr lang="en-US" sz="1700"/>
              <a:t>To study the most accurate and genuine behaviors, naturalistic observation has proven most effective. </a:t>
            </a:r>
            <a:endParaRPr sz="1700"/>
          </a:p>
          <a:p>
            <a:pPr marL="0" lvl="0" indent="0" algn="l" rtl="0">
              <a:lnSpc>
                <a:spcPct val="90000"/>
              </a:lnSpc>
              <a:spcBef>
                <a:spcPts val="940"/>
              </a:spcBef>
              <a:spcAft>
                <a:spcPts val="0"/>
              </a:spcAft>
              <a:buClr>
                <a:srgbClr val="6CB255"/>
              </a:buClr>
              <a:buSzPts val="1700"/>
              <a:buNone/>
            </a:pPr>
            <a:r>
              <a:rPr lang="en-US" sz="1700"/>
              <a:t>Through naturalistic observations, any feeling of performance or anxiety of the studied individuals is eliminated. </a:t>
            </a:r>
            <a:endParaRPr sz="1700"/>
          </a:p>
          <a:p>
            <a:pPr marL="0" lvl="0" indent="0" algn="l" rtl="0">
              <a:lnSpc>
                <a:spcPct val="90000"/>
              </a:lnSpc>
              <a:spcBef>
                <a:spcPts val="940"/>
              </a:spcBef>
              <a:spcAft>
                <a:spcPts val="0"/>
              </a:spcAft>
              <a:buClr>
                <a:srgbClr val="6CB255"/>
              </a:buClr>
              <a:buSzPts val="1700"/>
              <a:buNone/>
            </a:pPr>
            <a:r>
              <a:rPr lang="en-US" sz="1700" b="1"/>
              <a:t>Observer bias </a:t>
            </a:r>
            <a:r>
              <a:rPr lang="en-US" sz="1700"/>
              <a:t>- when observations may be skewed to align with observer expectations.</a:t>
            </a:r>
            <a:endParaRPr/>
          </a:p>
          <a:p>
            <a:pPr marL="342900" lvl="0" indent="-342900" algn="l" rtl="0">
              <a:lnSpc>
                <a:spcPct val="90000"/>
              </a:lnSpc>
              <a:spcBef>
                <a:spcPts val="940"/>
              </a:spcBef>
              <a:spcAft>
                <a:spcPts val="0"/>
              </a:spcAft>
              <a:buSzPts val="1700"/>
              <a:buFont typeface="Arial"/>
              <a:buChar char="-"/>
            </a:pPr>
            <a:r>
              <a:rPr lang="en-US" sz="1700"/>
              <a:t>Establishment of clear criteria to observe should help eliminate observer bias.</a:t>
            </a:r>
            <a:endParaRPr sz="1700"/>
          </a:p>
          <a:p>
            <a:pPr marL="0" lvl="0" indent="0" algn="l" rtl="0">
              <a:lnSpc>
                <a:spcPct val="90000"/>
              </a:lnSpc>
              <a:spcBef>
                <a:spcPts val="980"/>
              </a:spcBef>
              <a:spcAft>
                <a:spcPts val="0"/>
              </a:spcAft>
              <a:buClr>
                <a:srgbClr val="6CB255"/>
              </a:buClr>
              <a:buSzPts val="1900"/>
              <a:buNone/>
            </a:pPr>
            <a:endParaRPr sz="1900"/>
          </a:p>
          <a:p>
            <a:pPr marL="0" lvl="0" indent="0" algn="l" rtl="0">
              <a:lnSpc>
                <a:spcPct val="90000"/>
              </a:lnSpc>
              <a:spcBef>
                <a:spcPts val="1000"/>
              </a:spcBef>
              <a:spcAft>
                <a:spcPts val="0"/>
              </a:spcAft>
              <a:buClr>
                <a:srgbClr val="6CB255"/>
              </a:buClr>
              <a:buSzPts val="2000"/>
              <a:buNone/>
            </a:pPr>
            <a:endParaRPr/>
          </a:p>
        </p:txBody>
      </p:sp>
      <p:pic>
        <p:nvPicPr>
          <p:cNvPr id="115" name="Google Shape;115;p14" descr="OSC-Stacked-TM-RGB-1.png"/>
          <p:cNvPicPr preferRelativeResize="0"/>
          <p:nvPr/>
        </p:nvPicPr>
        <p:blipFill rotWithShape="1">
          <a:blip r:embed="rId3">
            <a:alphaModFix/>
          </a:blip>
          <a:srcRect/>
          <a:stretch/>
        </p:blipFill>
        <p:spPr>
          <a:xfrm>
            <a:off x="7772687" y="241326"/>
            <a:ext cx="1051734" cy="751709"/>
          </a:xfrm>
          <a:prstGeom prst="rect">
            <a:avLst/>
          </a:prstGeom>
          <a:noFill/>
          <a:ln>
            <a:noFill/>
          </a:ln>
        </p:spPr>
      </p:pic>
      <p:pic>
        <p:nvPicPr>
          <p:cNvPr id="116" name="Google Shape;116;p14" descr="CNX_Psych_02_02_policecar.jpg"/>
          <p:cNvPicPr preferRelativeResize="0"/>
          <p:nvPr/>
        </p:nvPicPr>
        <p:blipFill rotWithShape="1">
          <a:blip r:embed="rId4">
            <a:alphaModFix/>
          </a:blip>
          <a:srcRect l="-36475" r="-36475"/>
          <a:stretch/>
        </p:blipFill>
        <p:spPr>
          <a:xfrm>
            <a:off x="2252416" y="4426988"/>
            <a:ext cx="4776787" cy="2073580"/>
          </a:xfrm>
          <a:prstGeom prst="rect">
            <a:avLst/>
          </a:prstGeom>
          <a:noFill/>
          <a:ln>
            <a:noFill/>
          </a:ln>
        </p:spPr>
      </p:pic>
      <p:sp>
        <p:nvSpPr>
          <p:cNvPr id="117" name="Google Shape;117;p14"/>
          <p:cNvSpPr txBox="1"/>
          <p:nvPr/>
        </p:nvSpPr>
        <p:spPr>
          <a:xfrm>
            <a:off x="588167" y="5915793"/>
            <a:ext cx="282654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Figure 2.7 (credit:  Michael Gil)</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3325</Words>
  <Application>Microsoft Office PowerPoint</Application>
  <PresentationFormat>On-screen Show (4:3)</PresentationFormat>
  <Paragraphs>285</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 Black</vt:lpstr>
      <vt:lpstr>Arial</vt:lpstr>
      <vt:lpstr>Essential</vt:lpstr>
      <vt:lpstr>PowerPoint Presentation</vt:lpstr>
      <vt:lpstr>WHY IS RESEARCH IMPORTANT?</vt:lpstr>
      <vt:lpstr>USE OF RESEARCH INFORMATION</vt:lpstr>
      <vt:lpstr>THE PROCESS OF SCIENTIFIC RESEARCH: INDUCTIVE VS DEDUCTIVE REASONING</vt:lpstr>
      <vt:lpstr>THE SCIENTIFIC METHOD</vt:lpstr>
      <vt:lpstr>FALSIFIABLE HYPOTHESES</vt:lpstr>
      <vt:lpstr>    APPROACHES TO RESEARCH</vt:lpstr>
      <vt:lpstr>CLINICAL OR CASE STUDIES</vt:lpstr>
      <vt:lpstr>NATURALISTIC OBSERVATIONS</vt:lpstr>
      <vt:lpstr>NATURALISTIC OBSERVATIONS</vt:lpstr>
      <vt:lpstr>SURVEYS</vt:lpstr>
      <vt:lpstr>ARCHIVAL RESEARCH</vt:lpstr>
      <vt:lpstr>LONGITUDINAL AND CROSS-SECTIONAL  RESEARCH </vt:lpstr>
      <vt:lpstr>2.3 ANALYZING FINDINGS</vt:lpstr>
      <vt:lpstr>CORRELATIONAL RESEARCH</vt:lpstr>
      <vt:lpstr>CORRELATION DOES NOT INDICATE CAUSATION</vt:lpstr>
      <vt:lpstr>CORRELATION DOES NOT INDICATE  CAUSATION</vt:lpstr>
      <vt:lpstr>ILLUSORY CORRELATIONS</vt:lpstr>
      <vt:lpstr>CAUSALITY: CONDUCTING EXPERIMENTS &amp; USING THE DATA</vt:lpstr>
      <vt:lpstr>DESIGNING AN EXPERIMENT</vt:lpstr>
      <vt:lpstr>DESIGNING AN EXPERIMENT</vt:lpstr>
      <vt:lpstr>INDEPENDENT AND DEPENDENT VARIABLES</vt:lpstr>
      <vt:lpstr>SELECTING PARTICIPANTS</vt:lpstr>
      <vt:lpstr>ASSIGNING PARTICIPANTS TO GROUPS: EXPERIMENTAL OR CONTROL</vt:lpstr>
      <vt:lpstr>ISSUES TO CONSIDER</vt:lpstr>
      <vt:lpstr>INTERPRETING EXPERIMENTAL FINDINGS</vt:lpstr>
      <vt:lpstr>REPORTING FINDINGS</vt:lpstr>
      <vt:lpstr>BAD SCIENCE &amp; RETRACTION: THE VACCINE-AUTISM MYTH</vt:lpstr>
      <vt:lpstr>RELIABILITY AND VALIDITY </vt:lpstr>
      <vt:lpstr>ETHICS:  RESEARCH INVOLVING HUMAN PARTICIPANTS</vt:lpstr>
      <vt:lpstr>DECEPTION</vt:lpstr>
      <vt:lpstr>ETHICS: RESEARCH INVOLVING ANIMAL SUBJECTS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Kelley</dc:creator>
  <cp:lastModifiedBy>Anne Windus Kelley</cp:lastModifiedBy>
  <cp:revision>4</cp:revision>
  <dcterms:modified xsi:type="dcterms:W3CDTF">2020-03-22T17:16:48Z</dcterms:modified>
</cp:coreProperties>
</file>