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2"/>
  </p:notesMasterIdLst>
  <p:handoutMasterIdLst>
    <p:handoutMasterId r:id="rId23"/>
  </p:handoutMasterIdLst>
  <p:sldIdLst>
    <p:sldId id="270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6BC"/>
    <a:srgbClr val="D7D7D7"/>
    <a:srgbClr val="069E51"/>
    <a:srgbClr val="6A6A6A"/>
    <a:srgbClr val="B93737"/>
    <a:srgbClr val="F49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78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070E8C-08A7-44C3-838C-EE0284A4D802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8104ED-E7E8-4DDD-ADDB-1361B2BC4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C46639-F122-4389-A6D3-E22CF08A3246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82464B-7298-426E-B844-357D14552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7EAE1335-0512-462B-80C4-244EFFA43FC2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D7EF78A2-4036-4019-9987-43A85F5A4BEA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fld id="{E2222734-EF20-46F0-8D5D-DC32DD8053B4}" type="slidenum">
              <a:rPr lang="en-US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7158"/>
            <a:ext cx="9144000" cy="1866319"/>
          </a:xfrm>
          <a:prstGeom prst="rect">
            <a:avLst/>
          </a:prstGeom>
        </p:spPr>
        <p:txBody>
          <a:bodyPr anchor="t"/>
          <a:lstStyle>
            <a:lvl1pPr algn="ctr">
              <a:defRPr sz="6000" b="1" i="0" cap="all" baseline="0">
                <a:ln>
                  <a:noFill/>
                </a:ln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5134"/>
            <a:ext cx="9144000" cy="412024"/>
          </a:xfrm>
        </p:spPr>
        <p:txBody>
          <a:bodyPr>
            <a:normAutofit/>
          </a:bodyPr>
          <a:lstStyle>
            <a:lvl1pPr marL="0" indent="0" algn="ctr">
              <a:buNone/>
              <a:defRPr sz="2200" cap="all" baseline="0">
                <a:solidFill>
                  <a:srgbClr val="6A6A6A"/>
                </a:solidFill>
                <a:latin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0" y="5845552"/>
            <a:ext cx="12192000" cy="45727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rgbClr val="D7D7D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2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15B8-A310-4F3B-B15A-4DF0FB768AD8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4D85-6CCC-461E-9B1D-4008B5755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82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DE92-C7B9-4BAD-9065-BEB20235E61B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E4E5-0EC2-4A0F-ADA1-C06C87B6B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19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F6079-E14F-45D7-9653-8149FC0E6FD2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8E7C-2038-41BA-A24B-F5D6AD678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8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F3B2-F3EB-4192-9228-739F068D617F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1FEE-0B32-4494-81E8-93955657E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8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D5DC5-8F52-4AF2-81D5-1C8F822432B4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57F5-232C-42A6-BA8F-F23CBB82D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33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560"/>
            <a:ext cx="10515600" cy="4097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800" b="1" i="0" cap="none" baseline="0"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919"/>
            <a:ext cx="10515600" cy="4168338"/>
          </a:xfrm>
        </p:spPr>
        <p:txBody>
          <a:bodyPr>
            <a:noAutofit/>
          </a:bodyPr>
          <a:lstStyle>
            <a:lvl1pPr>
              <a:defRPr b="1" baseline="0">
                <a:latin typeface="Helvetica" pitchFamily="34" charset="0"/>
              </a:defRPr>
            </a:lvl1pPr>
            <a:lvl2pPr>
              <a:defRPr b="1" baseline="0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 baseline="0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1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1954"/>
            <a:ext cx="5181600" cy="4134303"/>
          </a:xfrm>
        </p:spPr>
        <p:txBody>
          <a:bodyPr>
            <a:noAutofit/>
          </a:bodyPr>
          <a:lstStyle>
            <a:lvl1pPr>
              <a:defRPr b="1">
                <a:latin typeface="Helvetica" pitchFamily="34" charset="0"/>
              </a:defRPr>
            </a:lvl1pPr>
            <a:lvl2pPr>
              <a:defRPr b="1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1953"/>
            <a:ext cx="5181600" cy="4134303"/>
          </a:xfrm>
        </p:spPr>
        <p:txBody>
          <a:bodyPr>
            <a:noAutofit/>
          </a:bodyPr>
          <a:lstStyle>
            <a:lvl1pPr>
              <a:defRPr b="1">
                <a:latin typeface="Helvetica" pitchFamily="34" charset="0"/>
              </a:defRPr>
            </a:lvl1pPr>
            <a:lvl2pPr>
              <a:defRPr b="1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69560"/>
            <a:ext cx="10515600" cy="4097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800" b="1" i="0" baseline="0"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2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040D-C4BC-49D9-9ADF-351070EFF522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13C9-C62E-475B-9DF1-1EABF9692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3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CF24-0491-451B-BEB5-35EA2712CDA7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3155-E2C9-4C9C-A9EB-B0804F6E49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97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1277-3886-4B28-8941-D703C2B71618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A8ED-71D2-4C28-A9C0-6570B46F5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19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9A9F-465C-4C61-8867-74449ECB4E52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600F-AD38-426D-AD86-D013B41AB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26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0CCD-6895-47BC-A5D8-AB4C5C0ADE5F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2646-C26B-4B53-B18D-48A95EC14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69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2EA0-D86D-4131-A655-1458602D8432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A2093-0DD2-4F73-900A-BAE51350B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5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A57B35-420F-4359-A833-D8773822E374}" type="datetimeFigureOut">
              <a:rPr lang="en-US" altLang="en-US"/>
              <a:pPr>
                <a:defRPr/>
              </a:pPr>
              <a:t>9/13/2023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EABB7F-48CA-4277-BD9C-F3AC274E3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rgbClr val="3766BC"/>
          </a:solidFill>
          <a:latin typeface="Helvetica Neue Condensed" charset="0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Bold" charset="0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Bold" charset="0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Bold" charset="0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Bold" charset="0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Bold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a.org/news-publications/pressroom/statements/posi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a.org/advocacy/public-relations/national-athletic-training-month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524000" y="2387600"/>
            <a:ext cx="9144000" cy="1865313"/>
          </a:xfrm>
        </p:spPr>
        <p:txBody>
          <a:bodyPr/>
          <a:lstStyle/>
          <a:p>
            <a:pPr eaLnBrk="1" hangingPunct="1"/>
            <a:r>
              <a:rPr lang="en-US" altLang="en-US" cap="none"/>
              <a:t>Athletic Training as </a:t>
            </a:r>
            <a:br>
              <a:rPr lang="en-US" altLang="en-US" cap="none"/>
            </a:br>
            <a:r>
              <a:rPr lang="en-US" altLang="en-US" cap="none"/>
              <a:t>a Profession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4850"/>
            <a:ext cx="9144000" cy="4127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Chapter 1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quarter" idx="10"/>
          </p:nvPr>
        </p:nvSpPr>
        <p:spPr>
          <a:xfrm>
            <a:off x="0" y="5845175"/>
            <a:ext cx="12192000" cy="457200"/>
          </a:xfrm>
        </p:spPr>
        <p:txBody>
          <a:bodyPr/>
          <a:lstStyle/>
          <a:p>
            <a:pPr eaLnBrk="1" hangingPunct="1"/>
            <a:r>
              <a:rPr lang="en-US" altLang="en-US"/>
              <a:t>Cartwright and Peer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Athletic Training Education </a:t>
            </a:r>
            <a:br>
              <a:rPr lang="en-US" altLang="en-US"/>
            </a:br>
            <a:r>
              <a:rPr lang="en-US" altLang="en-US"/>
              <a:t>Competencies </a:t>
            </a:r>
            <a:r>
              <a:rPr lang="en-US" altLang="en-US" sz="2400" i="1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2150"/>
            <a:ext cx="10515600" cy="401478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Clinical examination and diagnosis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Identification of injuries and illnesses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Knowledge of anatomy, physiology, and biomechanics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Assessment skills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Medical conditions and disabilities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Disease processes and disabilities from injury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Pre-existing disabilities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 marL="457200" lvl="1" indent="0" algn="r">
              <a:buFont typeface="Arial" charset="0"/>
              <a:buNone/>
              <a:defRPr/>
            </a:pPr>
            <a:r>
              <a:rPr lang="en-US" sz="1400" i="1" dirty="0">
                <a:ea typeface="+mn-ea"/>
              </a:rPr>
              <a:t>(continued)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7550"/>
            <a:ext cx="10515600" cy="41322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Acute care of injuries and illnesses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Management of acute injuries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Management of emergent illnesses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Therapeutic interventions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Facilitation of healing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Physics of movement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Dissipation and absorption of energy via modalities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Pharmacological intervention knowledge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 marL="457200" lvl="1" indent="0" algn="r">
              <a:buFont typeface="Arial" charset="0"/>
              <a:buNone/>
              <a:defRPr/>
            </a:pPr>
            <a:r>
              <a:rPr lang="en-US" sz="1400" i="1" dirty="0">
                <a:ea typeface="+mn-ea"/>
              </a:rPr>
              <a:t>(continued)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Athletic Training Education </a:t>
            </a:r>
            <a:br>
              <a:rPr lang="en-US" altLang="en-US"/>
            </a:br>
            <a:r>
              <a:rPr lang="en-US" altLang="en-US"/>
              <a:t>Competencies </a:t>
            </a:r>
            <a:r>
              <a:rPr lang="en-US" altLang="en-US" sz="2400" i="1"/>
              <a:t>(continued)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038"/>
            <a:ext cx="10515600" cy="42037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Psychosocial intervention and referral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Injury and illness: social and psychological impacts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Human behavior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Referral processes for drug or alcohol addiction and eating disorders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Health care administration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Policy and procedures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Legal considerations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 marL="457200" lvl="1" indent="0" algn="r">
              <a:buFont typeface="Arial" charset="0"/>
              <a:buNone/>
              <a:defRPr/>
            </a:pPr>
            <a:r>
              <a:rPr lang="en-US" sz="1400" i="1" dirty="0">
                <a:ea typeface="+mn-ea"/>
              </a:rPr>
              <a:t>(continued)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Athletic Training Education </a:t>
            </a:r>
            <a:br>
              <a:rPr lang="en-US" altLang="en-US"/>
            </a:br>
            <a:r>
              <a:rPr lang="en-US" altLang="en-US"/>
              <a:t>Competencies </a:t>
            </a:r>
            <a:r>
              <a:rPr lang="en-US" altLang="en-US" sz="2400" i="1"/>
              <a:t>(continued)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838200" y="2073275"/>
            <a:ext cx="10515600" cy="3903663"/>
          </a:xfrm>
        </p:spPr>
        <p:txBody>
          <a:bodyPr/>
          <a:lstStyle/>
          <a:p>
            <a:r>
              <a:rPr lang="en-US" altLang="en-US"/>
              <a:t>Professional development and responsibility</a:t>
            </a:r>
          </a:p>
          <a:p>
            <a:pPr lvl="1"/>
            <a:r>
              <a:rPr lang="en-US" altLang="en-US"/>
              <a:t>Lifelong learning within the profession</a:t>
            </a:r>
          </a:p>
          <a:p>
            <a:pPr lvl="1"/>
            <a:r>
              <a:rPr lang="en-US" altLang="en-US"/>
              <a:t>Professional behaviors</a:t>
            </a: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Athletic Training Education </a:t>
            </a:r>
            <a:br>
              <a:rPr lang="en-US" altLang="en-US"/>
            </a:br>
            <a:r>
              <a:rPr lang="en-US" altLang="en-US"/>
              <a:t>Competencies </a:t>
            </a:r>
            <a:r>
              <a:rPr lang="en-US" altLang="en-US" sz="2400" i="1"/>
              <a:t>(continued)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Foundational Behaviors of </a:t>
            </a:r>
            <a:br>
              <a:rPr lang="en-US" altLang="en-US"/>
            </a:br>
            <a:r>
              <a:rPr lang="en-US" altLang="en-US"/>
              <a:t>Professional Practice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Primacy of the patient</a:t>
            </a:r>
          </a:p>
          <a:p>
            <a:r>
              <a:rPr lang="en-US" altLang="en-US"/>
              <a:t>Teamed approach to health care</a:t>
            </a:r>
          </a:p>
          <a:p>
            <a:r>
              <a:rPr lang="en-US" altLang="en-US"/>
              <a:t>Legal practice</a:t>
            </a:r>
          </a:p>
          <a:p>
            <a:r>
              <a:rPr lang="en-US" altLang="en-US"/>
              <a:t>Ethical practice</a:t>
            </a:r>
          </a:p>
          <a:p>
            <a:r>
              <a:rPr lang="en-US" altLang="en-US"/>
              <a:t>Advancing knowledge</a:t>
            </a:r>
          </a:p>
          <a:p>
            <a:r>
              <a:rPr lang="en-US" altLang="en-US"/>
              <a:t>Cultural competence</a:t>
            </a:r>
          </a:p>
          <a:p>
            <a:r>
              <a:rPr lang="en-US" altLang="en-US"/>
              <a:t>Professionalism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0" y="1019175"/>
            <a:ext cx="10515600" cy="409575"/>
          </a:xfrm>
        </p:spPr>
        <p:txBody>
          <a:bodyPr/>
          <a:lstStyle/>
          <a:p>
            <a:r>
              <a:rPr lang="en-US" altLang="en-US"/>
              <a:t>Athletic Training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Organized athletics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High school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College and university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Professional and semiprofessional teams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Youth sport leagues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Clinic and hospital settings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Sports medicine centers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Clinic outreach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Physician-owned clinics</a:t>
            </a:r>
          </a:p>
          <a:p>
            <a:pPr marL="457200" lvl="1" indent="0" algn="r">
              <a:buFont typeface="Arial" charset="0"/>
              <a:buNone/>
              <a:defRPr/>
            </a:pPr>
            <a:r>
              <a:rPr lang="en-US" sz="1400" i="1" dirty="0">
                <a:ea typeface="+mn-ea"/>
              </a:rPr>
              <a:t>(continued)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Athletic Training Careers </a:t>
            </a:r>
            <a:r>
              <a:rPr lang="en-US" altLang="en-US" sz="2400" i="1"/>
              <a:t>(continued)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Industrial and occupational settings</a:t>
            </a:r>
          </a:p>
          <a:p>
            <a:pPr lvl="1"/>
            <a:r>
              <a:rPr lang="en-US" altLang="en-US"/>
              <a:t>Health and fitness centers</a:t>
            </a:r>
          </a:p>
          <a:p>
            <a:pPr lvl="1"/>
            <a:r>
              <a:rPr lang="en-US" altLang="en-US"/>
              <a:t>Industrial and manufacturing sites</a:t>
            </a:r>
          </a:p>
          <a:p>
            <a:pPr lvl="1"/>
            <a:endParaRPr lang="en-US" altLang="en-US"/>
          </a:p>
          <a:p>
            <a:r>
              <a:rPr lang="en-US" altLang="en-US"/>
              <a:t>Military and law enforcement</a:t>
            </a:r>
          </a:p>
          <a:p>
            <a:pPr lvl="1"/>
            <a:r>
              <a:rPr lang="en-US" altLang="en-US"/>
              <a:t>Military: basic training camps; military service (Navy ships)</a:t>
            </a:r>
          </a:p>
          <a:p>
            <a:pPr lvl="1"/>
            <a:r>
              <a:rPr lang="en-US" altLang="en-US"/>
              <a:t>Law enforcement: fitness and prevention programs</a:t>
            </a:r>
          </a:p>
          <a:p>
            <a:pPr lvl="1"/>
            <a:endParaRPr lang="en-US" altLang="en-US"/>
          </a:p>
          <a:p>
            <a:r>
              <a:rPr lang="en-US" altLang="en-US"/>
              <a:t>Athletic training faculty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NATA Position Statements Guiding Practice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Written regularly to address key topics in the profession</a:t>
            </a:r>
          </a:p>
          <a:p>
            <a:endParaRPr lang="en-US" altLang="en-US"/>
          </a:p>
          <a:p>
            <a:r>
              <a:rPr lang="en-US" altLang="en-US"/>
              <a:t>Serve as the standard for clinical care for the profession</a:t>
            </a:r>
          </a:p>
          <a:p>
            <a:endParaRPr lang="en-US" altLang="en-US"/>
          </a:p>
          <a:p>
            <a:r>
              <a:rPr lang="en-US" altLang="en-US"/>
              <a:t>Published in the </a:t>
            </a:r>
            <a:r>
              <a:rPr lang="en-US" altLang="en-US" i="1"/>
              <a:t>Journal of Athletic Training </a:t>
            </a:r>
            <a:r>
              <a:rPr lang="en-US" altLang="en-US"/>
              <a:t>and </a:t>
            </a:r>
            <a:r>
              <a:rPr lang="en-US" altLang="en-US" i="1"/>
              <a:t>Athletic Training Education Journal</a:t>
            </a:r>
          </a:p>
          <a:p>
            <a:endParaRPr lang="en-US" altLang="en-US" i="1"/>
          </a:p>
          <a:p>
            <a:r>
              <a:rPr lang="en-US" altLang="en-US">
                <a:hlinkClick r:id="rId2"/>
              </a:rPr>
              <a:t>www.nata.org/news-publications/pressroom/statements/position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13" y="1841500"/>
            <a:ext cx="4170362" cy="4135438"/>
          </a:xfrm>
        </p:spPr>
      </p:pic>
      <p:sp>
        <p:nvSpPr>
          <p:cNvPr id="27651" name="Content Placeholder 5"/>
          <p:cNvSpPr>
            <a:spLocks noGrp="1"/>
          </p:cNvSpPr>
          <p:nvPr>
            <p:ph sz="half" idx="2"/>
          </p:nvPr>
        </p:nvSpPr>
        <p:spPr>
          <a:xfrm>
            <a:off x="5041900" y="1841500"/>
            <a:ext cx="6311900" cy="4135438"/>
          </a:xfrm>
        </p:spPr>
        <p:txBody>
          <a:bodyPr/>
          <a:lstStyle/>
          <a:p>
            <a:r>
              <a:rPr lang="en-US" altLang="en-US"/>
              <a:t>Annual public relations initiative</a:t>
            </a:r>
          </a:p>
          <a:p>
            <a:endParaRPr lang="en-US" altLang="en-US"/>
          </a:p>
          <a:p>
            <a:r>
              <a:rPr lang="en-US" altLang="en-US"/>
              <a:t>All AT professionals and students are encouraged to participate</a:t>
            </a:r>
          </a:p>
          <a:p>
            <a:endParaRPr lang="en-US" altLang="en-US"/>
          </a:p>
          <a:p>
            <a:r>
              <a:rPr lang="en-US" altLang="en-US">
                <a:hlinkClick r:id="rId3"/>
              </a:rPr>
              <a:t>www.nata.org/advocacy/public-relations/national-athletic-training-month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National Athletic Training Month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Athletic trainers are part of the sports medicine team</a:t>
            </a:r>
          </a:p>
          <a:p>
            <a:r>
              <a:rPr lang="en-US" altLang="en-US"/>
              <a:t>Athletic training has many employment settings available and is one of the fastest growing health care fields</a:t>
            </a:r>
          </a:p>
          <a:p>
            <a:r>
              <a:rPr lang="en-US" altLang="en-US"/>
              <a:t>Athletic trainers are recognized by the American Medical Association</a:t>
            </a:r>
          </a:p>
          <a:p>
            <a:r>
              <a:rPr lang="en-US" altLang="en-US"/>
              <a:t>An athletic trainer must hold the appropriate credentials in order to practice</a:t>
            </a:r>
          </a:p>
          <a:p>
            <a:r>
              <a:rPr lang="en-US" altLang="en-US"/>
              <a:t>The NATA provides valuable resources for athletic trainers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What Is Athletic Training?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Helvetica" panose="020B0604020202020204" pitchFamily="34" charset="0"/>
              </a:rPr>
              <a:t>A profession dedicated to maintaining and improving the health and well-being of the physically active population and preventing injuries and illnesses</a:t>
            </a:r>
          </a:p>
          <a:p>
            <a:pPr eaLnBrk="1" hangingPunct="1"/>
            <a:endParaRPr lang="en-US" altLang="en-US" b="1"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b="1">
                <a:latin typeface="Helvetica" panose="020B0604020202020204" pitchFamily="34" charset="0"/>
              </a:rPr>
              <a:t>Professional practice regulated by the Board of Certification (BOC) and the national membership organization of the National Athletic Trainers’ Association (NATA)</a:t>
            </a:r>
          </a:p>
          <a:p>
            <a:pPr eaLnBrk="1" hangingPunct="1"/>
            <a:endParaRPr lang="en-US" altLang="en-US" b="1">
              <a:latin typeface="Helvetica" panose="020B0604020202020204" pitchFamily="34" charset="0"/>
            </a:endParaRPr>
          </a:p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41500"/>
            <a:ext cx="5181600" cy="4135438"/>
          </a:xfrm>
        </p:spPr>
        <p:txBody>
          <a:bodyPr/>
          <a:lstStyle/>
          <a:p>
            <a:r>
              <a:rPr lang="en-US" altLang="en-US"/>
              <a:t>Health care professional who carries the credentials of ATC and works as part of the sports medicine team</a:t>
            </a:r>
          </a:p>
          <a:p>
            <a:endParaRPr lang="en-US" altLang="en-US"/>
          </a:p>
          <a:p>
            <a:r>
              <a:rPr lang="en-US" altLang="en-US"/>
              <a:t>Recognized as a health care provider by the American Medical Association (AMA)</a:t>
            </a:r>
          </a:p>
          <a:p>
            <a:endParaRPr lang="en-US" altLang="en-US"/>
          </a:p>
        </p:txBody>
      </p:sp>
      <p:pic>
        <p:nvPicPr>
          <p:cNvPr id="11267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41500"/>
            <a:ext cx="5499100" cy="3597275"/>
          </a:xfrm>
        </p:spPr>
      </p:pic>
      <p:sp>
        <p:nvSpPr>
          <p:cNvPr id="22529" name="Title 4"/>
          <p:cNvSpPr>
            <a:spLocks noGrp="1"/>
          </p:cNvSpPr>
          <p:nvPr>
            <p:ph type="title"/>
          </p:nvPr>
        </p:nvSpPr>
        <p:spPr>
          <a:xfrm>
            <a:off x="838200" y="836613"/>
            <a:ext cx="10515600" cy="409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What Is an Athletic Trainer?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Domains of Athletic Training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Injury/illness prevention and wellness protection</a:t>
            </a:r>
          </a:p>
          <a:p>
            <a:r>
              <a:rPr lang="en-US" altLang="en-US"/>
              <a:t>Examination, assessment, and diagnosis</a:t>
            </a:r>
          </a:p>
          <a:p>
            <a:r>
              <a:rPr lang="en-US" altLang="en-US"/>
              <a:t>Immediate and emergency care</a:t>
            </a:r>
          </a:p>
          <a:p>
            <a:r>
              <a:rPr lang="en-US" altLang="en-US"/>
              <a:t>Therapeutic intervention</a:t>
            </a:r>
          </a:p>
          <a:p>
            <a:r>
              <a:rPr lang="en-US" altLang="en-US"/>
              <a:t>Healthcare administration and professional responsibility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Other Valuable Skills for Athletic Trainers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Leadership</a:t>
            </a:r>
          </a:p>
          <a:p>
            <a:r>
              <a:rPr lang="en-US" altLang="en-US"/>
              <a:t>Strategic planning</a:t>
            </a:r>
          </a:p>
          <a:p>
            <a:r>
              <a:rPr lang="en-US" altLang="en-US"/>
              <a:t>Ethical practice</a:t>
            </a:r>
          </a:p>
          <a:p>
            <a:r>
              <a:rPr lang="en-US" altLang="en-US"/>
              <a:t>Legal and regulatory knowledge</a:t>
            </a:r>
          </a:p>
          <a:p>
            <a:r>
              <a:rPr lang="en-US" altLang="en-US"/>
              <a:t>Human resource management</a:t>
            </a:r>
          </a:p>
          <a:p>
            <a:r>
              <a:rPr lang="en-US" altLang="en-US"/>
              <a:t>Communication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41500"/>
            <a:ext cx="5181600" cy="4135438"/>
          </a:xfrm>
        </p:spPr>
        <p:txBody>
          <a:bodyPr/>
          <a:lstStyle/>
          <a:p>
            <a:r>
              <a:rPr lang="en-US" altLang="en-US"/>
              <a:t>Central team</a:t>
            </a:r>
          </a:p>
          <a:p>
            <a:pPr lvl="1"/>
            <a:r>
              <a:rPr lang="en-US" altLang="en-US"/>
              <a:t>Athlete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Athlete’s parent or guardian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Team physician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Certified AT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Coach</a:t>
            </a:r>
          </a:p>
          <a:p>
            <a:pPr lvl="1"/>
            <a:endParaRPr lang="en-US" altLang="en-US"/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4488" y="1841500"/>
            <a:ext cx="4137025" cy="41354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The Sports Medicine Team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41500"/>
            <a:ext cx="5181600" cy="4135438"/>
          </a:xfrm>
        </p:spPr>
        <p:txBody>
          <a:bodyPr/>
          <a:lstStyle/>
          <a:p>
            <a:r>
              <a:rPr lang="en-US" altLang="en-US"/>
              <a:t>College degree</a:t>
            </a:r>
          </a:p>
          <a:p>
            <a:pPr lvl="1"/>
            <a:r>
              <a:rPr lang="en-US" altLang="en-US"/>
              <a:t>Master’s degree</a:t>
            </a:r>
          </a:p>
          <a:p>
            <a:pPr lvl="2"/>
            <a:r>
              <a:rPr lang="en-US" altLang="en-US"/>
              <a:t>As of 2022, all athletic trainers must graduate from an entry-level master’s degree program to sit for the BOC examination</a:t>
            </a:r>
          </a:p>
          <a:p>
            <a:pPr lvl="2"/>
            <a:endParaRPr lang="en-US" altLang="en-US"/>
          </a:p>
          <a:p>
            <a:pPr lvl="1"/>
            <a:r>
              <a:rPr lang="en-US" altLang="en-US"/>
              <a:t>Pass the BOC examination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State licensure, regulation, registration</a:t>
            </a:r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6700" y="2527300"/>
            <a:ext cx="5003800" cy="214153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33450"/>
            <a:ext cx="10515600" cy="409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Becoming an Athletic Trainer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Athletic Training Education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838200" y="1808163"/>
            <a:ext cx="10515600" cy="4168775"/>
          </a:xfrm>
        </p:spPr>
        <p:txBody>
          <a:bodyPr/>
          <a:lstStyle/>
          <a:p>
            <a:r>
              <a:rPr lang="en-US" altLang="en-US"/>
              <a:t>Competencies</a:t>
            </a:r>
          </a:p>
          <a:p>
            <a:pPr lvl="1"/>
            <a:r>
              <a:rPr lang="en-US" altLang="en-US"/>
              <a:t>Evidence-based practice</a:t>
            </a:r>
          </a:p>
          <a:p>
            <a:pPr lvl="1"/>
            <a:r>
              <a:rPr lang="en-US" altLang="en-US"/>
              <a:t>Prevention and health promotion</a:t>
            </a:r>
          </a:p>
          <a:p>
            <a:pPr lvl="1"/>
            <a:r>
              <a:rPr lang="en-US" altLang="en-US"/>
              <a:t>Clinical examination and diagnosis</a:t>
            </a:r>
          </a:p>
          <a:p>
            <a:pPr lvl="1"/>
            <a:r>
              <a:rPr lang="en-US" altLang="en-US"/>
              <a:t>Acute care of injuries and illnesses</a:t>
            </a:r>
          </a:p>
          <a:p>
            <a:pPr lvl="1"/>
            <a:r>
              <a:rPr lang="en-US" altLang="en-US"/>
              <a:t>Therapeutic interventions</a:t>
            </a:r>
          </a:p>
          <a:p>
            <a:pPr lvl="1"/>
            <a:r>
              <a:rPr lang="en-US" altLang="en-US"/>
              <a:t>Psychosocial intervention and referral</a:t>
            </a:r>
          </a:p>
          <a:p>
            <a:pPr lvl="1"/>
            <a:r>
              <a:rPr lang="en-US" altLang="en-US"/>
              <a:t>Health care administration</a:t>
            </a:r>
          </a:p>
          <a:p>
            <a:pPr lvl="1"/>
            <a:r>
              <a:rPr lang="en-US" altLang="en-US"/>
              <a:t>Professional development and responsibility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969963"/>
            <a:ext cx="10515600" cy="409575"/>
          </a:xfrm>
        </p:spPr>
        <p:txBody>
          <a:bodyPr/>
          <a:lstStyle/>
          <a:p>
            <a:r>
              <a:rPr lang="en-US" altLang="en-US"/>
              <a:t>Athletic Training Education </a:t>
            </a:r>
            <a:br>
              <a:rPr lang="en-US" altLang="en-US"/>
            </a:br>
            <a:r>
              <a:rPr lang="en-US" altLang="en-US"/>
              <a:t>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4063"/>
            <a:ext cx="10515600" cy="395287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Evidence-based practice: </a:t>
            </a:r>
            <a:r>
              <a:rPr lang="en-US" dirty="0">
                <a:ea typeface="+mn-ea"/>
              </a:rPr>
              <a:t>Performing clinical skills anchored in research that impact patient outcomes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Prevention and health promotion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Risk management for injury and illness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Legal liability management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  <a:p>
            <a:pPr marL="457200" lvl="1" indent="0" algn="r">
              <a:buFont typeface="Arial" charset="0"/>
              <a:buNone/>
              <a:defRPr/>
            </a:pPr>
            <a:r>
              <a:rPr lang="en-US" sz="1400" i="1" dirty="0">
                <a:ea typeface="+mn-ea"/>
              </a:rPr>
              <a:t>(continued)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652</Words>
  <Application>Microsoft Office PowerPoint</Application>
  <PresentationFormat>Widescreen</PresentationFormat>
  <Paragraphs>154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Franklin Gothic Medium</vt:lpstr>
      <vt:lpstr>Helvetica</vt:lpstr>
      <vt:lpstr>Helvetica Bold</vt:lpstr>
      <vt:lpstr>Helvetica Neue</vt:lpstr>
      <vt:lpstr>Helvetica Neue Condensed</vt:lpstr>
      <vt:lpstr>Office Theme</vt:lpstr>
      <vt:lpstr>Custom Design</vt:lpstr>
      <vt:lpstr>Athletic Training as  a Profession</vt:lpstr>
      <vt:lpstr>What Is Athletic Training?</vt:lpstr>
      <vt:lpstr>What Is an Athletic Trainer?</vt:lpstr>
      <vt:lpstr>Domains of Athletic Training</vt:lpstr>
      <vt:lpstr>Other Valuable Skills for Athletic Trainers</vt:lpstr>
      <vt:lpstr>The Sports Medicine Team</vt:lpstr>
      <vt:lpstr>Becoming an Athletic Trainer</vt:lpstr>
      <vt:lpstr>Athletic Training Education</vt:lpstr>
      <vt:lpstr>Athletic Training Education  Competencies</vt:lpstr>
      <vt:lpstr>Athletic Training Education  Competencies (continued)</vt:lpstr>
      <vt:lpstr>Athletic Training Education  Competencies (continued)</vt:lpstr>
      <vt:lpstr>Athletic Training Education  Competencies (continued)</vt:lpstr>
      <vt:lpstr>Athletic Training Education  Competencies (continued)</vt:lpstr>
      <vt:lpstr>Foundational Behaviors of  Professional Practice</vt:lpstr>
      <vt:lpstr>Athletic Training Careers</vt:lpstr>
      <vt:lpstr>Athletic Training Careers (continued)</vt:lpstr>
      <vt:lpstr>NATA Position Statements Guiding Practice</vt:lpstr>
      <vt:lpstr>National Athletic Training Month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AGING</dc:title>
  <dc:creator>Microsoft Office User</dc:creator>
  <cp:lastModifiedBy>Selina Slate</cp:lastModifiedBy>
  <cp:revision>89</cp:revision>
  <cp:lastPrinted>2017-03-14T16:50:08Z</cp:lastPrinted>
  <dcterms:created xsi:type="dcterms:W3CDTF">2017-03-14T15:11:25Z</dcterms:created>
  <dcterms:modified xsi:type="dcterms:W3CDTF">2023-09-14T01:38:42Z</dcterms:modified>
</cp:coreProperties>
</file>