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50"/>
      <p:bold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35AF1C-DDD2-47F0-AC94-F485B187A531}">
  <a:tblStyle styleId="{8F35AF1C-DDD2-47F0-AC94-F485B187A53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8" y="2517424"/>
            <a:ext cx="2010682" cy="2603836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4"/>
          <p:cNvSpPr>
            <a:spLocks noGrp="1"/>
          </p:cNvSpPr>
          <p:nvPr>
            <p:ph type="pic" idx="2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/>
        </p:nvSpPr>
        <p:spPr>
          <a:xfrm>
            <a:off x="0" y="421650"/>
            <a:ext cx="9144000" cy="107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6CB255"/>
              </a:buClr>
              <a:buSzPts val="3600"/>
            </a:pPr>
            <a:r>
              <a:rPr lang="en-US" sz="2400" b="0" i="0" u="none" strike="noStrike" cap="none" dirty="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PSYCHOLOGY: OpenStax College and Revised </a:t>
            </a:r>
            <a:r>
              <a:rPr lang="en-US" sz="2400" dirty="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by Patricia Adams-Pitt Community College</a:t>
            </a:r>
            <a:endParaRPr lang="en-US"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 dirty="0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11 PERSONALITY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6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7311" y="5507235"/>
            <a:ext cx="1507110" cy="107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2758" y="2518312"/>
            <a:ext cx="2010682" cy="260205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ID, EGO &amp; SUPEREGO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457200" y="993035"/>
            <a:ext cx="8367221" cy="563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Freud posited that personality results from efforts to balance two competing forces.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 Black"/>
              <a:buAutoNum type="arabicPeriod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Biological aggressive and pleasure-seeking drives.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 Black"/>
              <a:buAutoNum type="arabicPeriod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(socialized) control over these pleasure-seeking drives.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Freud described this process as an interaction between three systems.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primitive urges (for hunger, thirst, and sex).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Impulsive, instinctual.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Operates on the </a:t>
            </a:r>
            <a:r>
              <a:rPr lang="en-US" sz="1600" b="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”pleasure principle”</a:t>
            </a: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seeks immediate gratification.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Superego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Develops through interactions with others, learning social rules for right and wrong.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Moral compass that tells us how we should behave based on rules..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Strives for perfection.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Judges behavior - leads to feelings of pride or guilt.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Ego (self)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Attempts to balance the id with the superego.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Rational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Operates on the </a:t>
            </a:r>
            <a:r>
              <a:rPr lang="en-US" sz="1600" b="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“reality principle”</a:t>
            </a: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helps the id satisfy desires in a realistic way.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part of the personality seen by others.</a:t>
            </a:r>
            <a:endParaRPr sz="16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5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ID, EGO, &amp; SUPEREGO</a:t>
            </a:r>
            <a:endParaRPr/>
          </a:p>
        </p:txBody>
      </p:sp>
      <p:pic>
        <p:nvPicPr>
          <p:cNvPr id="128" name="Google Shape;128;p16" descr="CNX_Psych_11_02_Superego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178" r="-2178"/>
          <a:stretch/>
        </p:blipFill>
        <p:spPr>
          <a:xfrm>
            <a:off x="519302" y="2881819"/>
            <a:ext cx="8305119" cy="360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7433770" y="6400798"/>
            <a:ext cx="1729568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11.6</a:t>
            </a:r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457200" y="1156401"/>
            <a:ext cx="8062912" cy="181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Effects on Personality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Balanced id and superego → healthy personality.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Imbalanced id and superego → neurosis (tendency to experience negative emotions), anxiety disorders, or unhealthy behaviors.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DEFENSE MECHANISMS</a:t>
            </a:r>
            <a:endParaRPr sz="2400">
              <a:solidFill>
                <a:srgbClr val="6CB255"/>
              </a:solidFill>
            </a:endParaRPr>
          </a:p>
        </p:txBody>
      </p:sp>
      <p:pic>
        <p:nvPicPr>
          <p:cNvPr id="137" name="Google Shape;137;p17" descr="CNX_Psych_11_02_Defens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5329" b="-5329"/>
          <a:stretch/>
        </p:blipFill>
        <p:spPr>
          <a:xfrm>
            <a:off x="3282847" y="764498"/>
            <a:ext cx="5671122" cy="589135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457201" y="1259174"/>
            <a:ext cx="2825645" cy="298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Unconscious protective behaviors that work to reduce anxiety.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Used by the ego to restore balance between the id and superego.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Freud believed them to be used by everyone but that overuse could be problematic.</a:t>
            </a:r>
            <a:endParaRPr/>
          </a:p>
        </p:txBody>
      </p:sp>
      <p:pic>
        <p:nvPicPr>
          <p:cNvPr id="139" name="Google Shape;139;p17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695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7884826" y="6364590"/>
            <a:ext cx="1069142" cy="2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11.7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STAGES OF PSYCHOSEXUAL DEVELOPMENT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>
            <a:off x="457199" y="1184223"/>
            <a:ext cx="8367221" cy="551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Freud theorized that children pass through five psychosexual stages. 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In each stage, pleasure-seeking urges (id) are focused on a different erogenous zone (part of the body).  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Lack of proper nurturing and parenting during conflicts results in the person becoming stuck/fixated in that stage.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Oral Stage (Birth – 1 year)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Erogenous zone </a:t>
            </a:r>
            <a:r>
              <a:rPr lang="en-US" sz="1600"/>
              <a:t>– mouth.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Pleasure</a:t>
            </a:r>
            <a:r>
              <a:rPr lang="en-US" sz="1600"/>
              <a:t> – from eating and sucking.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Major conflict</a:t>
            </a:r>
            <a:r>
              <a:rPr lang="en-US" sz="1600"/>
              <a:t> – being weaned from bottle or breast.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Adult fixation </a:t>
            </a:r>
            <a:r>
              <a:rPr lang="en-US" sz="1600"/>
              <a:t>– smoking, overeating, nail biting.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Anal Stage (1-3 years)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Erogenous zone </a:t>
            </a:r>
            <a:r>
              <a:rPr lang="en-US" sz="1600"/>
              <a:t>– anus.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Pleasure</a:t>
            </a:r>
            <a:r>
              <a:rPr lang="en-US" sz="1600"/>
              <a:t> – from bowel and bladder movements.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Major conflict </a:t>
            </a:r>
            <a:r>
              <a:rPr lang="en-US" sz="1600"/>
              <a:t>– toilet training.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Adult fixation </a:t>
            </a:r>
            <a:r>
              <a:rPr lang="en-US" sz="1600"/>
              <a:t>– </a:t>
            </a:r>
            <a:r>
              <a:rPr lang="en-US" sz="1600" u="sng"/>
              <a:t>anal-retentive personality</a:t>
            </a:r>
            <a:r>
              <a:rPr lang="en-US" sz="1600"/>
              <a:t> (stingy, stubborn, need for order and neatness), </a:t>
            </a:r>
            <a:r>
              <a:rPr lang="en-US" sz="1600" u="sng"/>
              <a:t>anal-expulsive personality</a:t>
            </a:r>
            <a:r>
              <a:rPr lang="en-US" sz="1600"/>
              <a:t> (messy, careless, disorganized, prone to emotional outbursts).</a:t>
            </a:r>
            <a:endParaRPr/>
          </a:p>
        </p:txBody>
      </p:sp>
      <p:pic>
        <p:nvPicPr>
          <p:cNvPr id="147" name="Google Shape;147;p18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STAGES OF PSYCHOSEXUAL DEVELOPMENT</a:t>
            </a: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457200" y="1161143"/>
            <a:ext cx="836722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Phallic Stage (3-6 years)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Erogenous zone </a:t>
            </a:r>
            <a:r>
              <a:rPr lang="en-US" sz="1600"/>
              <a:t>– genitals.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Major conflict </a:t>
            </a:r>
            <a:r>
              <a:rPr lang="en-US" sz="1600"/>
              <a:t>– child feels a desire for the opposite-sex parent, and jealousy and hatred toward the same-sex parent.</a:t>
            </a:r>
            <a:endParaRPr/>
          </a:p>
          <a:p>
            <a:pPr marL="1017270" lvl="1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Oedipus complex </a:t>
            </a:r>
            <a:r>
              <a:rPr lang="en-US" sz="1600"/>
              <a:t>(boys) – desire for mother’s attention, urge to replace father. Afraid of being punished by father for these feelings (</a:t>
            </a:r>
            <a:r>
              <a:rPr lang="en-US" sz="1600" i="1" u="sng"/>
              <a:t>castration anxiety</a:t>
            </a:r>
            <a:r>
              <a:rPr lang="en-US" sz="1600"/>
              <a:t>).</a:t>
            </a:r>
            <a:endParaRPr/>
          </a:p>
          <a:p>
            <a:pPr marL="101727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Electra complex </a:t>
            </a:r>
            <a:r>
              <a:rPr lang="en-US" sz="1600"/>
              <a:t>(girls) - desire for father’s attention, urge to replace mother. Angry at mother for not providing them with a penis (</a:t>
            </a:r>
            <a:r>
              <a:rPr lang="en-US" sz="1600" i="1" u="sng"/>
              <a:t>penis envy</a:t>
            </a:r>
            <a:r>
              <a:rPr lang="en-US" sz="1600"/>
              <a:t>).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Adult fixation </a:t>
            </a:r>
            <a:r>
              <a:rPr lang="en-US" sz="1600"/>
              <a:t>– vanity, over-ambition.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Latency Stage (6-12 years)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Erogenous zone </a:t>
            </a:r>
            <a:r>
              <a:rPr lang="en-US" sz="1600"/>
              <a:t>– none.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Sexual feelings are dormant as children focus on school, friendships, hobbies and engage with peers of the same-sex.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Genital Stage (12+)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Erogenous zone </a:t>
            </a:r>
            <a:r>
              <a:rPr lang="en-US" sz="1600"/>
              <a:t>– genitals.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Sexual reawakening – urges are redirected from parents to more socially acceptable partners.</a:t>
            </a:r>
            <a:endParaRPr/>
          </a:p>
          <a:p>
            <a:pPr marL="285750" lvl="0" indent="-1841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/>
          </a:p>
        </p:txBody>
      </p:sp>
      <p:pic>
        <p:nvPicPr>
          <p:cNvPr id="154" name="Google Shape;154;p19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547140" y="1441213"/>
            <a:ext cx="8062912" cy="4464911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NEOFREUDIANS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ALFRED ADLER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ERIK ERIKSON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CARL JUNG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KAREN HORNEY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</p:txBody>
      </p:sp>
      <p:pic>
        <p:nvPicPr>
          <p:cNvPr id="160" name="Google Shape;160;p20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ALFRED ADLER</a:t>
            </a:r>
            <a:endParaRPr/>
          </a:p>
        </p:txBody>
      </p:sp>
      <p:pic>
        <p:nvPicPr>
          <p:cNvPr id="166" name="Google Shape;166;p21" descr="CNX_Psych_11_03_Adler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78872" r="-78872"/>
          <a:stretch/>
        </p:blipFill>
        <p:spPr>
          <a:xfrm>
            <a:off x="3553984" y="3215940"/>
            <a:ext cx="7535158" cy="327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457200" y="1026115"/>
            <a:ext cx="8367221" cy="207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Individual psychology</a:t>
            </a:r>
            <a:endParaRPr sz="1600" u="sng">
              <a:solidFill>
                <a:srgbClr val="6CB255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Focuses on our drive to compensate for feelings of inferiority.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Inferiority complex – </a:t>
            </a:r>
            <a:r>
              <a:rPr lang="en-US" sz="1600"/>
              <a:t>A person’s feelings that they lack worth and don’t measure up to the standards of others or of society.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Social motives thought to be the force behind thoughts, emotions, and behaviors.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Placed focus on social connections during childhood development.</a:t>
            </a:r>
            <a:endParaRPr/>
          </a:p>
          <a:p>
            <a:pPr marL="285750" lvl="0" indent="-18415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/>
          </a:p>
          <a:p>
            <a:pPr marL="285750" lvl="0" indent="-18415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/>
          </a:p>
          <a:p>
            <a:pPr marL="285750" lvl="0" indent="-18415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68" name="Google Shape;168;p21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7772687" y="6469992"/>
            <a:ext cx="1052798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11.8</a:t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457199" y="2887682"/>
            <a:ext cx="533400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Believed happiness can be found in working together for the betterment of all.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Viewed main goal of psychology to be “to recognize the equal rights and equality of others”.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Saw conscious processes as more important.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Theorized that birth order shapes our personality.</a:t>
            </a:r>
            <a:endParaRPr/>
          </a:p>
          <a:p>
            <a:pPr marL="0" marR="0" lvl="0" indent="0" algn="l" rtl="0">
              <a:spcBef>
                <a:spcPts val="8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Adler identified three fundamental social tasks all individuals must experience.</a:t>
            </a:r>
            <a:endParaRPr/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AutoNum type="arabicPeriod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Occupational tasks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careers.</a:t>
            </a:r>
            <a:endParaRPr/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AutoNum type="arabicPeriod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Societal tasks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friendship.</a:t>
            </a:r>
            <a:endParaRPr/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AutoNum type="arabicPeriod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Love tasks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finding an intimate partner.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8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ERIK ERIKSON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457199" y="1331524"/>
            <a:ext cx="3573803" cy="498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Psychosocial theory of Development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Personality develops throughout the lifespan.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Emphasizes importance of social relationships at each stage.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Development of a healthy personality and sense of competence depend on successfully completing each of the 8 stages.</a:t>
            </a:r>
            <a:endParaRPr sz="1600"/>
          </a:p>
        </p:txBody>
      </p:sp>
      <p:pic>
        <p:nvPicPr>
          <p:cNvPr id="177" name="Google Shape;177;p22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1002" y="1203959"/>
            <a:ext cx="4793419" cy="511298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3890251" y="6381669"/>
            <a:ext cx="5074919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(Credit: Erikson’s Theory of Psychosocial Development-blogger)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CARL JUNG</a:t>
            </a:r>
            <a:endParaRPr/>
          </a:p>
        </p:txBody>
      </p:sp>
      <p:pic>
        <p:nvPicPr>
          <p:cNvPr id="185" name="Google Shape;185;p23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457199" y="993035"/>
            <a:ext cx="8498115" cy="57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Analytical Psychology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Focused on working to balance conscious and unconscious thought.</a:t>
            </a:r>
            <a:endParaRPr/>
          </a:p>
          <a:p>
            <a:pPr marL="0" marR="0" lvl="0" indent="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Carl Jung acknowledged the concept of a personal unconscious but was also interested in exploring the collective unconscious</a:t>
            </a:r>
            <a:r>
              <a:rPr lang="en-US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Collective unconscious </a:t>
            </a:r>
            <a:r>
              <a:rPr lang="en-US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universal version of personal unconscious, holding mental patterns, or memory traces, which are common to all of us.</a:t>
            </a:r>
            <a:endParaRPr/>
          </a:p>
          <a:p>
            <a:pPr marL="0" marR="0" lvl="0" indent="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Archetypes</a:t>
            </a:r>
            <a:r>
              <a:rPr lang="en-US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–patterns that exist in our collective unconscious across cultures/societies.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Represented by universal themes in various cultures reflecting common experiences of people around the world.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 of unconscious archetypal aspects of the self seen as part of self-realization process.</a:t>
            </a:r>
            <a:endParaRPr/>
          </a:p>
          <a:p>
            <a:pPr marL="0" marR="0" lvl="0" indent="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</a:t>
            </a:r>
            <a:r>
              <a:rPr lang="en-US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 mask that we consciously adopt.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Derived from conscious experiences and our collective unconscious.</a:t>
            </a:r>
            <a:endParaRPr/>
          </a:p>
          <a:p>
            <a:pPr marL="285750" marR="0" lvl="0" indent="-28575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compromise between our true self and the self that society expects us to be (hiding parts of the self that do not align with societies expectations).</a:t>
            </a:r>
            <a:endParaRPr sz="16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CARL </a:t>
            </a:r>
            <a:r>
              <a:rPr lang="en-US"/>
              <a:t>J</a:t>
            </a:r>
            <a:r>
              <a:rPr lang="en-US" sz="2400">
                <a:solidFill>
                  <a:srgbClr val="6CB255"/>
                </a:solidFill>
              </a:rPr>
              <a:t>UNG</a:t>
            </a:r>
            <a:endParaRPr sz="2400">
              <a:solidFill>
                <a:srgbClr val="6CB255"/>
              </a:solidFill>
            </a:endParaRPr>
          </a:p>
        </p:txBody>
      </p:sp>
      <p:pic>
        <p:nvPicPr>
          <p:cNvPr id="192" name="Google Shape;192;p24" descr="CNX_Psych_11_03_Jung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2784" r="-22783"/>
          <a:stretch/>
        </p:blipFill>
        <p:spPr>
          <a:xfrm>
            <a:off x="-152400" y="1004468"/>
            <a:ext cx="4032250" cy="525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390525" y="6487885"/>
            <a:ext cx="1322161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11.9</a:t>
            </a:r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3425372" y="998024"/>
            <a:ext cx="5558707" cy="1208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Extroversion vs Introversion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Jung’s most important contributions to the field of personality psychology was the idea of extroversion and introversion to explain different attitudes towards life.</a:t>
            </a:r>
            <a:endParaRPr/>
          </a:p>
        </p:txBody>
      </p:sp>
      <p:graphicFrame>
        <p:nvGraphicFramePr>
          <p:cNvPr id="196" name="Google Shape;196;p24"/>
          <p:cNvGraphicFramePr/>
          <p:nvPr/>
        </p:nvGraphicFramePr>
        <p:xfrm>
          <a:off x="3425372" y="268514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{8F35AF1C-DDD2-47F0-AC94-F485B187A531}</a:tableStyleId>
              </a:tblPr>
              <a:tblGrid>
                <a:gridCol w="268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/>
                        <a:t>Energized by being alone</a:t>
                      </a:r>
                      <a:endParaRPr sz="16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/>
                        <a:t>Energized by being with others</a:t>
                      </a:r>
                      <a:endParaRPr sz="1600" b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Avoids attention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Seeks attention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Speaks slowly &amp; softly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Speaks quickly &amp; loudly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Thinks before speaking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Thinks out loud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Stays on one topic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Jumps from topic to topic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Prefers written communication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Prefers verbal communication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Pays attention easily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Distractible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Cautious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Acts first, thinks later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7" name="Google Shape;197;p24"/>
          <p:cNvSpPr txBox="1"/>
          <p:nvPr/>
        </p:nvSpPr>
        <p:spPr>
          <a:xfrm>
            <a:off x="3425372" y="2315811"/>
            <a:ext cx="26561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Introverts</a:t>
            </a:r>
            <a:endParaRPr sz="1800" b="1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6081486" y="2303334"/>
            <a:ext cx="27167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Extroverts</a:t>
            </a:r>
            <a:endParaRPr sz="1800" b="1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PERSONALITY</a:t>
            </a:r>
            <a:endParaRPr/>
          </a:p>
        </p:txBody>
      </p:sp>
      <p:pic>
        <p:nvPicPr>
          <p:cNvPr id="53" name="Google Shape;53;p7" descr="CNX_Psych_11_00_Sibling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0131" r="-10131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531844" y="5443588"/>
            <a:ext cx="5933257" cy="41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What makes two individuals have different personalities? </a:t>
            </a:r>
            <a:endParaRPr sz="1600"/>
          </a:p>
        </p:txBody>
      </p:sp>
      <p:pic>
        <p:nvPicPr>
          <p:cNvPr id="55" name="Google Shape;55;p7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2045258" y="4551594"/>
            <a:ext cx="4886794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 (credit: modification of work by Nicolas Alejandro)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KAREN HORNEY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457199" y="1146629"/>
            <a:ext cx="8367221" cy="557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Agreed with Jung that individuals have the potential for self-realization and believed the goal of psychoanalysis should be moving toward a healthy self.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Disagreed with the idea of penis envy – suggested that any jealousy is culturally based.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Differences in personality between men and women is culturally based.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Men have womb envy because they cannot give birth.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Many of Horney’s theories focused on </a:t>
            </a:r>
            <a:r>
              <a:rPr lang="en-US" sz="1600" u="sng">
                <a:solidFill>
                  <a:schemeClr val="dk1"/>
                </a:solidFill>
              </a:rPr>
              <a:t>unconscious anxiety</a:t>
            </a:r>
            <a:r>
              <a:rPr lang="en-US" sz="1600">
                <a:solidFill>
                  <a:schemeClr val="dk1"/>
                </a:solidFill>
              </a:rPr>
              <a:t>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Normal growth can be blocked by basic anxiety stemming from needs not being met.</a:t>
            </a:r>
            <a:endParaRPr sz="1600" b="1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3 styles of coping used by children to relieve anxiety: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 b="1"/>
              <a:t>Moving toward people </a:t>
            </a:r>
            <a:r>
              <a:rPr lang="en-US" sz="1600"/>
              <a:t>– affiliation and dependence.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As adults – likely to have an intense need for love and acceptance.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1600"/>
              <a:buFont typeface="Arial Black"/>
              <a:buAutoNum type="arabicPeriod" startAt="2"/>
            </a:pPr>
            <a:r>
              <a:rPr lang="en-US" sz="1600" b="1"/>
              <a:t>Moving against people </a:t>
            </a:r>
            <a:r>
              <a:rPr lang="en-US" sz="1600"/>
              <a:t>– aggression and assertiveness.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As adults – likely to lash out and exploit others.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1600"/>
              <a:buFont typeface="Arial Black"/>
              <a:buAutoNum type="arabicPeriod" startAt="2"/>
            </a:pPr>
            <a:r>
              <a:rPr lang="en-US" sz="1600" b="1"/>
              <a:t>Moving away from people </a:t>
            </a:r>
            <a:r>
              <a:rPr lang="en-US" sz="1600"/>
              <a:t>– detachment and isolation.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As adults – likely to avoid love/friendship and avoid interaction with others.</a:t>
            </a:r>
            <a:endParaRPr/>
          </a:p>
          <a:p>
            <a:pPr marL="342900" lvl="0" indent="-24130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  <p:pic>
        <p:nvPicPr>
          <p:cNvPr id="205" name="Google Shape;205;p25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521666" y="1501174"/>
            <a:ext cx="8062912" cy="4644793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LEARNING APPROACHES</a:t>
            </a:r>
            <a:endParaRPr/>
          </a:p>
          <a:p>
            <a:pPr marL="0" lvl="0" indent="0" algn="ctr" rtl="0">
              <a:spcBef>
                <a:spcPts val="1040"/>
              </a:spcBef>
              <a:spcAft>
                <a:spcPts val="0"/>
              </a:spcAft>
              <a:buSzPts val="2200"/>
              <a:buNone/>
            </a:pPr>
            <a:endParaRPr sz="2200" b="1" i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THE BEHAVIORAL PERSPECTIVE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THE SOCIAL-COGNITIVE PERSPECTIVE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JULIAN ROTTER &amp; LOCUS OF CONTROL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WALTER MISCHEL &amp; THE PERSON-SITUATION DEBATE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</p:txBody>
      </p:sp>
      <p:pic>
        <p:nvPicPr>
          <p:cNvPr id="211" name="Google Shape;211;p26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THE BEHAVIORAL PERSPECTIVE</a:t>
            </a:r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1"/>
          </p:nvPr>
        </p:nvSpPr>
        <p:spPr>
          <a:xfrm>
            <a:off x="457199" y="1249680"/>
            <a:ext cx="8367222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Learning approaches to personality focus on observable, measurable phenomena.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Skinner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We</a:t>
            </a:r>
            <a:r>
              <a:rPr lang="en-US" sz="1600" b="1"/>
              <a:t> learn </a:t>
            </a:r>
            <a:r>
              <a:rPr lang="en-US" sz="1600"/>
              <a:t>to behave in particular ways.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Personality is shaped by reinforcements and consequences in the environment.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Personality develops over our entire life. </a:t>
            </a:r>
            <a:endParaRPr sz="1600"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Personality can vary as we experience new situations.</a:t>
            </a:r>
            <a:endParaRPr sz="1600"/>
          </a:p>
        </p:txBody>
      </p:sp>
      <p:pic>
        <p:nvPicPr>
          <p:cNvPr id="218" name="Google Shape;218;p27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3588" y="3672840"/>
            <a:ext cx="5134443" cy="256207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/>
        </p:nvSpPr>
        <p:spPr>
          <a:xfrm>
            <a:off x="3032760" y="6473598"/>
            <a:ext cx="3276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(Credit: History of Theories in psychology)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THE SOCIAL-COGNITIVE PERSPECTIVE</a:t>
            </a:r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1"/>
          </p:nvPr>
        </p:nvSpPr>
        <p:spPr>
          <a:xfrm>
            <a:off x="457199" y="1146629"/>
            <a:ext cx="8367221" cy="545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Bandura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Agreed that personality develops through learning but disagreed with the behaviorist approach because thinking and reasoning are important parts of learning.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Social-cognitive theory </a:t>
            </a:r>
            <a:r>
              <a:rPr lang="en-US" sz="1600"/>
              <a:t>– emphasizes both learning and cognition as sources of individual difference in personality.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>
                <a:solidFill>
                  <a:srgbClr val="6CB255"/>
                </a:solidFill>
              </a:rPr>
              <a:t>Factors in personality development: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Reciprocal Determinism </a:t>
            </a:r>
            <a:r>
              <a:rPr lang="en-US" sz="1600"/>
              <a:t>– cognitive processes (beliefs, expectations, and personality characteristics), behavior, and context (environment/situation) all interact.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Observational learning </a:t>
            </a:r>
            <a:r>
              <a:rPr lang="en-US" sz="1600"/>
              <a:t>– learning by observing someone else’s behavior and it’s consequences.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Teaches us which behaviors are acceptable and rewarded in our culture.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Teaches us which behaviors are socially unacceptable.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Self-efficacy</a:t>
            </a:r>
            <a:r>
              <a:rPr lang="en-US" sz="1600"/>
              <a:t> – level of confidence in our own abilities, developed through social experiences.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Affects how we approach challenges.</a:t>
            </a:r>
            <a:endParaRPr sz="1600"/>
          </a:p>
        </p:txBody>
      </p:sp>
      <p:pic>
        <p:nvPicPr>
          <p:cNvPr id="227" name="Google Shape;227;p28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RECIPROCAL DETERMINISM</a:t>
            </a:r>
            <a:endParaRPr/>
          </a:p>
        </p:txBody>
      </p:sp>
      <p:pic>
        <p:nvPicPr>
          <p:cNvPr id="233" name="Google Shape;233;p29" descr="CNX_Psych_11_04_RecipDeter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9535" r="-19534"/>
          <a:stretch/>
        </p:blipFill>
        <p:spPr>
          <a:xfrm>
            <a:off x="457199" y="156543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>
            <a:spLocks noGrp="1"/>
          </p:cNvSpPr>
          <p:nvPr>
            <p:ph type="body" idx="1"/>
          </p:nvPr>
        </p:nvSpPr>
        <p:spPr>
          <a:xfrm>
            <a:off x="457199" y="5065507"/>
            <a:ext cx="8252085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Bandura proposed the idea of reciprocal determinism: Our behavior, cognitive processes, and situational context all influence each other.</a:t>
            </a:r>
            <a:endParaRPr sz="1600"/>
          </a:p>
        </p:txBody>
      </p:sp>
      <p:pic>
        <p:nvPicPr>
          <p:cNvPr id="235" name="Google Shape;235;p29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/>
        </p:nvSpPr>
        <p:spPr>
          <a:xfrm>
            <a:off x="7480092" y="6231889"/>
            <a:ext cx="1229193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11.10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87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JULIAN ROTTER</a:t>
            </a:r>
            <a:br>
              <a:rPr lang="en-US"/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LOCUS OF CONTROL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30" descr="CNX_Psych_11_04_Control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77483" b="-77483"/>
          <a:stretch/>
        </p:blipFill>
        <p:spPr>
          <a:xfrm>
            <a:off x="457200" y="3193143"/>
            <a:ext cx="8062913" cy="389674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>
            <a:spLocks noGrp="1"/>
          </p:cNvSpPr>
          <p:nvPr>
            <p:ph type="body" idx="1"/>
          </p:nvPr>
        </p:nvSpPr>
        <p:spPr>
          <a:xfrm>
            <a:off x="1429769" y="6059819"/>
            <a:ext cx="6117771" cy="46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Locus of control occurs on a continuum from internal to external.</a:t>
            </a:r>
            <a:endParaRPr/>
          </a:p>
        </p:txBody>
      </p:sp>
      <p:pic>
        <p:nvPicPr>
          <p:cNvPr id="244" name="Google Shape;244;p30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0"/>
          <p:cNvSpPr txBox="1"/>
          <p:nvPr/>
        </p:nvSpPr>
        <p:spPr>
          <a:xfrm>
            <a:off x="7547540" y="6378082"/>
            <a:ext cx="155897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11.11</a:t>
            </a:r>
            <a:endParaRPr/>
          </a:p>
        </p:txBody>
      </p:sp>
      <p:sp>
        <p:nvSpPr>
          <p:cNvPr id="246" name="Google Shape;246;p30"/>
          <p:cNvSpPr txBox="1"/>
          <p:nvPr/>
        </p:nvSpPr>
        <p:spPr>
          <a:xfrm>
            <a:off x="457200" y="1266053"/>
            <a:ext cx="8207115" cy="276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Locus of control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beliefs about the power we have over our lives.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as a cognitive factor that affects learning and personality development.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locus of control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tend to believe that most of our outcomes are the direct result of our efforts.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 better academically, achieve more in careers, more independent, healthier, less depressed.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locus of control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tend to believe that our outcomes are outside of our control.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Believe lives are controlled by other people, luck, or chance.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88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WALTER MISCHEL</a:t>
            </a:r>
            <a:br>
              <a:rPr lang="en-US"/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THE PERSON-SITUATION DEBATE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1"/>
          </p:nvPr>
        </p:nvSpPr>
        <p:spPr>
          <a:xfrm>
            <a:off x="457199" y="1248228"/>
            <a:ext cx="8367221" cy="54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Mischel’s Findings: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Behavior was inconsistent </a:t>
            </a:r>
            <a:r>
              <a:rPr lang="en-US" sz="1600" i="1"/>
              <a:t>across </a:t>
            </a:r>
            <a:r>
              <a:rPr lang="en-US" sz="1600"/>
              <a:t>different situations but more consistent </a:t>
            </a:r>
            <a:r>
              <a:rPr lang="en-US" sz="1600" i="1"/>
              <a:t>within </a:t>
            </a:r>
            <a:r>
              <a:rPr lang="en-US" sz="1600"/>
              <a:t>situations.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Behavior is consistent in equivalent situations across time.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This data did not support the theory that a person’s personality traits are consistent across situations - triggered the </a:t>
            </a:r>
            <a:r>
              <a:rPr lang="en-US" sz="1600" u="sng"/>
              <a:t>person-situation debate</a:t>
            </a:r>
            <a:r>
              <a:rPr lang="en-US" sz="1600"/>
              <a:t> among psychologists.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Marshmallow Study: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Study on self-regulation (aka will power) – ability to delay gratification.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Children were placed in a room with one marshmallow on the table - was told that they could either eat it now, or wait until the researcher returned and could then have two marshmallows.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Revealed that children differ in levels of self-control.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Children that had more self-control (waited for two marshmallows) in preschool were more successful in high school.</a:t>
            </a:r>
            <a:endParaRPr/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Children that had poorer self-control (took the one marshmallow) in preschool were more likely to have academic and behavioral problems.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Mischel’s approach to personality – People use cognitive processes to assess the situation in their own way and behave in accordance with that interpretation.</a:t>
            </a:r>
            <a:endParaRPr sz="1600"/>
          </a:p>
        </p:txBody>
      </p:sp>
      <p:pic>
        <p:nvPicPr>
          <p:cNvPr id="253" name="Google Shape;253;p31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>
            <a:spLocks noGrp="1"/>
          </p:cNvSpPr>
          <p:nvPr>
            <p:ph type="body" idx="1"/>
          </p:nvPr>
        </p:nvSpPr>
        <p:spPr>
          <a:xfrm>
            <a:off x="547141" y="1726028"/>
            <a:ext cx="8062912" cy="3684172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HUMANISTIC APPROACHES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ABRAHAM MASLOW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CARL ROGERS</a:t>
            </a:r>
            <a:endParaRPr>
              <a:solidFill>
                <a:srgbClr val="6CB255"/>
              </a:solidFill>
            </a:endParaRPr>
          </a:p>
        </p:txBody>
      </p:sp>
      <p:pic>
        <p:nvPicPr>
          <p:cNvPr id="259" name="Google Shape;259;p32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HUMANISTIC APPROACHES</a:t>
            </a:r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body" idx="1"/>
          </p:nvPr>
        </p:nvSpPr>
        <p:spPr>
          <a:xfrm>
            <a:off x="457199" y="1146629"/>
            <a:ext cx="8367221" cy="557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The humanistic approach focuses on how healthy people develop.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Abraham Maslow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Studied people he considered healthy, creative, and productive (Albert Einstein, Eleanor Roosevelt, Thomas Jefferson, Abraham Lincoln).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Found that they shared similar characteristics – open, creative, loving, spontaneous, compassionate, concerned for others, accepting of themselves.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Carl Rogers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Linked personality to self-concept (thoughts and feelings about ourselves).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Divided the self into the idea self and the real self.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Ideal self </a:t>
            </a:r>
            <a:r>
              <a:rPr lang="en-US" sz="1600"/>
              <a:t>– the person you would like to be.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Real self </a:t>
            </a:r>
            <a:r>
              <a:rPr lang="en-US" sz="1600"/>
              <a:t>– the person you actually are.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Believed we needed to find congruence between the ideal and real self – thoughts about ideal self and real self are similar.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High congruence → greater sense of self-worth and a health, productive life.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Incongruence → maladjustment.</a:t>
            </a:r>
            <a:endParaRPr sz="1600"/>
          </a:p>
        </p:txBody>
      </p:sp>
      <p:pic>
        <p:nvPicPr>
          <p:cNvPr id="266" name="Google Shape;266;p33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>
            <a:spLocks noGrp="1"/>
          </p:cNvSpPr>
          <p:nvPr>
            <p:ph type="body" idx="1"/>
          </p:nvPr>
        </p:nvSpPr>
        <p:spPr>
          <a:xfrm>
            <a:off x="562131" y="1756009"/>
            <a:ext cx="8062912" cy="2546168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BIOLOGICAL APPROACHES</a:t>
            </a:r>
            <a:endParaRPr/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6CB255"/>
              </a:solidFill>
            </a:endParaRPr>
          </a:p>
        </p:txBody>
      </p:sp>
      <p:pic>
        <p:nvPicPr>
          <p:cNvPr id="272" name="Google Shape;272;p34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WHAT IS PERSONALITY?</a:t>
            </a:r>
            <a:endParaRPr/>
          </a:p>
        </p:txBody>
      </p:sp>
      <p:pic>
        <p:nvPicPr>
          <p:cNvPr id="62" name="Google Shape;62;p8" descr="CNX_Psych_11_01_Mask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8892" r="-8891"/>
          <a:stretch/>
        </p:blipFill>
        <p:spPr>
          <a:xfrm>
            <a:off x="1324756" y="2915786"/>
            <a:ext cx="6327800" cy="274686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457200" y="5958688"/>
            <a:ext cx="8062912" cy="59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Happy, sad, impatient, shy, fearful, curious, helpful. What characteristics describe your personality?</a:t>
            </a:r>
            <a:endParaRPr sz="1600"/>
          </a:p>
        </p:txBody>
      </p:sp>
      <p:pic>
        <p:nvPicPr>
          <p:cNvPr id="64" name="Google Shape;64;p8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7200977" y="5370265"/>
            <a:ext cx="1319135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</a:t>
            </a:r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57200" y="1193249"/>
            <a:ext cx="8367221" cy="202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Personality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long-standing traits and patterns that propel individuals to consistently think, feel, and behave in specific ways.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-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Comes from the Latin word </a:t>
            </a:r>
            <a:r>
              <a:rPr lang="en-US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 mask worn by an actor).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-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ancient times, theatrical masks were used to represent/project a specific personality trait.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BIOLOGICAL APPROACHES</a:t>
            </a:r>
            <a:endParaRPr/>
          </a:p>
        </p:txBody>
      </p:sp>
      <p:sp>
        <p:nvSpPr>
          <p:cNvPr id="278" name="Google Shape;278;p35"/>
          <p:cNvSpPr txBox="1">
            <a:spLocks noGrp="1"/>
          </p:cNvSpPr>
          <p:nvPr>
            <p:ph type="body" idx="1"/>
          </p:nvPr>
        </p:nvSpPr>
        <p:spPr>
          <a:xfrm>
            <a:off x="457199" y="1291771"/>
            <a:ext cx="8367221" cy="538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Perspective that differences in our personalities can be explained by </a:t>
            </a:r>
            <a:r>
              <a:rPr lang="en-US" sz="1600" u="sng"/>
              <a:t>inherited predispositions</a:t>
            </a:r>
            <a:r>
              <a:rPr lang="en-US" sz="1600"/>
              <a:t> and </a:t>
            </a:r>
            <a:r>
              <a:rPr lang="en-US" sz="1600" u="sng"/>
              <a:t>physiological processes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.</a:t>
            </a:r>
            <a:endParaRPr sz="1600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Heritable Traits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Minnesota Study of Twins Reared Apart: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Found that identical twins, whether raised together or apart, have very similar personalities.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Suggests the heritability of some personality traits.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Traits with more than a 0.50 heritability ratio – leadership, obedience to authority, a sense of well-being, alienation, resistance to stress, and fearfulness.</a:t>
            </a:r>
            <a:endParaRPr sz="1600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  <p:pic>
        <p:nvPicPr>
          <p:cNvPr id="279" name="Google Shape;279;p35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BIOLOGICAL APPROACHES</a:t>
            </a:r>
            <a:endParaRPr/>
          </a:p>
        </p:txBody>
      </p:sp>
      <p:sp>
        <p:nvSpPr>
          <p:cNvPr id="285" name="Google Shape;285;p36"/>
          <p:cNvSpPr txBox="1">
            <a:spLocks noGrp="1"/>
          </p:cNvSpPr>
          <p:nvPr>
            <p:ph type="body" idx="1"/>
          </p:nvPr>
        </p:nvSpPr>
        <p:spPr>
          <a:xfrm>
            <a:off x="457200" y="1171867"/>
            <a:ext cx="8265886" cy="424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Temperament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Temperament appears very early in life (suggesting a biological basis).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Babies can be categorized into one of three temperaments – easy, difficult, or slow to warm up.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Environmental factors and maturation can affect expression of personality.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/>
              <a:t>Two dimensions of temperament important to adult personality: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Reactivity </a:t>
            </a:r>
            <a:r>
              <a:rPr lang="en-US" sz="1600"/>
              <a:t>– how we respond to new or challenging environmental stimuli.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Self-regulation</a:t>
            </a:r>
            <a:r>
              <a:rPr lang="en-US" sz="1600"/>
              <a:t> – ability to control responses.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endParaRPr/>
          </a:p>
        </p:txBody>
      </p:sp>
      <p:pic>
        <p:nvPicPr>
          <p:cNvPr id="286" name="Google Shape;286;p36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SOMATOTYPES</a:t>
            </a:r>
            <a:endParaRPr/>
          </a:p>
        </p:txBody>
      </p:sp>
      <p:pic>
        <p:nvPicPr>
          <p:cNvPr id="292" name="Google Shape;292;p37" descr="CNX_Psych_11_06_Somatotyp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8396" r="-38396"/>
          <a:stretch/>
        </p:blipFill>
        <p:spPr>
          <a:xfrm>
            <a:off x="570921" y="316313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7"/>
          <p:cNvSpPr txBox="1">
            <a:spLocks noGrp="1"/>
          </p:cNvSpPr>
          <p:nvPr>
            <p:ph type="body" idx="1"/>
          </p:nvPr>
        </p:nvSpPr>
        <p:spPr>
          <a:xfrm>
            <a:off x="457200" y="1127760"/>
            <a:ext cx="8367220" cy="194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William H. Sheldon believed body type could be linked to personality.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He proposed three somatotypes: </a:t>
            </a:r>
            <a:endParaRPr sz="1600"/>
          </a:p>
          <a:p>
            <a:pPr marL="342900" lvl="0" indent="-34290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Endomorphs</a:t>
            </a:r>
            <a:r>
              <a:rPr lang="en-US" sz="1600"/>
              <a:t> – relaxed, comfortable, good-humored, even-tempered, sociable, and tolerant.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Mesomorphs </a:t>
            </a:r>
            <a:r>
              <a:rPr lang="en-US" sz="1600"/>
              <a:t>– adventurous, assertive, competitive, and fearless.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Ectomorphs</a:t>
            </a:r>
            <a:r>
              <a:rPr lang="en-US" sz="1600"/>
              <a:t> – Anxious, self-conscious, artistic, thoughtful, quiet, and private.</a:t>
            </a:r>
            <a:endParaRPr sz="1600"/>
          </a:p>
        </p:txBody>
      </p:sp>
      <p:pic>
        <p:nvPicPr>
          <p:cNvPr id="294" name="Google Shape;294;p37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7"/>
          <p:cNvSpPr txBox="1"/>
          <p:nvPr/>
        </p:nvSpPr>
        <p:spPr>
          <a:xfrm>
            <a:off x="7480091" y="6370819"/>
            <a:ext cx="1344329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11.12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>
            <a:spLocks noGrp="1"/>
          </p:cNvSpPr>
          <p:nvPr>
            <p:ph type="body" idx="1"/>
          </p:nvPr>
        </p:nvSpPr>
        <p:spPr>
          <a:xfrm>
            <a:off x="652072" y="1606106"/>
            <a:ext cx="8062912" cy="4246054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TRAIT THEORISTS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Gordon Allport</a:t>
            </a:r>
            <a:endParaRPr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Raymond Cattell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Hans &amp; Sybil Eysenck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Five Factor Model</a:t>
            </a:r>
            <a:endParaRPr>
              <a:solidFill>
                <a:srgbClr val="6CB255"/>
              </a:solidFill>
            </a:endParaRPr>
          </a:p>
        </p:txBody>
      </p:sp>
      <p:pic>
        <p:nvPicPr>
          <p:cNvPr id="301" name="Google Shape;301;p38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TRAIT THEORISTS</a:t>
            </a:r>
            <a:endParaRPr/>
          </a:p>
        </p:txBody>
      </p:sp>
      <p:sp>
        <p:nvSpPr>
          <p:cNvPr id="307" name="Google Shape;307;p39"/>
          <p:cNvSpPr txBox="1">
            <a:spLocks noGrp="1"/>
          </p:cNvSpPr>
          <p:nvPr>
            <p:ph type="body" idx="1"/>
          </p:nvPr>
        </p:nvSpPr>
        <p:spPr>
          <a:xfrm>
            <a:off x="457199" y="993035"/>
            <a:ext cx="8367221" cy="5682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Believe that people have certain traits (characteristics or ways of behaving).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For example, optimistic or pessimistic, sociable or shy.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Gordon Allport</a:t>
            </a:r>
            <a:endParaRPr sz="1600" b="1" u="sng">
              <a:solidFill>
                <a:srgbClr val="6CB255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Found 4,500 words in the English language to describe people and organized them into three categories.</a:t>
            </a:r>
            <a:endParaRPr/>
          </a:p>
          <a:p>
            <a:pPr marL="342900" lvl="0" indent="-342900" algn="l" rtl="0">
              <a:spcBef>
                <a:spcPts val="92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Cardinal traits </a:t>
            </a:r>
            <a:r>
              <a:rPr lang="en-US" sz="1600"/>
              <a:t>– dominates entire personality (rare).</a:t>
            </a:r>
            <a:endParaRPr/>
          </a:p>
          <a:p>
            <a:pPr marL="342900" lvl="0" indent="-342900" algn="l" rtl="0">
              <a:spcBef>
                <a:spcPts val="92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Central traits </a:t>
            </a:r>
            <a:r>
              <a:rPr lang="en-US" sz="1600"/>
              <a:t>– make up our personality.</a:t>
            </a:r>
            <a:endParaRPr/>
          </a:p>
          <a:p>
            <a:pPr marL="342900" lvl="0" indent="-342900" algn="l" rtl="0">
              <a:spcBef>
                <a:spcPts val="92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Secondary traits </a:t>
            </a:r>
            <a:r>
              <a:rPr lang="en-US" sz="1600"/>
              <a:t>– less obvious or consistent, present under certain circumstances (e.g., preferences, attitudes).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Raymond Cattell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Narrowed Allport’s list to about 171 traits.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Identified 16 dimensions of personality – instead of a present being present or absent, people are scored on a continuum.</a:t>
            </a:r>
            <a:endParaRPr/>
          </a:p>
          <a:p>
            <a:pPr marL="342900" lvl="0" indent="-241300" algn="l" rtl="0">
              <a:spcBef>
                <a:spcPts val="920"/>
              </a:spcBef>
              <a:spcAft>
                <a:spcPts val="0"/>
              </a:spcAft>
              <a:buSzPts val="1600"/>
              <a:buFont typeface="Arial Black"/>
              <a:buNone/>
            </a:pPr>
            <a:endParaRPr sz="1600"/>
          </a:p>
        </p:txBody>
      </p:sp>
      <p:pic>
        <p:nvPicPr>
          <p:cNvPr id="308" name="Google Shape;308;p39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HANS &amp; SYBIL EYSENCK</a:t>
            </a:r>
            <a:endParaRPr sz="2400">
              <a:solidFill>
                <a:srgbClr val="6CB255"/>
              </a:solidFill>
            </a:endParaRPr>
          </a:p>
        </p:txBody>
      </p:sp>
      <p:pic>
        <p:nvPicPr>
          <p:cNvPr id="314" name="Google Shape;314;p40" descr="CNX_Psych_11_04_Eysenck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853" r="-2853"/>
          <a:stretch/>
        </p:blipFill>
        <p:spPr>
          <a:xfrm>
            <a:off x="4892040" y="1107617"/>
            <a:ext cx="3907187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0"/>
          <p:cNvSpPr txBox="1">
            <a:spLocks noGrp="1"/>
          </p:cNvSpPr>
          <p:nvPr>
            <p:ph type="body" idx="1"/>
          </p:nvPr>
        </p:nvSpPr>
        <p:spPr>
          <a:xfrm>
            <a:off x="457200" y="1107617"/>
            <a:ext cx="4434840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Hans and Sybil Eysenck focused on temperament and believed that our personality traits are influenced by our genetic inheritance.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>
                <a:solidFill>
                  <a:schemeClr val="dk1"/>
                </a:solidFill>
              </a:rPr>
              <a:t>2 specific personality dimensions: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>
                <a:solidFill>
                  <a:schemeClr val="dk1"/>
                </a:solidFill>
              </a:rPr>
              <a:t>Extroversion/Introversion.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</a:rPr>
              <a:t>High in extroversion </a:t>
            </a:r>
            <a:r>
              <a:rPr lang="en-US" sz="1600">
                <a:solidFill>
                  <a:schemeClr val="dk1"/>
                </a:solidFill>
              </a:rPr>
              <a:t>– sociable, outgoing.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</a:rPr>
              <a:t>High in introversion</a:t>
            </a:r>
            <a:r>
              <a:rPr lang="en-US" sz="1600">
                <a:solidFill>
                  <a:schemeClr val="dk1"/>
                </a:solidFill>
              </a:rPr>
              <a:t> – high need to be alone, engage in solitary behaviors.</a:t>
            </a:r>
            <a:endParaRPr sz="16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1600"/>
              <a:buFont typeface="Arial Black"/>
              <a:buAutoNum type="arabicPeriod" startAt="2"/>
            </a:pPr>
            <a:r>
              <a:rPr lang="en-US" sz="1600" b="1">
                <a:solidFill>
                  <a:schemeClr val="dk1"/>
                </a:solidFill>
              </a:rPr>
              <a:t>Neuroticism/Stability.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</a:rPr>
              <a:t>High in neuroticism </a:t>
            </a:r>
            <a:r>
              <a:rPr lang="en-US" sz="1600">
                <a:solidFill>
                  <a:schemeClr val="dk1"/>
                </a:solidFill>
              </a:rPr>
              <a:t>– anxious, overactive sympathetic nervous system.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</a:rPr>
              <a:t>High in stability </a:t>
            </a:r>
            <a:r>
              <a:rPr lang="en-US" sz="1600">
                <a:solidFill>
                  <a:schemeClr val="dk1"/>
                </a:solidFill>
              </a:rPr>
              <a:t>– more emotionally stable.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316" name="Google Shape;316;p40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695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0"/>
          <p:cNvSpPr txBox="1"/>
          <p:nvPr/>
        </p:nvSpPr>
        <p:spPr>
          <a:xfrm>
            <a:off x="4715162" y="6363830"/>
            <a:ext cx="4428838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11.13 (credit: "Sirswindon"/Wikimedia Commons)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HANS &amp; SYBIL EYSENCK</a:t>
            </a:r>
            <a:endParaRPr/>
          </a:p>
        </p:txBody>
      </p:sp>
      <p:pic>
        <p:nvPicPr>
          <p:cNvPr id="323" name="Google Shape;323;p41" descr="CNX_Psych_11_04_Quadrant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4225" r="-44225"/>
          <a:stretch/>
        </p:blipFill>
        <p:spPr>
          <a:xfrm>
            <a:off x="-66549" y="1476751"/>
            <a:ext cx="9210549" cy="399825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1"/>
          <p:cNvSpPr txBox="1">
            <a:spLocks noGrp="1"/>
          </p:cNvSpPr>
          <p:nvPr>
            <p:ph type="body" idx="1"/>
          </p:nvPr>
        </p:nvSpPr>
        <p:spPr>
          <a:xfrm>
            <a:off x="457200" y="5657269"/>
            <a:ext cx="8062912" cy="7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The Eysencks described two factors to account for variations in our personalities: extroversion/introversion and emotional stability/instability.</a:t>
            </a:r>
            <a:endParaRPr sz="1600"/>
          </a:p>
        </p:txBody>
      </p:sp>
      <p:pic>
        <p:nvPicPr>
          <p:cNvPr id="325" name="Google Shape;325;p41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1"/>
          <p:cNvSpPr txBox="1"/>
          <p:nvPr/>
        </p:nvSpPr>
        <p:spPr>
          <a:xfrm>
            <a:off x="7574280" y="6233159"/>
            <a:ext cx="1250141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11.14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FIVE FACTOR MODEL</a:t>
            </a:r>
            <a:endParaRPr sz="2400">
              <a:solidFill>
                <a:srgbClr val="6CB255"/>
              </a:solidFill>
            </a:endParaRPr>
          </a:p>
        </p:txBody>
      </p:sp>
      <p:pic>
        <p:nvPicPr>
          <p:cNvPr id="332" name="Google Shape;332;p42" descr="CNX_Psych_11_07_BigFiv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1956" b="-11955"/>
          <a:stretch/>
        </p:blipFill>
        <p:spPr>
          <a:xfrm>
            <a:off x="457199" y="682611"/>
            <a:ext cx="5090159" cy="620156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>
            <a:spLocks noGrp="1"/>
          </p:cNvSpPr>
          <p:nvPr>
            <p:ph type="body" idx="1"/>
          </p:nvPr>
        </p:nvSpPr>
        <p:spPr>
          <a:xfrm>
            <a:off x="5943600" y="1325880"/>
            <a:ext cx="2880820" cy="503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In the Five Factor Model, each person has five traits, known as the Big Five personality traits.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Each trait is scored on a continuum from high to low. </a:t>
            </a:r>
            <a:endParaRPr sz="16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The first letter of each trait spells the mnemonic </a:t>
            </a:r>
            <a:r>
              <a:rPr lang="en-US" sz="1600" b="1">
                <a:solidFill>
                  <a:schemeClr val="dk1"/>
                </a:solidFill>
              </a:rPr>
              <a:t>OCEAN</a:t>
            </a:r>
            <a:r>
              <a:rPr lang="en-US" sz="1600">
                <a:solidFill>
                  <a:schemeClr val="dk1"/>
                </a:solidFill>
              </a:rPr>
              <a:t>.</a:t>
            </a:r>
            <a:endParaRPr/>
          </a:p>
          <a:p>
            <a:pPr marL="342900" lvl="0" indent="-342900" algn="l" rtl="0">
              <a:spcBef>
                <a:spcPts val="92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Openness to experience</a:t>
            </a:r>
            <a:endParaRPr/>
          </a:p>
          <a:p>
            <a:pPr marL="342900" lvl="0" indent="-342900" algn="l" rtl="0">
              <a:spcBef>
                <a:spcPts val="92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Conscientiousness</a:t>
            </a:r>
            <a:endParaRPr/>
          </a:p>
          <a:p>
            <a:pPr marL="342900" lvl="0" indent="-342900" algn="l" rtl="0">
              <a:spcBef>
                <a:spcPts val="92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Extroversion.</a:t>
            </a:r>
            <a:endParaRPr/>
          </a:p>
          <a:p>
            <a:pPr marL="342900" lvl="0" indent="-342900" algn="l" rtl="0">
              <a:spcBef>
                <a:spcPts val="92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Agreeableness.</a:t>
            </a:r>
            <a:endParaRPr/>
          </a:p>
          <a:p>
            <a:pPr marL="342900" lvl="0" indent="-342900" algn="l" rtl="0">
              <a:spcBef>
                <a:spcPts val="92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>
                <a:solidFill>
                  <a:schemeClr val="dk1"/>
                </a:solidFill>
              </a:rPr>
              <a:t>Neuroticism.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334" name="Google Shape;334;p42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2"/>
          <p:cNvSpPr txBox="1"/>
          <p:nvPr/>
        </p:nvSpPr>
        <p:spPr>
          <a:xfrm>
            <a:off x="609351" y="6364288"/>
            <a:ext cx="144805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11.15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>
            <a:spLocks noGrp="1"/>
          </p:cNvSpPr>
          <p:nvPr>
            <p:ph type="body" idx="1"/>
          </p:nvPr>
        </p:nvSpPr>
        <p:spPr>
          <a:xfrm>
            <a:off x="487180" y="1349115"/>
            <a:ext cx="8062912" cy="4092315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CULTURAL UNDERSTANDINGS OF PERSONALITY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GLOBAL &amp; REGIONAL DIFFERENCES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INDIVIDUALIST &amp; COLLECTIVIST CULTURES</a:t>
            </a:r>
            <a:endParaRPr/>
          </a:p>
        </p:txBody>
      </p:sp>
      <p:pic>
        <p:nvPicPr>
          <p:cNvPr id="341" name="Google Shape;341;p43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88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CULTURAL UNDERSTANDINGS OF </a:t>
            </a:r>
            <a:br>
              <a:rPr lang="en-US"/>
            </a:br>
            <a:r>
              <a:rPr lang="en-US"/>
              <a:t>PERSONALITY</a:t>
            </a:r>
            <a:endParaRPr/>
          </a:p>
        </p:txBody>
      </p:sp>
      <p:sp>
        <p:nvSpPr>
          <p:cNvPr id="347" name="Google Shape;347;p44"/>
          <p:cNvSpPr txBox="1">
            <a:spLocks noGrp="1"/>
          </p:cNvSpPr>
          <p:nvPr>
            <p:ph type="body" idx="1"/>
          </p:nvPr>
        </p:nvSpPr>
        <p:spPr>
          <a:xfrm>
            <a:off x="457199" y="1399742"/>
            <a:ext cx="8367221" cy="457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Culture is one of the most important environmental factors that influences personality.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Culture</a:t>
            </a:r>
            <a:r>
              <a:rPr lang="en-US" sz="1600"/>
              <a:t> – beliefs, customs, art, and traditions of a particular society.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i="1"/>
              <a:t>Are personality traits the same across cultures or are there variations?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There are both universal and culture-specific aspects that account for variation in personalities.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Examples: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Asian cultures </a:t>
            </a:r>
            <a:r>
              <a:rPr lang="en-US" sz="1600"/>
              <a:t>– more collectivist, tend to be less extroverted.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Central and South American cultures </a:t>
            </a:r>
            <a:r>
              <a:rPr lang="en-US" sz="1600"/>
              <a:t>– tend to score higher on openness to experience.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Europeans </a:t>
            </a:r>
            <a:r>
              <a:rPr lang="en-US" sz="1600"/>
              <a:t>– tend to score higher on neuroticism.</a:t>
            </a:r>
            <a:endParaRPr sz="1600"/>
          </a:p>
        </p:txBody>
      </p:sp>
      <p:pic>
        <p:nvPicPr>
          <p:cNvPr id="348" name="Google Shape;348;p44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HISTORICAL PERSPECTIVES</a:t>
            </a: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57200" y="993035"/>
            <a:ext cx="8367221" cy="5662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Hippocrates (370 BCE)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Theorized that personality traits and human behaviors are based on four separate temperaments associated with four fluids (“humors”) of the body.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Choleric  </a:t>
            </a:r>
            <a:r>
              <a:rPr lang="en-US" sz="1600"/>
              <a:t>– yellow bile from the liver.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Melancholic </a:t>
            </a:r>
            <a:r>
              <a:rPr lang="en-US" sz="1600"/>
              <a:t>– black bile from the kidneys.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Sanguine  </a:t>
            </a:r>
            <a:r>
              <a:rPr lang="en-US" sz="1600"/>
              <a:t>– red blood from the heart.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Font typeface="Arial Black"/>
              <a:buAutoNum type="arabicPeriod"/>
            </a:pPr>
            <a:r>
              <a:rPr lang="en-US" sz="1600" b="1"/>
              <a:t>Phlegmatic </a:t>
            </a:r>
            <a:r>
              <a:rPr lang="en-US" sz="1600"/>
              <a:t>– white phlegm from the lungs.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endParaRPr sz="1600" b="1">
              <a:solidFill>
                <a:srgbClr val="6CB25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Galen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Believed both diseases and personality differences could be explained by imbalances in the humors and that each person exhibits one of the four temperaments.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Prevalent view for over 1000 years and through the Middle Ages.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Choleric </a:t>
            </a:r>
            <a:r>
              <a:rPr lang="en-US" sz="1600"/>
              <a:t>– passionate, ambitious, and bold.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Melancholic  </a:t>
            </a:r>
            <a:r>
              <a:rPr lang="en-US" sz="1600"/>
              <a:t>– reserved, anxious, and unhappy.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Sanguine </a:t>
            </a:r>
            <a:r>
              <a:rPr lang="en-US" sz="1600"/>
              <a:t>– joyful, eager, and optimistic.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b="1"/>
              <a:t>Phlegmatic  </a:t>
            </a:r>
            <a:r>
              <a:rPr lang="en-US" sz="1600"/>
              <a:t>– calm, reliable, and thoughtful.</a:t>
            </a:r>
            <a:endParaRPr sz="1600"/>
          </a:p>
        </p:txBody>
      </p:sp>
      <p:pic>
        <p:nvPicPr>
          <p:cNvPr id="73" name="Google Shape;73;p9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REGIONAL DIFFERENCES</a:t>
            </a:r>
            <a:endParaRPr/>
          </a:p>
        </p:txBody>
      </p:sp>
      <p:pic>
        <p:nvPicPr>
          <p:cNvPr id="354" name="Google Shape;354;p45" descr="CNX_Psych_11_08_Cluster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9547" r="-39546"/>
          <a:stretch/>
        </p:blipFill>
        <p:spPr>
          <a:xfrm>
            <a:off x="457199" y="1085975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5"/>
          <p:cNvSpPr txBox="1">
            <a:spLocks noGrp="1"/>
          </p:cNvSpPr>
          <p:nvPr>
            <p:ph type="body" idx="1"/>
          </p:nvPr>
        </p:nvSpPr>
        <p:spPr>
          <a:xfrm>
            <a:off x="457199" y="4771160"/>
            <a:ext cx="8367221" cy="1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Researchers found three distinct regional personality clusters in the United States. People tend to be friendly and conventional in the Upper Midwest and Deep South; relaxed, emotionally stable, and creative in the West; and stressed, irritable, and depressed in the Northeast.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One explanation for this </a:t>
            </a:r>
            <a:r>
              <a:rPr lang="en-US" sz="1600" b="1"/>
              <a:t>is selective migration</a:t>
            </a:r>
            <a:r>
              <a:rPr lang="en-US" sz="1600"/>
              <a:t> - people choose to move to places that are compatible with their personalities and needs.</a:t>
            </a:r>
            <a:endParaRPr sz="1600"/>
          </a:p>
        </p:txBody>
      </p:sp>
      <p:pic>
        <p:nvPicPr>
          <p:cNvPr id="356" name="Google Shape;356;p45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5"/>
          <p:cNvSpPr txBox="1"/>
          <p:nvPr/>
        </p:nvSpPr>
        <p:spPr>
          <a:xfrm>
            <a:off x="6201967" y="4293658"/>
            <a:ext cx="3141439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11.16 (Rentfrow et al., 2013).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INDIVIDUALIST VS COLLECTIVIST CULTURES</a:t>
            </a:r>
            <a:endParaRPr/>
          </a:p>
        </p:txBody>
      </p:sp>
      <p:sp>
        <p:nvSpPr>
          <p:cNvPr id="363" name="Google Shape;363;p46"/>
          <p:cNvSpPr txBox="1">
            <a:spLocks noGrp="1"/>
          </p:cNvSpPr>
          <p:nvPr>
            <p:ph type="body" idx="1"/>
          </p:nvPr>
        </p:nvSpPr>
        <p:spPr>
          <a:xfrm>
            <a:off x="457200" y="1298110"/>
            <a:ext cx="8367221" cy="272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Individualist cultures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Value independence, competition, and personal achievement.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Mainly Western nations such as the U.S. England, and Australia.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People display more personally oriented personality traits.</a:t>
            </a:r>
            <a:endParaRPr sz="1600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Collectivist Cultures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Value social harmony, respectfulness, and group needs over individual needs.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  <p:pic>
        <p:nvPicPr>
          <p:cNvPr id="364" name="Google Shape;364;p46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4280" y="3841214"/>
            <a:ext cx="4962999" cy="248567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6"/>
          <p:cNvSpPr txBox="1"/>
          <p:nvPr/>
        </p:nvSpPr>
        <p:spPr>
          <a:xfrm>
            <a:off x="457200" y="3719569"/>
            <a:ext cx="3307080" cy="121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Asia, Africa, and South America.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display more socially oriented personality traits.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6"/>
          <p:cNvSpPr txBox="1"/>
          <p:nvPr/>
        </p:nvSpPr>
        <p:spPr>
          <a:xfrm>
            <a:off x="7162800" y="64282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(Credit:ISYS6621)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7"/>
          <p:cNvSpPr txBox="1">
            <a:spLocks noGrp="1"/>
          </p:cNvSpPr>
          <p:nvPr>
            <p:ph type="body" idx="1"/>
          </p:nvPr>
        </p:nvSpPr>
        <p:spPr>
          <a:xfrm>
            <a:off x="622092" y="1546145"/>
            <a:ext cx="8062912" cy="3595481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PERSONALITY ASSESSMENT</a:t>
            </a:r>
            <a:endParaRPr sz="3600"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SELF-REPORT INVENTORIES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PROJECTIVE TESTS</a:t>
            </a:r>
            <a:endParaRPr>
              <a:solidFill>
                <a:srgbClr val="6CB255"/>
              </a:solidFill>
            </a:endParaRPr>
          </a:p>
        </p:txBody>
      </p:sp>
      <p:pic>
        <p:nvPicPr>
          <p:cNvPr id="373" name="Google Shape;373;p47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SELF-REPORT INVENTORIES</a:t>
            </a:r>
            <a:endParaRPr/>
          </a:p>
        </p:txBody>
      </p:sp>
      <p:sp>
        <p:nvSpPr>
          <p:cNvPr id="379" name="Google Shape;379;p48"/>
          <p:cNvSpPr txBox="1">
            <a:spLocks noGrp="1"/>
          </p:cNvSpPr>
          <p:nvPr>
            <p:ph type="body" idx="1"/>
          </p:nvPr>
        </p:nvSpPr>
        <p:spPr>
          <a:xfrm>
            <a:off x="457199" y="1264920"/>
            <a:ext cx="8367221" cy="530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Personality testing is often used: 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To screen applicants for employment and job training.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In criminal cases and custody battles.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To assess psychological disorders.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Self-Report Inventories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Objective test to assess personality.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Often use multiple-choice items or numbered scales (Likert scales).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>
                <a:solidFill>
                  <a:srgbClr val="6CB255"/>
                </a:solidFill>
              </a:rPr>
              <a:t>Minnesota Multiphasic Personality Inventory (MMPI):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One of the most widely used personality inventories.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Originally developed to assist in diagnosing psychological disorders.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Newest version (MMPI-2-RF) has 338 questions.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Scored on 10 scales – hypochondriasis, depression, hysteria, psychopathic deviance, masculinity vs femininity, paranoia, psychasthenia (obsessive/compulsive qualities), schizophrenia, hypomania, and social introversion.</a:t>
            </a:r>
            <a:endParaRPr sz="1600"/>
          </a:p>
        </p:txBody>
      </p:sp>
      <p:pic>
        <p:nvPicPr>
          <p:cNvPr id="380" name="Google Shape;380;p48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LIKERT SCALES</a:t>
            </a:r>
            <a:endParaRPr/>
          </a:p>
        </p:txBody>
      </p:sp>
      <p:pic>
        <p:nvPicPr>
          <p:cNvPr id="386" name="Google Shape;386;p49" descr="CNX_Psych_11_09_Lickert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1450" r="-11451"/>
          <a:stretch/>
        </p:blipFill>
        <p:spPr>
          <a:xfrm>
            <a:off x="457199" y="1374023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9"/>
          <p:cNvSpPr txBox="1">
            <a:spLocks noGrp="1"/>
          </p:cNvSpPr>
          <p:nvPr>
            <p:ph type="body" idx="1"/>
          </p:nvPr>
        </p:nvSpPr>
        <p:spPr>
          <a:xfrm>
            <a:off x="646873" y="5255083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If you’ve ever taken a survey, you are probably familiar with Likert-type scale questions. Most personality inventories employ these types of response scales.</a:t>
            </a:r>
            <a:endParaRPr/>
          </a:p>
        </p:txBody>
      </p:sp>
      <p:pic>
        <p:nvPicPr>
          <p:cNvPr id="388" name="Google Shape;388;p49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9"/>
          <p:cNvSpPr txBox="1"/>
          <p:nvPr/>
        </p:nvSpPr>
        <p:spPr>
          <a:xfrm>
            <a:off x="7482840" y="6231889"/>
            <a:ext cx="1226945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11.17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MMPI</a:t>
            </a:r>
            <a:endParaRPr/>
          </a:p>
        </p:txBody>
      </p:sp>
      <p:pic>
        <p:nvPicPr>
          <p:cNvPr id="395" name="Google Shape;395;p50" descr="CNX_Psych_11_09_MMPI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5905" r="-5904"/>
          <a:stretch/>
        </p:blipFill>
        <p:spPr>
          <a:xfrm>
            <a:off x="457200" y="1523963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0"/>
          <p:cNvSpPr txBox="1">
            <a:spLocks noGrp="1"/>
          </p:cNvSpPr>
          <p:nvPr>
            <p:ph type="body" idx="1"/>
          </p:nvPr>
        </p:nvSpPr>
        <p:spPr>
          <a:xfrm>
            <a:off x="457200" y="5303520"/>
            <a:ext cx="8062912" cy="95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These true/false questions resemble the kinds of questions you would find on the MMPI.</a:t>
            </a:r>
            <a:endParaRPr/>
          </a:p>
        </p:txBody>
      </p:sp>
      <p:pic>
        <p:nvPicPr>
          <p:cNvPr id="397" name="Google Shape;397;p50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0"/>
          <p:cNvSpPr txBox="1"/>
          <p:nvPr/>
        </p:nvSpPr>
        <p:spPr>
          <a:xfrm>
            <a:off x="7772687" y="6245858"/>
            <a:ext cx="144530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11.18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PROJECTIVE TESTS</a:t>
            </a:r>
            <a:endParaRPr/>
          </a:p>
        </p:txBody>
      </p:sp>
      <p:sp>
        <p:nvSpPr>
          <p:cNvPr id="404" name="Google Shape;404;p51"/>
          <p:cNvSpPr txBox="1">
            <a:spLocks noGrp="1"/>
          </p:cNvSpPr>
          <p:nvPr>
            <p:ph type="body" idx="1"/>
          </p:nvPr>
        </p:nvSpPr>
        <p:spPr>
          <a:xfrm>
            <a:off x="457200" y="1125422"/>
            <a:ext cx="8367221" cy="237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Projective testing relies on projection (defense mechanism) to assess unconscious processes.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Ambiguous cards are shown to individual who is asked to tell a story, interpret an image, or complete a sentence.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Individual will project feelings, impulses, and desires onto the cards.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/>
              <a:t>Rorschach Inkblot Test </a:t>
            </a:r>
            <a:r>
              <a:rPr lang="en-US" sz="1600"/>
              <a:t>– individual interprets a series of symmetrical inkblot cards, revealing unconscious feelings and struggles.</a:t>
            </a:r>
            <a:endParaRPr/>
          </a:p>
        </p:txBody>
      </p:sp>
      <p:pic>
        <p:nvPicPr>
          <p:cNvPr id="405" name="Google Shape;405;p51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7760" y="3352800"/>
            <a:ext cx="3886661" cy="289662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1"/>
          <p:cNvSpPr txBox="1"/>
          <p:nvPr/>
        </p:nvSpPr>
        <p:spPr>
          <a:xfrm>
            <a:off x="457200" y="3505200"/>
            <a:ext cx="4145280" cy="311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Thematic Apperception Test (TAT)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individual tells a story about 8-12 ambiguous cards, giving insight into their social world, revealing hopes, fears, interests, and goals.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Rotter Incomplete Sentence Blank (RISB)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Individual is asked to complete 40 incomplete sentences as quickly as possible to reveal desires, fears, and struggles.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1"/>
          <p:cNvSpPr txBox="1"/>
          <p:nvPr/>
        </p:nvSpPr>
        <p:spPr>
          <a:xfrm>
            <a:off x="5456872" y="6326485"/>
            <a:ext cx="306324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(Credit: rorschachredemption.blogspot)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ROTTER INCOMPLETE SENTENCE BLANK</a:t>
            </a:r>
            <a:endParaRPr/>
          </a:p>
        </p:txBody>
      </p:sp>
      <p:pic>
        <p:nvPicPr>
          <p:cNvPr id="414" name="Google Shape;414;p52" descr="CNX_Psych_11_09_ISB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597" b="-1598"/>
          <a:stretch/>
        </p:blipFill>
        <p:spPr>
          <a:xfrm>
            <a:off x="457199" y="1363123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2"/>
          <p:cNvSpPr txBox="1">
            <a:spLocks noGrp="1"/>
          </p:cNvSpPr>
          <p:nvPr>
            <p:ph type="body" idx="1"/>
          </p:nvPr>
        </p:nvSpPr>
        <p:spPr>
          <a:xfrm>
            <a:off x="457199" y="5325456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These incomplete sentences resemble the types of questions on the RISB. </a:t>
            </a:r>
            <a:endParaRPr sz="1600"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How would you complete these sentences?</a:t>
            </a:r>
            <a:endParaRPr/>
          </a:p>
        </p:txBody>
      </p:sp>
      <p:pic>
        <p:nvPicPr>
          <p:cNvPr id="416" name="Google Shape;416;p52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2"/>
          <p:cNvSpPr txBox="1"/>
          <p:nvPr/>
        </p:nvSpPr>
        <p:spPr>
          <a:xfrm>
            <a:off x="7559117" y="6345644"/>
            <a:ext cx="1921989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HISTORICAL PERSPECTIVES</a:t>
            </a:r>
            <a:br>
              <a:rPr lang="en-US" sz="2160"/>
            </a:br>
            <a:r>
              <a:rPr lang="en-US" sz="2160">
                <a:latin typeface="Arial"/>
                <a:ea typeface="Arial"/>
                <a:cs typeface="Arial"/>
                <a:sym typeface="Arial"/>
              </a:rPr>
              <a:t>PHRENOLOGY</a:t>
            </a:r>
            <a:endParaRPr sz="2160"/>
          </a:p>
        </p:txBody>
      </p:sp>
      <p:pic>
        <p:nvPicPr>
          <p:cNvPr id="79" name="Google Shape;79;p10" descr="CNX_Psych_11_01_Phrenology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9422" r="-9422"/>
          <a:stretch/>
        </p:blipFill>
        <p:spPr>
          <a:xfrm>
            <a:off x="1328730" y="3612413"/>
            <a:ext cx="6319852" cy="274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/>
          <p:nvPr/>
        </p:nvSpPr>
        <p:spPr>
          <a:xfrm>
            <a:off x="1770193" y="6355830"/>
            <a:ext cx="5741233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11.3 (credit b: modification of work by Wellcome Library, London)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457199" y="1153175"/>
            <a:ext cx="8367222" cy="321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Franz Gall (1780)</a:t>
            </a:r>
            <a:endParaRPr sz="1600" b="1" u="sng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that the distances between bumps on the skull reveal a person’s personality traits, character, and mental abilities.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Discredited for lack of empirical support.</a:t>
            </a:r>
            <a:endParaRPr/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AutoNum type="alphaLcParenBoth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Gall developed a chart that depicted which areas of the skull corresponded to particular personality traits or characteristics (Hothersall, 1995).</a:t>
            </a:r>
            <a:endParaRPr/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1600"/>
              <a:buFont typeface="Arial"/>
              <a:buAutoNum type="alphaLcParenBoth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1825 lithograph depicts Gall examining the skull of a young woman. 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HISTORICAL PERSPECTIVES</a:t>
            </a:r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457200" y="1008714"/>
            <a:ext cx="8367221" cy="15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Immanuel Kant (18</a:t>
            </a:r>
            <a:r>
              <a:rPr lang="en-US" sz="1600" b="1" u="sng" baseline="30000">
                <a:solidFill>
                  <a:srgbClr val="6CB255"/>
                </a:solidFill>
              </a:rPr>
              <a:t>th</a:t>
            </a:r>
            <a:r>
              <a:rPr lang="en-US" sz="1600" b="1" u="sng">
                <a:solidFill>
                  <a:srgbClr val="6CB255"/>
                </a:solidFill>
              </a:rPr>
              <a:t> century)</a:t>
            </a:r>
            <a:endParaRPr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Agreed with Galen that individuals could be categorized into one of the four temperaments.</a:t>
            </a:r>
            <a:endParaRPr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Developed a list of traits to describe the personality of each of the four temperaments.</a:t>
            </a:r>
            <a:endParaRPr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  <p:pic>
        <p:nvPicPr>
          <p:cNvPr id="89" name="Google Shape;89;p11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/>
        </p:nvSpPr>
        <p:spPr>
          <a:xfrm>
            <a:off x="457199" y="2226969"/>
            <a:ext cx="3125449" cy="456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Wilhelm Wundt (19</a:t>
            </a:r>
            <a:r>
              <a:rPr lang="en-US" sz="1600" b="1" u="sng" baseline="30000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1" u="sng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 century)</a:t>
            </a:r>
            <a:endParaRPr sz="1600" b="1" u="sng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Suggested that personality could be described using two major axes:</a:t>
            </a:r>
            <a:endParaRPr/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Emotional/non-emotional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separated strong emotions (melancholic, choleric) from the weak emotions (phlegmatic, sanguine).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Changeable/unchangeable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divided the changeable temperaments (choleric, sanguine) from the unchangeable ones (melancholic, phlegmatic).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1" descr="CNX_Psych_11_01_FourTemper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-40286" r="-40285"/>
          <a:stretch/>
        </p:blipFill>
        <p:spPr>
          <a:xfrm>
            <a:off x="1214202" y="2237360"/>
            <a:ext cx="10118361" cy="44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/>
        </p:nvSpPr>
        <p:spPr>
          <a:xfrm>
            <a:off x="7574539" y="6280879"/>
            <a:ext cx="124988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HISTORICAL PERSPECTIVES</a:t>
            </a:r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457200" y="1172917"/>
            <a:ext cx="8367221" cy="440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u="sng">
                <a:solidFill>
                  <a:srgbClr val="6CB255"/>
                </a:solidFill>
              </a:rPr>
              <a:t>Psychodynamic Perspectives (20</a:t>
            </a:r>
            <a:r>
              <a:rPr lang="en-US" sz="1600" b="1" u="sng" baseline="30000">
                <a:solidFill>
                  <a:srgbClr val="6CB255"/>
                </a:solidFill>
              </a:rPr>
              <a:t>th</a:t>
            </a:r>
            <a:r>
              <a:rPr lang="en-US" sz="1600" b="1" u="sng">
                <a:solidFill>
                  <a:srgbClr val="6CB255"/>
                </a:solidFill>
              </a:rPr>
              <a:t> Century)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>
                <a:solidFill>
                  <a:srgbClr val="6CB255"/>
                </a:solidFill>
              </a:rPr>
              <a:t>Sigmund Freud: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First comprehensive theory of personality explaining both normal and abnormal behaviors.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Proposed that unconscious drives influenced by sex, aggression and childhood sexuality influence personality.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>
                <a:solidFill>
                  <a:srgbClr val="6CB255"/>
                </a:solidFill>
              </a:rPr>
              <a:t>Neo-Freudians: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Agreed that childhood experiences matter.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Less emphasis on sex.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Focused on the social environment and effects of culture on personality.</a:t>
            </a:r>
            <a:endParaRPr/>
          </a:p>
        </p:txBody>
      </p:sp>
      <p:pic>
        <p:nvPicPr>
          <p:cNvPr id="99" name="Google Shape;99;p12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622092" y="1396244"/>
            <a:ext cx="8062912" cy="4539860"/>
          </a:xfrm>
          <a:prstGeom prst="rect">
            <a:avLst/>
          </a:prstGeom>
          <a:noFill/>
          <a:ln w="76200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6CB255"/>
                </a:solidFill>
              </a:rPr>
              <a:t>FREUD: PSYCHODYNAMIC PERSPECTIVE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LEVELS OF CONSCIOUSNESS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DEFENSE MECHANISMS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6CB255"/>
                </a:solidFill>
              </a:rPr>
              <a:t>STAGES OF PSYCHOSEXUAL DEVELOPMENT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6CB255"/>
              </a:solidFill>
            </a:endParaRPr>
          </a:p>
        </p:txBody>
      </p:sp>
      <p:pic>
        <p:nvPicPr>
          <p:cNvPr id="105" name="Google Shape;105;p13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LEVELS OF CONSCIOUSNESS</a:t>
            </a:r>
            <a:endParaRPr sz="2400">
              <a:solidFill>
                <a:srgbClr val="6CB255"/>
              </a:solidFill>
            </a:endParaRPr>
          </a:p>
        </p:txBody>
      </p:sp>
      <p:pic>
        <p:nvPicPr>
          <p:cNvPr id="112" name="Google Shape;112;p14" descr="CNX_Psych_11_02_Iceberg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626" r="3625"/>
          <a:stretch/>
        </p:blipFill>
        <p:spPr>
          <a:xfrm>
            <a:off x="457200" y="1108075"/>
            <a:ext cx="4032250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4606925" y="1107315"/>
            <a:ext cx="4217496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>
                <a:solidFill>
                  <a:schemeClr val="dk1"/>
                </a:solidFill>
              </a:rPr>
              <a:t>Unconscious</a:t>
            </a:r>
            <a:r>
              <a:rPr lang="en-US" sz="1600">
                <a:solidFill>
                  <a:schemeClr val="dk1"/>
                </a:solidFill>
              </a:rPr>
              <a:t> – mental activity that we are unaware of and are unable to access.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According to Freud:</a:t>
            </a:r>
            <a:endParaRPr sz="16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We are only aware of a small amount (about one-tenth) of our mind’s activities and most of it remains hidden from us in our unconscious. </a:t>
            </a:r>
            <a:endParaRPr sz="16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Unacceptable urges and desires are kept in our unconscious through repression.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The information in our unconscious affects our behavior, although we are unaware of it.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en-US" sz="1600" b="1">
                <a:solidFill>
                  <a:schemeClr val="dk1"/>
                </a:solidFill>
              </a:rPr>
              <a:t>Freudian slip </a:t>
            </a:r>
            <a:r>
              <a:rPr lang="en-US" sz="1600">
                <a:solidFill>
                  <a:schemeClr val="dk1"/>
                </a:solidFill>
              </a:rPr>
              <a:t>- Freud suggested that slips of the tongue (saying a word you did not intend to say) are sexual/aggressive urges accidently slipping out of our unconscious.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14" name="Google Shape;114;p14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457200" y="6425308"/>
            <a:ext cx="134162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3587</Words>
  <Application>Microsoft Office PowerPoint</Application>
  <PresentationFormat>On-screen Show (4:3)</PresentationFormat>
  <Paragraphs>400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Calibri</vt:lpstr>
      <vt:lpstr>Arial Black</vt:lpstr>
      <vt:lpstr>Arial</vt:lpstr>
      <vt:lpstr>Essential</vt:lpstr>
      <vt:lpstr>PowerPoint Presentation</vt:lpstr>
      <vt:lpstr>PERSONALITY</vt:lpstr>
      <vt:lpstr>WHAT IS PERSONALITY?</vt:lpstr>
      <vt:lpstr>HISTORICAL PERSPECTIVES</vt:lpstr>
      <vt:lpstr>HISTORICAL PERSPECTIVES PHRENOLOGY</vt:lpstr>
      <vt:lpstr>HISTORICAL PERSPECTIVES</vt:lpstr>
      <vt:lpstr>HISTORICAL PERSPECTIVES</vt:lpstr>
      <vt:lpstr>PowerPoint Presentation</vt:lpstr>
      <vt:lpstr>LEVELS OF CONSCIOUSNESS</vt:lpstr>
      <vt:lpstr>ID, EGO &amp; SUPEREGO</vt:lpstr>
      <vt:lpstr>ID, EGO, &amp; SUPEREGO</vt:lpstr>
      <vt:lpstr>DEFENSE MECHANISMS</vt:lpstr>
      <vt:lpstr>STAGES OF PSYCHOSEXUAL DEVELOPMENT</vt:lpstr>
      <vt:lpstr>STAGES OF PSYCHOSEXUAL DEVELOPMENT</vt:lpstr>
      <vt:lpstr>PowerPoint Presentation</vt:lpstr>
      <vt:lpstr>ALFRED ADLER</vt:lpstr>
      <vt:lpstr>ERIK ERIKSON</vt:lpstr>
      <vt:lpstr>CARL JUNG</vt:lpstr>
      <vt:lpstr>CARL JUNG</vt:lpstr>
      <vt:lpstr>KAREN HORNEY</vt:lpstr>
      <vt:lpstr>PowerPoint Presentation</vt:lpstr>
      <vt:lpstr>THE BEHAVIORAL PERSPECTIVE</vt:lpstr>
      <vt:lpstr>THE SOCIAL-COGNITIVE PERSPECTIVE</vt:lpstr>
      <vt:lpstr>RECIPROCAL DETERMINISM</vt:lpstr>
      <vt:lpstr>JULIAN ROTTER LOCUS OF CONTROL</vt:lpstr>
      <vt:lpstr>WALTER MISCHEL THE PERSON-SITUATION DEBATE</vt:lpstr>
      <vt:lpstr>PowerPoint Presentation</vt:lpstr>
      <vt:lpstr>HUMANISTIC APPROACHES</vt:lpstr>
      <vt:lpstr>PowerPoint Presentation</vt:lpstr>
      <vt:lpstr>BIOLOGICAL APPROACHES</vt:lpstr>
      <vt:lpstr>BIOLOGICAL APPROACHES</vt:lpstr>
      <vt:lpstr>SOMATOTYPES</vt:lpstr>
      <vt:lpstr>PowerPoint Presentation</vt:lpstr>
      <vt:lpstr>TRAIT THEORISTS</vt:lpstr>
      <vt:lpstr>HANS &amp; SYBIL EYSENCK</vt:lpstr>
      <vt:lpstr>HANS &amp; SYBIL EYSENCK</vt:lpstr>
      <vt:lpstr>FIVE FACTOR MODEL</vt:lpstr>
      <vt:lpstr>PowerPoint Presentation</vt:lpstr>
      <vt:lpstr>CULTURAL UNDERSTANDINGS OF  PERSONALITY</vt:lpstr>
      <vt:lpstr>REGIONAL DIFFERENCES</vt:lpstr>
      <vt:lpstr>INDIVIDUALIST VS COLLECTIVIST CULTURES</vt:lpstr>
      <vt:lpstr>PowerPoint Presentation</vt:lpstr>
      <vt:lpstr>SELF-REPORT INVENTORIES</vt:lpstr>
      <vt:lpstr>LIKERT SCALES</vt:lpstr>
      <vt:lpstr>MMPI</vt:lpstr>
      <vt:lpstr>PROJECTIVE TESTS</vt:lpstr>
      <vt:lpstr>ROTTER INCOMPLETE SENTENCE BLANK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Kelley</dc:creator>
  <cp:lastModifiedBy>Anne Windus Kelley</cp:lastModifiedBy>
  <cp:revision>1</cp:revision>
  <dcterms:modified xsi:type="dcterms:W3CDTF">2020-03-22T18:16:16Z</dcterms:modified>
</cp:coreProperties>
</file>