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7" r:id="rId18"/>
    <p:sldId id="288" r:id="rId19"/>
    <p:sldId id="289" r:id="rId20"/>
    <p:sldId id="290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A62224-91B4-4288-B499-31CFDD3AB174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7E38A7-AFF4-41CC-8944-C845B922D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888D36-C69F-4CBA-8313-269F31D4EA7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A33F538-58B5-4F3C-B78A-AA588A813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9F79FD1D-C289-4C21-B3F8-A08827951EA4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640F65C-9810-4ADF-9D22-54C6A931B604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0689C388-F04B-434F-A170-D1DB02F086F1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4849FE1-4E33-4478-8F9F-5C5BAAC11919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AB7D334-DD47-4579-BAA2-571DD0387BCE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D7E36DF-5018-4FB1-95E5-6733E22C3586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9F50CEBB-CEE7-4B82-9156-74762B661A81}" type="slidenum">
              <a:rPr lang="en-US" altLang="en-US" smtClean="0">
                <a:latin typeface="Calibri" panose="020F0502020204030204" pitchFamily="34" charset="0"/>
              </a:rPr>
              <a:pPr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6C36B7B-69D0-4556-8365-8C964CA0697E}" type="slidenum">
              <a:rPr lang="en-US" altLang="en-US" smtClean="0">
                <a:latin typeface="Calibri" panose="020F0502020204030204" pitchFamily="34" charset="0"/>
              </a:rPr>
              <a:pPr/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166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BF807-70A2-496B-A560-FD107CB9C88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0CA35-90BD-422F-B332-A981C1CB0B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5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FC12C-EBC4-4442-8715-3C40FB74B40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10032-FBC1-4E15-94A3-7DF09CFDBF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346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72B19-4E36-429C-ACE5-4E66602D13C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0BE75-99C2-43A9-8512-950D883375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839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24BAD-D3EA-4786-918C-F362737D22D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4644-C4A0-40D6-82AB-FDFFFB230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315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D0125-3512-46C4-AECB-4C0ED384520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D0509-0099-42E7-9A25-554AFDDF22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02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666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135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4E9B0-B237-4AF7-AEBB-6AD5C48A87E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207F-85B0-4A5D-B576-53EE0F1374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423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4BF3-39CC-4D14-BD0F-29469E9D61F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6A426-278A-41FF-8720-3B98FA8B0F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18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EF39C-4D13-44FD-AD50-A112DA809BF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1FD6-7544-4A49-BDDE-619B3F9E2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9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72912-27CA-48F2-BA08-ADD045E8783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49532-D74D-4C23-B213-B5720A14BC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68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65D9F-C1F4-4955-8AE9-E789A40A5D2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8EFB-5E47-44A4-9A64-70B0EA34B2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70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13841-FA8E-4F40-9BE3-25E083013A8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B8C86-64BC-4169-B4BE-834057C0E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32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5DFD279-B7C9-4D60-ACC1-16DA3B6DA2D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4E3F10C-556D-484F-957E-84E3DA64A8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Elbow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15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Ulna hooks onto the end of the humerus</a:t>
            </a:r>
          </a:p>
          <a:p>
            <a:r>
              <a:rPr lang="en-US" altLang="en-US"/>
              <a:t>Very traumatic to dislocate </a:t>
            </a:r>
          </a:p>
          <a:p>
            <a:r>
              <a:rPr lang="en-US" altLang="en-US"/>
              <a:t>MOI = Violent hyperextension or severe lateral blow</a:t>
            </a:r>
          </a:p>
          <a:p>
            <a:r>
              <a:rPr lang="en-US" altLang="en-US"/>
              <a:t>Most often moves posterior</a:t>
            </a:r>
          </a:p>
          <a:p>
            <a:r>
              <a:rPr lang="en-US" altLang="en-US"/>
              <a:t>Lateral olecranon triangle will become horizontal</a:t>
            </a:r>
          </a:p>
        </p:txBody>
      </p:sp>
      <p:pic>
        <p:nvPicPr>
          <p:cNvPr id="21507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84963" y="1841500"/>
            <a:ext cx="4156075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Ulnar Dislocations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Elbow flexor strains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Two-joint muscle shared with the shoulder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Caused by loading with elbow flexion and shoulder flexion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Different grades of strains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Progress to stretching and strengthening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Refer to MD if complete rupture suspected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Elbow extensor strains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Triceps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Falling on an outstretched arm or repetitive motion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Pain with resisted elbow extension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Stretch and strengthen as tolerated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Refer if suspected avulsion of olecranon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Wrist flexor strains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Pain over medial epicondyle of humerus and anterior part of the forearm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Excessive resistance during wrist flexion or repetitive motion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Mild stretching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Wrist curls and grip strengthening 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Wrist extensor strains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Pain over the lateral epicondyle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Excessive wrist extension motions and repetitive motion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Modified activity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Mild stretching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Reverse wrist curls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10515600" cy="413543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Medial and lateral epicondylitis</a:t>
            </a:r>
          </a:p>
          <a:p>
            <a:pPr lvl="1">
              <a:defRPr/>
            </a:pPr>
            <a:r>
              <a:rPr lang="en-US" altLang="en-US" dirty="0"/>
              <a:t>Reduce pain and swelling</a:t>
            </a:r>
          </a:p>
          <a:p>
            <a:pPr lvl="2">
              <a:defRPr/>
            </a:pPr>
            <a:r>
              <a:rPr lang="en-US" altLang="en-US" dirty="0"/>
              <a:t>PRICES</a:t>
            </a:r>
          </a:p>
          <a:p>
            <a:pPr lvl="1">
              <a:defRPr/>
            </a:pPr>
            <a:r>
              <a:rPr lang="en-US" altLang="en-US" dirty="0"/>
              <a:t>Consider using a “strap” brace</a:t>
            </a:r>
          </a:p>
          <a:p>
            <a:pPr lvl="1">
              <a:defRPr/>
            </a:pPr>
            <a:r>
              <a:rPr lang="en-US" altLang="en-US" dirty="0"/>
              <a:t>Limit activity</a:t>
            </a:r>
          </a:p>
          <a:p>
            <a:pPr lvl="1">
              <a:defRPr/>
            </a:pPr>
            <a:r>
              <a:rPr lang="en-US" altLang="en-US" dirty="0"/>
              <a:t>Stretch and endurance train the muscle groups</a:t>
            </a:r>
          </a:p>
          <a:p>
            <a:pPr lvl="1">
              <a:defRPr/>
            </a:pPr>
            <a:r>
              <a:rPr lang="en-US" altLang="en-US" dirty="0"/>
              <a:t>Evaluate and modify biomechanics and equipment, if needed</a:t>
            </a:r>
          </a:p>
          <a:p>
            <a:pPr lvl="1">
              <a:defRPr/>
            </a:pPr>
            <a:r>
              <a:rPr lang="en-US" altLang="en-US" dirty="0"/>
              <a:t>Medication as prescribed by MD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i="1" dirty="0"/>
              <a:t>								</a:t>
            </a:r>
          </a:p>
          <a:p>
            <a:pPr marL="457200" lvl="1" indent="0">
              <a:buFont typeface="Arial" panose="020B0604020202020204" pitchFamily="34" charset="0"/>
              <a:buNone/>
              <a:defRPr/>
            </a:pPr>
            <a:r>
              <a:rPr lang="en-US" i="1" dirty="0"/>
              <a:t>									</a:t>
            </a: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and Tendon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 Sprains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Graded 1</a:t>
            </a:r>
            <a:r>
              <a:rPr lang="en-US" altLang="en-US" baseline="30000"/>
              <a:t>st</a:t>
            </a:r>
            <a:r>
              <a:rPr lang="en-US" altLang="en-US"/>
              <a:t>, 2</a:t>
            </a:r>
            <a:r>
              <a:rPr lang="en-US" altLang="en-US" baseline="30000"/>
              <a:t>nd</a:t>
            </a:r>
            <a:r>
              <a:rPr lang="en-US" altLang="en-US"/>
              <a:t>, and 3</a:t>
            </a:r>
            <a:r>
              <a:rPr lang="en-US" altLang="en-US" baseline="30000"/>
              <a:t>rd</a:t>
            </a:r>
            <a:r>
              <a:rPr lang="en-US" altLang="en-US"/>
              <a:t> as with all sprains</a:t>
            </a:r>
          </a:p>
          <a:p>
            <a:r>
              <a:rPr lang="en-US" altLang="en-US"/>
              <a:t>Ulnar collateral ligament</a:t>
            </a:r>
          </a:p>
          <a:p>
            <a:pPr lvl="1"/>
            <a:r>
              <a:rPr lang="en-US" altLang="en-US"/>
              <a:t>Vulnerable in throwing athletes</a:t>
            </a:r>
          </a:p>
          <a:p>
            <a:pPr lvl="1"/>
            <a:r>
              <a:rPr lang="en-US" altLang="en-US"/>
              <a:t>Typically repetitive stress on the ligament</a:t>
            </a:r>
          </a:p>
          <a:p>
            <a:pPr lvl="1"/>
            <a:r>
              <a:rPr lang="en-US" altLang="en-US"/>
              <a:t>May demonstrate joint laxity</a:t>
            </a:r>
          </a:p>
          <a:p>
            <a:pPr lvl="1"/>
            <a:r>
              <a:rPr lang="en-US" altLang="en-US"/>
              <a:t>May involve the ulnar nerve: Tinel’s tap test</a:t>
            </a:r>
          </a:p>
          <a:p>
            <a:pPr lvl="1"/>
            <a:r>
              <a:rPr lang="en-US" altLang="en-US"/>
              <a:t>Strengthen surrounding muscles to protect</a:t>
            </a:r>
          </a:p>
          <a:p>
            <a:pPr lvl="1"/>
            <a:r>
              <a:rPr lang="en-US" altLang="en-US"/>
              <a:t>Modify throwing programs, as needed</a:t>
            </a:r>
          </a:p>
          <a:p>
            <a:r>
              <a:rPr lang="en-US" altLang="en-US"/>
              <a:t>Radial collateral: not as vulnerable; similar treatment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Fluid build up in olecranon bursa</a:t>
            </a:r>
          </a:p>
          <a:p>
            <a:r>
              <a:rPr lang="en-US" altLang="en-US"/>
              <a:t>Compression wrap</a:t>
            </a:r>
          </a:p>
          <a:p>
            <a:r>
              <a:rPr lang="en-US" altLang="en-US"/>
              <a:t>See MD: May drain the bursa</a:t>
            </a:r>
          </a:p>
          <a:p>
            <a:r>
              <a:rPr lang="en-US" altLang="en-US"/>
              <a:t>Protect from further injury</a:t>
            </a:r>
          </a:p>
        </p:txBody>
      </p:sp>
      <p:pic>
        <p:nvPicPr>
          <p:cNvPr id="3072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543175"/>
            <a:ext cx="5181600" cy="273208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Bursa Injuries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Nerve Injuries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Ulnar nerve contusion</a:t>
            </a:r>
          </a:p>
          <a:p>
            <a:endParaRPr lang="en-US" altLang="en-US"/>
          </a:p>
          <a:p>
            <a:r>
              <a:rPr lang="en-US" altLang="en-US"/>
              <a:t>Close to surface behind the medial epicondyle</a:t>
            </a:r>
          </a:p>
          <a:p>
            <a:endParaRPr lang="en-US" altLang="en-US"/>
          </a:p>
          <a:p>
            <a:r>
              <a:rPr lang="en-US" altLang="en-US"/>
              <a:t>Compression = shooting pain (“</a:t>
            </a:r>
            <a:r>
              <a:rPr lang="en-US" altLang="ja-JP"/>
              <a:t>Funny bone</a:t>
            </a:r>
            <a:r>
              <a:rPr lang="en-US" altLang="en-US"/>
              <a:t>”</a:t>
            </a:r>
            <a:r>
              <a:rPr lang="en-US" altLang="ja-JP"/>
              <a:t>)</a:t>
            </a:r>
          </a:p>
          <a:p>
            <a:pPr lvl="1"/>
            <a:endParaRPr lang="en-US" altLang="en-US"/>
          </a:p>
          <a:p>
            <a:r>
              <a:rPr lang="en-US" altLang="en-US"/>
              <a:t>Pad the area to protect against further harm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Elbow injuries are usually caused from repetitive stress</a:t>
            </a:r>
          </a:p>
          <a:p>
            <a:endParaRPr lang="en-US" altLang="en-US"/>
          </a:p>
          <a:p>
            <a:r>
              <a:rPr lang="en-US" altLang="en-US"/>
              <a:t>Many elbow injuries can be prevented with proper stretching, strengthening, and biomechanical evaluation</a:t>
            </a:r>
          </a:p>
          <a:p>
            <a:endParaRPr lang="en-US" altLang="en-US"/>
          </a:p>
          <a:p>
            <a:r>
              <a:rPr lang="en-US" altLang="en-US"/>
              <a:t>Watch for nerve and blood vessel compression at the elbow because they are located in the anterior/medial elbow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Humerus</a:t>
            </a:r>
          </a:p>
          <a:p>
            <a:r>
              <a:rPr lang="en-US" altLang="en-US"/>
              <a:t>Radius</a:t>
            </a:r>
          </a:p>
          <a:p>
            <a:r>
              <a:rPr lang="en-US" altLang="en-US"/>
              <a:t>Ulna</a:t>
            </a:r>
          </a:p>
          <a:p>
            <a:endParaRPr lang="en-US" altLang="en-US"/>
          </a:p>
          <a:p>
            <a:r>
              <a:rPr lang="en-US" altLang="en-US"/>
              <a:t>Hinge joint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Elbow</a:t>
            </a:r>
          </a:p>
        </p:txBody>
      </p:sp>
      <p:pic>
        <p:nvPicPr>
          <p:cNvPr id="922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31075" y="1841500"/>
            <a:ext cx="2863850" cy="413543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Anatomic Triangles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Key landmarks for assessment</a:t>
            </a:r>
          </a:p>
          <a:p>
            <a:endParaRPr lang="en-US" altLang="en-US"/>
          </a:p>
          <a:p>
            <a:r>
              <a:rPr lang="en-US" altLang="en-US"/>
              <a:t>Triangle #1: olecranon, medial epicondyle, and lateral epicondyle</a:t>
            </a:r>
          </a:p>
          <a:p>
            <a:pPr lvl="1"/>
            <a:r>
              <a:rPr lang="en-US" altLang="en-US"/>
              <a:t>If viewed posteriorly, epicondyles are even</a:t>
            </a:r>
          </a:p>
          <a:p>
            <a:pPr lvl="1"/>
            <a:endParaRPr lang="en-US" altLang="en-US"/>
          </a:p>
          <a:p>
            <a:r>
              <a:rPr lang="en-US" altLang="en-US"/>
              <a:t>Triangle #2: radial head, lateral epicondyle, and olecranon process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Triceps </a:t>
            </a:r>
          </a:p>
          <a:p>
            <a:pPr lvl="1"/>
            <a:r>
              <a:rPr lang="en-US" altLang="en-US"/>
              <a:t>Extensor</a:t>
            </a:r>
          </a:p>
          <a:p>
            <a:r>
              <a:rPr lang="en-US" altLang="en-US"/>
              <a:t>Biceps</a:t>
            </a:r>
          </a:p>
          <a:p>
            <a:pPr lvl="1"/>
            <a:r>
              <a:rPr lang="en-US" altLang="en-US"/>
              <a:t>Flexor</a:t>
            </a:r>
          </a:p>
          <a:p>
            <a:r>
              <a:rPr lang="en-US" altLang="en-US"/>
              <a:t>Wrist flexors</a:t>
            </a:r>
          </a:p>
          <a:p>
            <a:pPr lvl="1"/>
            <a:r>
              <a:rPr lang="en-US" altLang="en-US"/>
              <a:t>Attach to medial epicondyle</a:t>
            </a:r>
          </a:p>
          <a:p>
            <a:r>
              <a:rPr lang="en-US" altLang="en-US"/>
              <a:t>Wrist extensors</a:t>
            </a:r>
          </a:p>
          <a:p>
            <a:pPr lvl="1"/>
            <a:r>
              <a:rPr lang="en-US" altLang="en-US"/>
              <a:t>Attach to lateral epicondyle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Muscles</a:t>
            </a:r>
          </a:p>
        </p:txBody>
      </p:sp>
      <p:pic>
        <p:nvPicPr>
          <p:cNvPr id="12292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1050" y="1636713"/>
            <a:ext cx="2892425" cy="4340225"/>
          </a:xfrm>
        </p:spPr>
      </p:pic>
      <p:pic>
        <p:nvPicPr>
          <p:cNvPr id="12293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375" y="1636713"/>
            <a:ext cx="1965325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Ulnar collateral ligament</a:t>
            </a:r>
          </a:p>
          <a:p>
            <a:pPr lvl="1"/>
            <a:r>
              <a:rPr lang="en-US" altLang="en-US"/>
              <a:t>Medial</a:t>
            </a:r>
          </a:p>
          <a:p>
            <a:pPr lvl="1"/>
            <a:endParaRPr lang="en-US" altLang="en-US"/>
          </a:p>
          <a:p>
            <a:r>
              <a:rPr lang="en-US" altLang="en-US"/>
              <a:t>Radial collateral ligament</a:t>
            </a:r>
          </a:p>
          <a:p>
            <a:pPr lvl="1"/>
            <a:r>
              <a:rPr lang="en-US" altLang="en-US"/>
              <a:t>Lateral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Ligaments</a:t>
            </a:r>
          </a:p>
        </p:txBody>
      </p:sp>
      <p:pic>
        <p:nvPicPr>
          <p:cNvPr id="1434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56388" y="1630363"/>
            <a:ext cx="3525837" cy="1971675"/>
          </a:xfrm>
        </p:spPr>
      </p:pic>
      <p:pic>
        <p:nvPicPr>
          <p:cNvPr id="14341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751263"/>
            <a:ext cx="3525837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Bursa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Fluid-filled sacs that provide protection between skin and bone</a:t>
            </a:r>
          </a:p>
          <a:p>
            <a:endParaRPr lang="en-US" altLang="en-US"/>
          </a:p>
          <a:p>
            <a:r>
              <a:rPr lang="en-US" altLang="en-US"/>
              <a:t>Olecranon bursa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Elbow Injuries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Typically overuse injuries from repetitive motion</a:t>
            </a:r>
          </a:p>
          <a:p>
            <a:endParaRPr lang="en-US" altLang="en-US"/>
          </a:p>
          <a:p>
            <a:r>
              <a:rPr lang="en-US" altLang="en-US"/>
              <a:t>Chronic inflammation</a:t>
            </a:r>
          </a:p>
          <a:p>
            <a:endParaRPr lang="en-US" altLang="en-US"/>
          </a:p>
          <a:p>
            <a:r>
              <a:rPr lang="en-US" altLang="en-US"/>
              <a:t>Strengthen surrounding muscles</a:t>
            </a:r>
          </a:p>
          <a:p>
            <a:endParaRPr lang="en-US" altLang="en-US"/>
          </a:p>
          <a:p>
            <a:r>
              <a:rPr lang="en-US" altLang="en-US"/>
              <a:t>Evaluate biomechanics and correct them if necessary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Bone Injuries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Rarely does the humerus fracture at the elbow</a:t>
            </a:r>
          </a:p>
          <a:p>
            <a:endParaRPr lang="en-US" altLang="en-US"/>
          </a:p>
          <a:p>
            <a:r>
              <a:rPr lang="en-US" altLang="en-US"/>
              <a:t>Caution if direct blow and pain located about 2 inches (5cm) above the joint</a:t>
            </a:r>
          </a:p>
          <a:p>
            <a:pPr lvl="1">
              <a:lnSpc>
                <a:spcPct val="130000"/>
              </a:lnSpc>
            </a:pPr>
            <a:r>
              <a:rPr lang="en-US" altLang="en-US"/>
              <a:t>Suspect fracture</a:t>
            </a:r>
          </a:p>
          <a:p>
            <a:pPr lvl="1">
              <a:lnSpc>
                <a:spcPct val="130000"/>
              </a:lnSpc>
            </a:pPr>
            <a:r>
              <a:rPr lang="en-US" altLang="en-US"/>
              <a:t>Refer immediately: danger of artery and nerve compression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Bone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Epiphyseal fractures: growth plate </a:t>
            </a:r>
          </a:p>
          <a:p>
            <a:pPr lvl="1"/>
            <a:r>
              <a:rPr lang="en-US" altLang="en-US"/>
              <a:t>Medial epicondyle region</a:t>
            </a:r>
          </a:p>
          <a:p>
            <a:pPr lvl="1"/>
            <a:r>
              <a:rPr lang="en-US" altLang="en-US"/>
              <a:t>Olecranon region</a:t>
            </a:r>
          </a:p>
          <a:p>
            <a:pPr lvl="1"/>
            <a:r>
              <a:rPr lang="en-US" altLang="en-US"/>
              <a:t>Pain, swelling, loss of motion</a:t>
            </a:r>
          </a:p>
          <a:p>
            <a:pPr lvl="1"/>
            <a:r>
              <a:rPr lang="en-US" altLang="en-US"/>
              <a:t>Refer to MD</a:t>
            </a:r>
          </a:p>
          <a:p>
            <a:pPr lvl="1"/>
            <a:endParaRPr lang="en-US" altLang="en-US"/>
          </a:p>
          <a:p>
            <a:r>
              <a:rPr lang="en-US" altLang="en-US"/>
              <a:t>Avulsion fractures</a:t>
            </a:r>
          </a:p>
          <a:p>
            <a:pPr lvl="1"/>
            <a:r>
              <a:rPr lang="en-US" altLang="en-US"/>
              <a:t>Pulled off piece of bone</a:t>
            </a:r>
          </a:p>
          <a:p>
            <a:pPr lvl="1"/>
            <a:r>
              <a:rPr lang="en-US" altLang="en-US"/>
              <a:t>Medial epicondyle and olecranon </a:t>
            </a:r>
          </a:p>
          <a:p>
            <a:pPr lvl="1"/>
            <a:r>
              <a:rPr lang="en-US" altLang="en-US"/>
              <a:t>Severe pain and deformity</a:t>
            </a:r>
          </a:p>
          <a:p>
            <a:pPr lvl="1"/>
            <a:r>
              <a:rPr lang="en-US" altLang="en-US"/>
              <a:t>Refer to MD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606</Words>
  <Application>Microsoft Office PowerPoint</Application>
  <PresentationFormat>Widescreen</PresentationFormat>
  <Paragraphs>163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Elbow Injuries</vt:lpstr>
      <vt:lpstr>Anatomy of the Elbow</vt:lpstr>
      <vt:lpstr>Anatomic Triangles</vt:lpstr>
      <vt:lpstr>Muscles</vt:lpstr>
      <vt:lpstr>Ligaments</vt:lpstr>
      <vt:lpstr>Bursa</vt:lpstr>
      <vt:lpstr>Preventing Elbow Injuries</vt:lpstr>
      <vt:lpstr>Bone Injuries</vt:lpstr>
      <vt:lpstr>Bone Injuries (continued)</vt:lpstr>
      <vt:lpstr>Ulnar Dislocations</vt:lpstr>
      <vt:lpstr>Muscle and Tendon Injuries</vt:lpstr>
      <vt:lpstr>Muscle and Tendon Injuries (continued)</vt:lpstr>
      <vt:lpstr>Muscle and Tendon Injuries (continued)</vt:lpstr>
      <vt:lpstr>Muscle and Tendon Injuries (continued)</vt:lpstr>
      <vt:lpstr>Muscle and Tendon Injuries (continued)</vt:lpstr>
      <vt:lpstr>Ligament Sprains</vt:lpstr>
      <vt:lpstr>Bursa Injuries</vt:lpstr>
      <vt:lpstr>Nerve Injuries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94</cp:revision>
  <cp:lastPrinted>2017-03-14T16:50:08Z</cp:lastPrinted>
  <dcterms:created xsi:type="dcterms:W3CDTF">2017-03-14T15:11:25Z</dcterms:created>
  <dcterms:modified xsi:type="dcterms:W3CDTF">2023-09-14T16:54:42Z</dcterms:modified>
</cp:coreProperties>
</file>