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1"/>
  </p:notesMasterIdLst>
  <p:handoutMasterIdLst>
    <p:handoutMasterId r:id="rId22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85" r:id="rId16"/>
    <p:sldId id="286" r:id="rId17"/>
    <p:sldId id="287" r:id="rId18"/>
    <p:sldId id="288" r:id="rId19"/>
    <p:sldId id="289" r:id="rId20"/>
  </p:sldIdLst>
  <p:sldSz cx="12192000" cy="6858000"/>
  <p:notesSz cx="6858000" cy="91440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91D2D6-07AE-44C6-83DD-CA00E44DE80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F99CF6-A6CB-4684-8775-AEB2955784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C260DDF-1EA2-43F6-83A3-DEC9C0B47E3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D727C5B-DA9E-464C-B2D0-EB458F3FB3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EC8E477A-A567-45B7-8BDC-2C40BA3ADBE2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312BBB12-0BFC-4101-9CE2-FE6F94E4BA62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4354EFD3-08E2-46E7-961D-71FCBCAF7B15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C8094B56-38E0-4443-87C7-84B471ED8C01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E504332E-8174-4CDD-B539-2581E66A3ADA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AFB0FFC-0155-4EA8-BAA6-6197492CC307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B341A786-0270-4E05-806D-1942BC5BDA8A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0738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78363-40BC-4B5C-8D75-EB7F8E2B9E0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14C6F-6E56-4E5B-9349-1A8CE715AC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18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3AD18-D545-42F6-A2EC-FD15406F36A5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836BB-5C55-4985-87F7-DB2547FB07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5124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1360-4EDB-4BD5-BD06-30083C23521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9157F-3F03-4B7E-B0F4-A5033B64FB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89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0BB1C-6DC8-4CFD-826F-B2036DEE52A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83815-1D5F-4399-BEF5-4AD2667469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355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7AAE-62FE-4652-BD82-BED6281D382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44795-DC51-4596-A9AA-B9DB0978EA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9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9828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9739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CB042-FE36-434A-8885-F194C0A2D9B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A6D9E-7F28-4627-8611-AC0406989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13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51226-2560-4B4E-A649-4906FA67908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5D26A-4B47-47F7-924F-01CB864909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22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BF8D5-2F98-420E-873B-294C3B1B88B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6B91C-EE08-478D-BF55-8481596F48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36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42645-257A-4BAC-9D87-FA940241244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CF72D-A6D4-4691-87E3-B1E18BF1F2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050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1173E-5CD4-4822-9F4C-9FAE5DE10E4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9E299-5654-4E12-B126-ABB9F0491E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2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73A25-8ED2-419C-8AE6-C60CAC6E64E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A0B5D-86BE-44B3-91AC-E175642838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48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48AD21C-61F7-4F9A-B625-2776D47D410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25849AF-6F58-49DB-9FD0-69F622EF3E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Shoulder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14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Protective Padding and </a:t>
            </a:r>
            <a:br>
              <a:rPr lang="en-US" altLang="en-US"/>
            </a:br>
            <a:r>
              <a:rPr lang="en-US" altLang="en-US"/>
              <a:t>Modifications for Pain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Use shoulder pads properly</a:t>
            </a:r>
          </a:p>
          <a:p>
            <a:endParaRPr lang="en-US" altLang="en-US"/>
          </a:p>
          <a:p>
            <a:r>
              <a:rPr lang="en-US" altLang="en-US"/>
              <a:t>Modify sports (type of throwing, level of throwing, number of hits, and others) if pain persists</a:t>
            </a:r>
          </a:p>
          <a:p>
            <a:endParaRPr lang="en-US" altLang="en-US"/>
          </a:p>
          <a:p>
            <a:r>
              <a:rPr lang="en-US" altLang="en-US"/>
              <a:t>Be particularly aware of young athletes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Bone Injuries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dirty="0" err="1">
                <a:ea typeface="+mn-ea"/>
                <a:cs typeface="+mn-cs"/>
              </a:rPr>
              <a:t>Clavicular</a:t>
            </a:r>
            <a:r>
              <a:rPr lang="en-US" dirty="0">
                <a:ea typeface="+mn-ea"/>
                <a:cs typeface="+mn-cs"/>
              </a:rPr>
              <a:t> fractures: </a:t>
            </a:r>
            <a:r>
              <a:rPr lang="en-US" dirty="0">
                <a:ea typeface="+mn-ea"/>
              </a:rPr>
              <a:t>distal 1/3 most vulnerable</a:t>
            </a:r>
          </a:p>
          <a:p>
            <a:pPr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Humeral fractures: </a:t>
            </a:r>
            <a:r>
              <a:rPr lang="en-US" dirty="0" err="1">
                <a:ea typeface="+mn-ea"/>
                <a:cs typeface="+mn-cs"/>
              </a:rPr>
              <a:t>m</a:t>
            </a:r>
            <a:r>
              <a:rPr lang="en-US" dirty="0" err="1">
                <a:ea typeface="+mn-ea"/>
              </a:rPr>
              <a:t>idshaft</a:t>
            </a:r>
            <a:endParaRPr lang="en-US" dirty="0">
              <a:ea typeface="+mn-ea"/>
            </a:endParaRPr>
          </a:p>
          <a:p>
            <a:pPr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Epiphyseal fractures</a:t>
            </a:r>
          </a:p>
          <a:p>
            <a:pPr lvl="1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Growth plate: caution with young athletes</a:t>
            </a:r>
          </a:p>
          <a:p>
            <a:pPr lvl="1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Pain, inability to use the arm</a:t>
            </a:r>
          </a:p>
          <a:p>
            <a:pPr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Avulsion fractions: pull small piece of </a:t>
            </a:r>
            <a:r>
              <a:rPr lang="en-US" dirty="0" err="1">
                <a:latin typeface="Helvetica" charset="0"/>
                <a:ea typeface="ＭＳ Ｐゴシック" charset="0"/>
              </a:rPr>
              <a:t>glenoid</a:t>
            </a:r>
            <a:r>
              <a:rPr lang="en-US" dirty="0">
                <a:latin typeface="Helvetica" charset="0"/>
                <a:ea typeface="ＭＳ Ｐゴシック" charset="0"/>
              </a:rPr>
              <a:t> or acromion</a:t>
            </a: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Subluxation</a:t>
            </a:r>
          </a:p>
          <a:p>
            <a:pPr lvl="1"/>
            <a:r>
              <a:rPr lang="en-US" altLang="en-US"/>
              <a:t>Goes out and reduces on its own</a:t>
            </a:r>
          </a:p>
          <a:p>
            <a:r>
              <a:rPr lang="en-US" altLang="en-US"/>
              <a:t>Dislocation</a:t>
            </a:r>
          </a:p>
          <a:p>
            <a:pPr lvl="1"/>
            <a:r>
              <a:rPr lang="en-US" altLang="en-US"/>
              <a:t>Goes out and stays out</a:t>
            </a:r>
          </a:p>
          <a:p>
            <a:pPr lvl="1"/>
            <a:endParaRPr lang="en-US" altLang="en-US"/>
          </a:p>
          <a:p>
            <a:r>
              <a:rPr lang="en-US" altLang="en-US"/>
              <a:t>Caution of bone and nerve damage</a:t>
            </a:r>
          </a:p>
          <a:p>
            <a:endParaRPr lang="en-US" altLang="en-US"/>
          </a:p>
          <a:p>
            <a:r>
              <a:rPr lang="en-US" altLang="en-US"/>
              <a:t>MD must reduce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err="1">
                <a:ea typeface="+mj-ea"/>
                <a:cs typeface="+mj-cs"/>
              </a:rPr>
              <a:t>Glenohumeral</a:t>
            </a:r>
            <a:r>
              <a:rPr lang="en-US" dirty="0">
                <a:ea typeface="+mj-ea"/>
                <a:cs typeface="+mj-cs"/>
              </a:rPr>
              <a:t> Dislocation and Subluxation</a:t>
            </a:r>
          </a:p>
        </p:txBody>
      </p:sp>
      <p:pic>
        <p:nvPicPr>
          <p:cNvPr id="24580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6813" y="1841500"/>
            <a:ext cx="5032375" cy="413543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Rotator Cuff Strain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Graded like all strains</a:t>
            </a:r>
          </a:p>
          <a:p>
            <a:endParaRPr lang="en-US" altLang="en-US"/>
          </a:p>
          <a:p>
            <a:r>
              <a:rPr lang="en-US" altLang="en-US"/>
              <a:t>Occurs from range-of-motion beyond normal</a:t>
            </a:r>
          </a:p>
          <a:p>
            <a:endParaRPr lang="en-US" altLang="en-US"/>
          </a:p>
          <a:p>
            <a:r>
              <a:rPr lang="en-US" altLang="en-US"/>
              <a:t>Usually pain with abduction</a:t>
            </a:r>
          </a:p>
          <a:p>
            <a:endParaRPr lang="en-US" altLang="en-US"/>
          </a:p>
          <a:p>
            <a:r>
              <a:rPr lang="en-US" altLang="en-US"/>
              <a:t>PRICES and gentle exercise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Impingement Syndrome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Repetitive, overhead motion</a:t>
            </a:r>
          </a:p>
          <a:p>
            <a:endParaRPr lang="en-US" altLang="en-US"/>
          </a:p>
          <a:p>
            <a:r>
              <a:rPr lang="en-US" altLang="en-US"/>
              <a:t>Compression on supraspinatus and biceps as they go through the subacromial space</a:t>
            </a:r>
          </a:p>
          <a:p>
            <a:endParaRPr lang="en-US" altLang="en-US"/>
          </a:p>
          <a:p>
            <a:r>
              <a:rPr lang="en-US" altLang="en-US"/>
              <a:t>Modify exercise, PRICES, focus on posture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Biceps Tendonitis and Rupture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Common with racket sports and repetitive motion</a:t>
            </a:r>
          </a:p>
          <a:p>
            <a:endParaRPr lang="en-US" altLang="en-US"/>
          </a:p>
          <a:p>
            <a:r>
              <a:rPr lang="en-US" altLang="en-US"/>
              <a:t>Tendon may feel like it has crepitus (or crunching)</a:t>
            </a:r>
          </a:p>
          <a:p>
            <a:endParaRPr lang="en-US" altLang="en-US"/>
          </a:p>
          <a:p>
            <a:r>
              <a:rPr lang="en-US" altLang="en-US"/>
              <a:t>Tendon may rupture with excessive force or contraction</a:t>
            </a:r>
          </a:p>
          <a:p>
            <a:endParaRPr lang="en-US" altLang="en-US"/>
          </a:p>
          <a:p>
            <a:r>
              <a:rPr lang="en-US" altLang="en-US"/>
              <a:t>If ruptured, athlete cannot flex the elbow and has bulge in arm where muscle retracts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Thoracic Outlet Syndrome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First rib and clavicle area is narrowed</a:t>
            </a:r>
          </a:p>
          <a:p>
            <a:endParaRPr lang="en-US" altLang="en-US"/>
          </a:p>
          <a:p>
            <a:r>
              <a:rPr lang="en-US" altLang="en-US"/>
              <a:t>Neurovascular structures are compressed</a:t>
            </a:r>
          </a:p>
          <a:p>
            <a:endParaRPr lang="en-US" altLang="en-US"/>
          </a:p>
          <a:p>
            <a:r>
              <a:rPr lang="en-US" altLang="en-US"/>
              <a:t>Hand and arm numbness and discoloration</a:t>
            </a:r>
          </a:p>
          <a:p>
            <a:endParaRPr lang="en-US" altLang="en-US"/>
          </a:p>
          <a:p>
            <a:r>
              <a:rPr lang="en-US" altLang="en-US"/>
              <a:t>Refer to MD for complete work-up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Sprains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 lvl="1">
              <a:defRPr/>
            </a:pPr>
            <a:r>
              <a:rPr lang="en-US" altLang="en-US" dirty="0" err="1">
                <a:ea typeface="+mn-ea"/>
              </a:rPr>
              <a:t>Acromioclavicular</a:t>
            </a:r>
            <a:r>
              <a:rPr lang="en-US" altLang="en-US" dirty="0">
                <a:ea typeface="+mn-ea"/>
              </a:rPr>
              <a:t> or shoulder separation</a:t>
            </a:r>
          </a:p>
          <a:p>
            <a:pPr lvl="2">
              <a:defRPr/>
            </a:pPr>
            <a:endParaRPr lang="en-US" altLang="en-US" dirty="0">
              <a:ea typeface="+mn-ea"/>
            </a:endParaRPr>
          </a:p>
          <a:p>
            <a:pPr lvl="1">
              <a:defRPr/>
            </a:pPr>
            <a:r>
              <a:rPr lang="en-US" altLang="en-US" dirty="0" err="1">
                <a:ea typeface="+mn-ea"/>
              </a:rPr>
              <a:t>Glenohumeral</a:t>
            </a:r>
            <a:endParaRPr lang="en-US" altLang="en-US" dirty="0">
              <a:ea typeface="+mn-ea"/>
            </a:endParaRPr>
          </a:p>
          <a:p>
            <a:pPr lvl="2">
              <a:defRPr/>
            </a:pPr>
            <a:r>
              <a:rPr lang="en-US" altLang="en-US" dirty="0">
                <a:ea typeface="+mn-ea"/>
              </a:rPr>
              <a:t>Dislocation or subluxation</a:t>
            </a:r>
          </a:p>
          <a:p>
            <a:pPr lvl="2">
              <a:defRPr/>
            </a:pPr>
            <a:r>
              <a:rPr lang="en-US" altLang="en-US" dirty="0">
                <a:ea typeface="+mn-ea"/>
              </a:rPr>
              <a:t>Watch for glenoid labrum damage</a:t>
            </a:r>
          </a:p>
          <a:p>
            <a:pPr lvl="2">
              <a:defRPr/>
            </a:pPr>
            <a:endParaRPr lang="en-US" altLang="en-US" dirty="0">
              <a:ea typeface="+mn-ea"/>
            </a:endParaRPr>
          </a:p>
          <a:p>
            <a:pPr lvl="1">
              <a:defRPr/>
            </a:pPr>
            <a:r>
              <a:rPr lang="en-US" altLang="en-US" dirty="0">
                <a:ea typeface="+mn-ea"/>
              </a:rPr>
              <a:t>Sternoclavicular</a:t>
            </a:r>
          </a:p>
          <a:p>
            <a:pPr lvl="2">
              <a:defRPr/>
            </a:pPr>
            <a:r>
              <a:rPr lang="en-US" altLang="en-US" dirty="0">
                <a:ea typeface="+mn-ea"/>
              </a:rPr>
              <a:t>May compress trachea if posterior</a:t>
            </a:r>
          </a:p>
          <a:p>
            <a:pPr lvl="2">
              <a:defRPr/>
            </a:pPr>
            <a:r>
              <a:rPr lang="en-US" altLang="en-US" dirty="0">
                <a:ea typeface="+mn-ea"/>
              </a:rPr>
              <a:t>Watch for emergency situations due to location of cardiorespiratory anatomy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838200" y="1579563"/>
            <a:ext cx="10515600" cy="4168775"/>
          </a:xfrm>
        </p:spPr>
        <p:txBody>
          <a:bodyPr/>
          <a:lstStyle/>
          <a:p>
            <a:r>
              <a:rPr lang="en-US" altLang="en-US"/>
              <a:t>The shoulder is a complex and very mobile region</a:t>
            </a:r>
          </a:p>
          <a:p>
            <a:endParaRPr lang="en-US" altLang="en-US"/>
          </a:p>
          <a:p>
            <a:r>
              <a:rPr lang="en-US" altLang="en-US"/>
              <a:t>Shoulder injuries often occur from repetitive stress such as overhead movements, throwing, and swimming</a:t>
            </a:r>
          </a:p>
          <a:p>
            <a:endParaRPr lang="en-US" altLang="en-US"/>
          </a:p>
          <a:p>
            <a:r>
              <a:rPr lang="en-US" altLang="en-US"/>
              <a:t>Shoulder treatment should focus not only on management of the injury but on strengthening and flexibility</a:t>
            </a:r>
          </a:p>
          <a:p>
            <a:endParaRPr lang="en-US" altLang="en-US"/>
          </a:p>
          <a:p>
            <a:r>
              <a:rPr lang="en-US" altLang="en-US"/>
              <a:t>Proper posture and biomechanics of sport are essential to the treatment and rehabilitation of shoulder injuries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3673475" cy="4046538"/>
          </a:xfrm>
        </p:spPr>
        <p:txBody>
          <a:bodyPr/>
          <a:lstStyle/>
          <a:p>
            <a:r>
              <a:rPr lang="en-US" altLang="en-US"/>
              <a:t>Ball-and-socket joint</a:t>
            </a:r>
          </a:p>
          <a:p>
            <a:endParaRPr lang="en-US" altLang="en-US"/>
          </a:p>
          <a:p>
            <a:r>
              <a:rPr lang="en-US" altLang="en-US"/>
              <a:t>Much mobility but little stability</a:t>
            </a:r>
          </a:p>
          <a:p>
            <a:endParaRPr lang="en-US" altLang="en-US"/>
          </a:p>
          <a:p>
            <a:r>
              <a:rPr lang="en-US" altLang="en-US"/>
              <a:t>Humeral head in the glenoid fossa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Shoulder Anatomy</a:t>
            </a:r>
          </a:p>
        </p:txBody>
      </p:sp>
      <p:pic>
        <p:nvPicPr>
          <p:cNvPr id="9220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10138" y="2120900"/>
            <a:ext cx="6443662" cy="2990850"/>
          </a:xfrm>
        </p:spPr>
      </p:pic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10509250" y="5853113"/>
            <a:ext cx="1155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Shoulder girdle</a:t>
            </a:r>
          </a:p>
          <a:p>
            <a:pPr lvl="1"/>
            <a:r>
              <a:rPr lang="en-US" altLang="en-US"/>
              <a:t>Humerus</a:t>
            </a:r>
          </a:p>
          <a:p>
            <a:pPr lvl="2"/>
            <a:r>
              <a:rPr lang="en-US" altLang="en-US"/>
              <a:t>Bicipital groove at top</a:t>
            </a:r>
          </a:p>
          <a:p>
            <a:pPr lvl="1"/>
            <a:r>
              <a:rPr lang="en-US" altLang="en-US"/>
              <a:t>Clavicle</a:t>
            </a:r>
          </a:p>
          <a:p>
            <a:pPr lvl="2"/>
            <a:r>
              <a:rPr lang="en-US" altLang="en-US"/>
              <a:t>Collarbone</a:t>
            </a:r>
          </a:p>
          <a:p>
            <a:pPr lvl="1"/>
            <a:r>
              <a:rPr lang="en-US" altLang="en-US"/>
              <a:t>Scapula</a:t>
            </a:r>
          </a:p>
          <a:p>
            <a:pPr lvl="2"/>
            <a:r>
              <a:rPr lang="en-US" altLang="en-US"/>
              <a:t>Shoulder blade</a:t>
            </a:r>
          </a:p>
          <a:p>
            <a:pPr lvl="2"/>
            <a:endParaRPr lang="en-US" altLang="en-US"/>
          </a:p>
          <a:p>
            <a:r>
              <a:rPr lang="en-US" altLang="en-US"/>
              <a:t>Ligaments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Shoulder Anatomy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1126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81775" y="1841500"/>
            <a:ext cx="4362450" cy="4135438"/>
          </a:xfrm>
        </p:spPr>
      </p:pic>
      <p:sp>
        <p:nvSpPr>
          <p:cNvPr id="11269" name="TextBox 9"/>
          <p:cNvSpPr txBox="1">
            <a:spLocks noChangeArrowheads="1"/>
          </p:cNvSpPr>
          <p:nvPr/>
        </p:nvSpPr>
        <p:spPr bwMode="auto">
          <a:xfrm>
            <a:off x="10517188" y="5957888"/>
            <a:ext cx="115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Muscles</a:t>
            </a:r>
          </a:p>
          <a:p>
            <a:pPr lvl="1"/>
            <a:r>
              <a:rPr lang="en-US" altLang="en-US"/>
              <a:t>Rotator cuff</a:t>
            </a:r>
          </a:p>
          <a:p>
            <a:pPr lvl="2"/>
            <a:r>
              <a:rPr lang="en-US" altLang="en-US"/>
              <a:t>Supraspinatus</a:t>
            </a:r>
          </a:p>
          <a:p>
            <a:pPr lvl="2"/>
            <a:r>
              <a:rPr lang="en-US" altLang="en-US"/>
              <a:t>Infraspinatus</a:t>
            </a:r>
          </a:p>
          <a:p>
            <a:pPr lvl="2"/>
            <a:r>
              <a:rPr lang="en-US" altLang="en-US"/>
              <a:t>Teres minor</a:t>
            </a:r>
          </a:p>
          <a:p>
            <a:pPr lvl="2"/>
            <a:r>
              <a:rPr lang="en-US" altLang="en-US"/>
              <a:t>Subscapularis</a:t>
            </a:r>
          </a:p>
          <a:p>
            <a:pPr lvl="1"/>
            <a:r>
              <a:rPr lang="en-US" altLang="en-US"/>
              <a:t>Deltoid</a:t>
            </a:r>
          </a:p>
          <a:p>
            <a:pPr lvl="1"/>
            <a:r>
              <a:rPr lang="en-US" altLang="en-US"/>
              <a:t>Biceps</a:t>
            </a:r>
          </a:p>
          <a:p>
            <a:pPr lvl="1"/>
            <a:r>
              <a:rPr lang="en-US" altLang="en-US"/>
              <a:t>Triceps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Shoulder Anatomy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13316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67588" y="1841500"/>
            <a:ext cx="2790825" cy="4135438"/>
          </a:xfrm>
        </p:spPr>
      </p:pic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10509250" y="5957888"/>
            <a:ext cx="1155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Ligaments</a:t>
            </a:r>
          </a:p>
          <a:p>
            <a:pPr lvl="1"/>
            <a:r>
              <a:rPr lang="en-US" altLang="en-US"/>
              <a:t>Acromioclavicular</a:t>
            </a:r>
          </a:p>
          <a:p>
            <a:pPr lvl="2"/>
            <a:r>
              <a:rPr lang="en-US" altLang="en-US"/>
              <a:t>Acromion on scapula</a:t>
            </a:r>
          </a:p>
          <a:p>
            <a:pPr lvl="2"/>
            <a:r>
              <a:rPr lang="en-US" altLang="en-US"/>
              <a:t>Distal clavicle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Glenohumeral</a:t>
            </a:r>
          </a:p>
          <a:p>
            <a:pPr lvl="2"/>
            <a:r>
              <a:rPr lang="en-US" altLang="en-US"/>
              <a:t>Glenoid fossa on scapula</a:t>
            </a:r>
          </a:p>
          <a:p>
            <a:pPr lvl="2"/>
            <a:r>
              <a:rPr lang="en-US" altLang="en-US"/>
              <a:t>Humeral head</a:t>
            </a:r>
          </a:p>
          <a:p>
            <a:pPr lvl="2"/>
            <a:r>
              <a:rPr lang="en-US" altLang="en-US"/>
              <a:t>Capsular ligament</a:t>
            </a:r>
          </a:p>
          <a:p>
            <a:pPr lvl="2"/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Shoulder Anatomy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15364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67588" y="1841500"/>
            <a:ext cx="2790825" cy="4135438"/>
          </a:xfrm>
        </p:spPr>
      </p:pic>
      <p:sp>
        <p:nvSpPr>
          <p:cNvPr id="15365" name="TextBox 8"/>
          <p:cNvSpPr txBox="1">
            <a:spLocks noChangeArrowheads="1"/>
          </p:cNvSpPr>
          <p:nvPr/>
        </p:nvSpPr>
        <p:spPr bwMode="auto">
          <a:xfrm>
            <a:off x="10509250" y="5976938"/>
            <a:ext cx="1155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Shoulder Anatomy </a:t>
            </a:r>
            <a:r>
              <a:rPr lang="en-US" altLang="en-US" sz="2400" i="1"/>
              <a:t>(continued)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Bursas: cushions between muscles and bones</a:t>
            </a:r>
          </a:p>
          <a:p>
            <a:pPr lvl="1"/>
            <a:r>
              <a:rPr lang="en-US" altLang="en-US"/>
              <a:t>Subacromial 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Subcoracoid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Subdeltoid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Subscapularis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Preventing Shoulder Injuries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Muscle weakness</a:t>
            </a:r>
          </a:p>
          <a:p>
            <a:endParaRPr lang="en-US" altLang="en-US"/>
          </a:p>
          <a:p>
            <a:r>
              <a:rPr lang="en-US" altLang="en-US"/>
              <a:t>Postural problems</a:t>
            </a:r>
          </a:p>
          <a:p>
            <a:endParaRPr lang="en-US" altLang="en-US"/>
          </a:p>
          <a:p>
            <a:r>
              <a:rPr lang="en-US" altLang="en-US"/>
              <a:t>Nature of the sport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Addressing Muscle Weakness and Posture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Don’t just work the muscles you can see in the mirror</a:t>
            </a:r>
          </a:p>
          <a:p>
            <a:endParaRPr lang="en-US" altLang="en-US"/>
          </a:p>
          <a:p>
            <a:r>
              <a:rPr lang="en-US" altLang="en-US"/>
              <a:t>Balance anterior and posterior muscles</a:t>
            </a:r>
          </a:p>
          <a:p>
            <a:pPr lvl="1"/>
            <a:r>
              <a:rPr lang="en-US" altLang="en-US"/>
              <a:t>Stretch tight muscles </a:t>
            </a:r>
          </a:p>
          <a:p>
            <a:pPr lvl="1"/>
            <a:r>
              <a:rPr lang="en-US" altLang="en-US"/>
              <a:t>Strengthen weak muscles</a:t>
            </a:r>
          </a:p>
          <a:p>
            <a:pPr lvl="1"/>
            <a:endParaRPr lang="en-US" altLang="en-US"/>
          </a:p>
          <a:p>
            <a:r>
              <a:rPr lang="en-US" altLang="en-US"/>
              <a:t>Keep chest up and shoulder blades together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Sport Specific Issues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Swimmers and throwers are vulnerable</a:t>
            </a:r>
          </a:p>
          <a:p>
            <a:endParaRPr lang="en-US" altLang="en-US"/>
          </a:p>
          <a:p>
            <a:r>
              <a:rPr lang="en-US" altLang="en-US"/>
              <a:t>Counterbalance strengthening with opposing muscle groups</a:t>
            </a:r>
          </a:p>
          <a:p>
            <a:endParaRPr lang="en-US" altLang="en-US"/>
          </a:p>
          <a:p>
            <a:r>
              <a:rPr lang="en-US" altLang="en-US"/>
              <a:t>Focus on small muscles too</a:t>
            </a:r>
          </a:p>
          <a:p>
            <a:endParaRPr lang="en-US" altLang="en-US"/>
          </a:p>
          <a:p>
            <a:r>
              <a:rPr lang="en-US" altLang="en-US" i="1"/>
              <a:t>Thrower’s Ten </a:t>
            </a:r>
            <a:r>
              <a:rPr lang="en-US" altLang="en-US"/>
              <a:t>program is good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</TotalTime>
  <Words>494</Words>
  <Application>Microsoft Office PowerPoint</Application>
  <PresentationFormat>Widescreen</PresentationFormat>
  <Paragraphs>153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Shoulder Injuries</vt:lpstr>
      <vt:lpstr>Shoulder Anatomy</vt:lpstr>
      <vt:lpstr>Shoulder Anatomy (continued)</vt:lpstr>
      <vt:lpstr>Shoulder Anatomy (continued)</vt:lpstr>
      <vt:lpstr>Shoulder Anatomy (continued)</vt:lpstr>
      <vt:lpstr>Shoulder Anatomy (continued)</vt:lpstr>
      <vt:lpstr>Preventing Shoulder Injuries</vt:lpstr>
      <vt:lpstr>Addressing Muscle Weakness and Posture</vt:lpstr>
      <vt:lpstr>Sport Specific Issues</vt:lpstr>
      <vt:lpstr>Protective Padding and  Modifications for Pain</vt:lpstr>
      <vt:lpstr>Bone Injuries</vt:lpstr>
      <vt:lpstr>Glenohumeral Dislocation and Subluxation</vt:lpstr>
      <vt:lpstr>Rotator Cuff Strain</vt:lpstr>
      <vt:lpstr>Impingement Syndrome</vt:lpstr>
      <vt:lpstr>Biceps Tendonitis and Rupture</vt:lpstr>
      <vt:lpstr>Thoracic Outlet Syndrome</vt:lpstr>
      <vt:lpstr>Sprains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96</cp:revision>
  <cp:lastPrinted>2017-03-14T16:50:08Z</cp:lastPrinted>
  <dcterms:created xsi:type="dcterms:W3CDTF">2017-03-14T15:11:25Z</dcterms:created>
  <dcterms:modified xsi:type="dcterms:W3CDTF">2023-09-14T16:54:22Z</dcterms:modified>
</cp:coreProperties>
</file>