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3"/>
  </p:notesMasterIdLst>
  <p:handoutMasterIdLst>
    <p:handoutMasterId r:id="rId24"/>
  </p:handoutMasterIdLst>
  <p:sldIdLst>
    <p:sldId id="270" r:id="rId3"/>
    <p:sldId id="272" r:id="rId4"/>
    <p:sldId id="273" r:id="rId5"/>
    <p:sldId id="274" r:id="rId6"/>
    <p:sldId id="275" r:id="rId7"/>
    <p:sldId id="276" r:id="rId8"/>
    <p:sldId id="290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F49E82-0BDC-49D0-8B27-B88DBA4D589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266866-9D5F-4058-8231-E472BD02F7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71A5FC5-4444-44F2-8D1E-5CB004AE72A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F8A0625-4E94-4563-AE4B-6ECD3A450D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671EF74B-B9BD-4803-AF21-CE94326F36FE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190C0C4-4A71-4F7A-B2BF-BC3990594538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F7DE8C5-F2DD-4609-A225-B887FE2543EC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6394D732-1D2D-4540-BE11-07C0FEF66A56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D2122780-61DF-451A-B631-A2126BDB7A2F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A303E25-CB0E-45FB-8138-587C0B6F7ACC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491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27AF0-F317-4A7D-B918-A152E74C9A1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D397F-5834-4FE3-969E-13ABE53CFA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81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898C4-A0F3-4E0B-BF5B-4814331917F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51267-BC28-45EC-ADF8-0339641B18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48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2CC08-601B-4F8A-B129-D837FC0F9B8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2F5AA-911E-4BD1-B967-2DFDC22540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697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B0D24-77AA-4702-A819-E97F94FE9B2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1DB80-9D9A-4E3A-BAF0-0193364D14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928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1E88C-6B56-4775-A98B-FD91CA90A91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F8F34-A42A-44EE-9BF5-4642CEDED2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59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530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11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72A30-30B5-4A01-80DB-303A8288E59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0E797-20DB-4EE9-B647-7C82958DBE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36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672A6-3D1B-4065-9E3A-4FC857B527B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7087A-43F5-400C-BDD4-759D389D9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46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9208-2F36-4DA3-8B4F-DA15FD2723D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FBF43-C7E8-4290-A378-E84C385EF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20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A856-E37B-44C8-81A2-E48749F9D65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D9A32-4603-4F14-8F0F-3791CBD775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44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982FC-1C6B-4DD8-A0FC-F02B4B5E16F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9D309-2485-4866-853F-0FDA38865D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30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DFF02-2F2B-4009-98AE-3FEEB56B88E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BCB8B-8F6F-4FE0-B098-5AC8F5BA84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21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CADA69-1391-4300-83A5-E0115203CBA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EA55F18-E8DE-4042-8B95-A2FAE3E0F1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Abdominal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12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Urinary Organs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Kidneys</a:t>
            </a:r>
          </a:p>
          <a:p>
            <a:pPr lvl="1"/>
            <a:r>
              <a:rPr lang="en-US" altLang="en-US"/>
              <a:t>Maintain acid-base balance</a:t>
            </a:r>
          </a:p>
          <a:p>
            <a:pPr lvl="1"/>
            <a:r>
              <a:rPr lang="en-US" altLang="en-US"/>
              <a:t>Filter blood and remove waste</a:t>
            </a:r>
          </a:p>
          <a:p>
            <a:pPr lvl="1"/>
            <a:endParaRPr lang="en-US" altLang="en-US"/>
          </a:p>
          <a:p>
            <a:r>
              <a:rPr lang="en-US" altLang="en-US"/>
              <a:t>Bladder</a:t>
            </a:r>
          </a:p>
          <a:p>
            <a:pPr lvl="1"/>
            <a:r>
              <a:rPr lang="en-US" altLang="en-US"/>
              <a:t>Holding tank for liquid waste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Reproductive Organs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Females</a:t>
            </a:r>
          </a:p>
          <a:p>
            <a:pPr lvl="1"/>
            <a:r>
              <a:rPr lang="en-US" altLang="en-US"/>
              <a:t>Ovaries: produce eggs and estrogen</a:t>
            </a:r>
          </a:p>
          <a:p>
            <a:pPr lvl="1"/>
            <a:r>
              <a:rPr lang="en-US" altLang="en-US"/>
              <a:t>Uterus: egg develops here if fertilized; lining sloughs off during menstruation if not fertilized</a:t>
            </a:r>
          </a:p>
          <a:p>
            <a:pPr lvl="1"/>
            <a:endParaRPr lang="en-US" altLang="en-US"/>
          </a:p>
          <a:p>
            <a:r>
              <a:rPr lang="en-US" altLang="en-US"/>
              <a:t>Males</a:t>
            </a:r>
          </a:p>
          <a:p>
            <a:pPr lvl="1"/>
            <a:r>
              <a:rPr lang="en-US" altLang="en-US"/>
              <a:t>Seminal vesicles and prostate: add fluid and nutrients to seminal fluid</a:t>
            </a:r>
          </a:p>
          <a:p>
            <a:pPr lvl="1"/>
            <a:r>
              <a:rPr lang="en-US" altLang="en-US"/>
              <a:t>Protection of the male organs requires a protective cup and athletic supporter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10515600" cy="4135438"/>
          </a:xfrm>
        </p:spPr>
        <p:txBody>
          <a:bodyPr/>
          <a:lstStyle/>
          <a:p>
            <a:r>
              <a:rPr lang="en-US" altLang="en-US"/>
              <a:t>Bones to protect the organs</a:t>
            </a:r>
          </a:p>
          <a:p>
            <a:endParaRPr lang="en-US" altLang="en-US"/>
          </a:p>
          <a:p>
            <a:r>
              <a:rPr lang="en-US" altLang="en-US"/>
              <a:t>Iliac crest</a:t>
            </a:r>
          </a:p>
          <a:p>
            <a:endParaRPr lang="en-US" altLang="en-US"/>
          </a:p>
          <a:p>
            <a:r>
              <a:rPr lang="en-US" altLang="en-US"/>
              <a:t>Female has larger opening and is wider than males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Pelvis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10744200" cy="4135438"/>
          </a:xfrm>
        </p:spPr>
        <p:txBody>
          <a:bodyPr/>
          <a:lstStyle/>
          <a:p>
            <a:r>
              <a:rPr lang="en-US" altLang="en-US"/>
              <a:t>Rectus abdominus and obliques provide protection to organs</a:t>
            </a:r>
          </a:p>
          <a:p>
            <a:r>
              <a:rPr lang="en-US" altLang="en-US"/>
              <a:t>Rectus: up and down</a:t>
            </a:r>
          </a:p>
          <a:p>
            <a:r>
              <a:rPr lang="en-US" altLang="en-US"/>
              <a:t>Obliques: diagonal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Abdominal Muscles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Abdominal Injuries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Abdominal trauma can quickly become emergent</a:t>
            </a:r>
          </a:p>
          <a:p>
            <a:endParaRPr lang="en-US" altLang="en-US"/>
          </a:p>
          <a:p>
            <a:r>
              <a:rPr lang="en-US" altLang="en-US"/>
              <a:t>Protective equipment is important</a:t>
            </a:r>
          </a:p>
          <a:p>
            <a:endParaRPr lang="en-US" altLang="en-US"/>
          </a:p>
          <a:p>
            <a:r>
              <a:rPr lang="en-US" altLang="en-US"/>
              <a:t>Empty bladder before practice and games as full bladders are like balloons and tend to rupture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Side Stitch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/>
              <a:t>Pain below ribs in upper abdomen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/>
              <a:t>Try to stop exercising and push on the area of pain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/>
              <a:t>If caused by eating, do not eat prior to competition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/>
              <a:t>If caused by spasm, stretch!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Hernias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 lump where the intestine bulges through a weak area in the abdominal wall </a:t>
            </a:r>
          </a:p>
          <a:p>
            <a:r>
              <a:rPr lang="en-US" altLang="en-US"/>
              <a:t>Inguinal hernias occur in the groin area</a:t>
            </a:r>
          </a:p>
          <a:p>
            <a:r>
              <a:rPr lang="en-US" altLang="en-US"/>
              <a:t>Lumps may stay present or retract</a:t>
            </a:r>
          </a:p>
          <a:p>
            <a:r>
              <a:rPr lang="en-US" altLang="en-US"/>
              <a:t>If the bulge remains, it gets strangled, and the tissue dies</a:t>
            </a:r>
          </a:p>
          <a:p>
            <a:r>
              <a:rPr lang="en-US" altLang="en-US"/>
              <a:t>Refer to the MD if you have an athlete with a hernia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Appendicitis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Inflammation of the appendix</a:t>
            </a:r>
          </a:p>
          <a:p>
            <a:endParaRPr lang="en-US" altLang="en-US"/>
          </a:p>
          <a:p>
            <a:r>
              <a:rPr lang="en-US" altLang="en-US"/>
              <a:t>Pain at McBurney’s point</a:t>
            </a:r>
          </a:p>
          <a:p>
            <a:endParaRPr lang="en-US" altLang="en-US"/>
          </a:p>
          <a:p>
            <a:r>
              <a:rPr lang="en-US" altLang="en-US"/>
              <a:t>Athlete feels sick with nausea, fever, and pain</a:t>
            </a:r>
          </a:p>
          <a:p>
            <a:endParaRPr lang="en-US" altLang="en-US"/>
          </a:p>
          <a:p>
            <a:r>
              <a:rPr lang="en-US" altLang="en-US"/>
              <a:t>Immediate referral to MD for possible surgery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679450"/>
            <a:ext cx="10515600" cy="1128713"/>
          </a:xfrm>
        </p:spPr>
        <p:txBody>
          <a:bodyPr/>
          <a:lstStyle/>
          <a:p>
            <a:r>
              <a:rPr lang="en-US" altLang="en-US"/>
              <a:t>Blunt Trauma to Abdomen </a:t>
            </a:r>
            <a:br>
              <a:rPr lang="en-US" altLang="en-US"/>
            </a:br>
            <a:r>
              <a:rPr lang="en-US" altLang="en-US"/>
              <a:t> REFER IMMEDIATELY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Pancreas: deceleration causes tearing</a:t>
            </a:r>
          </a:p>
          <a:p>
            <a:endParaRPr lang="en-US" altLang="en-US"/>
          </a:p>
          <a:p>
            <a:r>
              <a:rPr lang="en-US" altLang="en-US"/>
              <a:t>Liver: direct blow and pain referred to right shoulder</a:t>
            </a:r>
          </a:p>
          <a:p>
            <a:endParaRPr lang="en-US" altLang="en-US"/>
          </a:p>
          <a:p>
            <a:r>
              <a:rPr lang="en-US" altLang="en-US"/>
              <a:t>Kidney: pain in flank, blood in urine</a:t>
            </a:r>
          </a:p>
          <a:p>
            <a:endParaRPr lang="en-US" altLang="en-US"/>
          </a:p>
          <a:p>
            <a:r>
              <a:rPr lang="en-US" altLang="en-US"/>
              <a:t>Bladder: pain in lower, middle abdomen, blood in urine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Spleen Injury and Rupture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Blow to the abdomen </a:t>
            </a:r>
          </a:p>
          <a:p>
            <a:endParaRPr lang="en-US" altLang="en-US"/>
          </a:p>
          <a:p>
            <a:r>
              <a:rPr lang="en-US" altLang="en-US"/>
              <a:t>Vulnerable if spleen is swollen from mononucleosis</a:t>
            </a:r>
          </a:p>
          <a:p>
            <a:endParaRPr lang="en-US" altLang="en-US"/>
          </a:p>
          <a:p>
            <a:r>
              <a:rPr lang="en-US" altLang="en-US"/>
              <a:t>Pain referred to left shoulder: Kehr sign</a:t>
            </a:r>
          </a:p>
          <a:p>
            <a:endParaRPr lang="en-US" altLang="en-US"/>
          </a:p>
          <a:p>
            <a:r>
              <a:rPr lang="en-US" altLang="en-US"/>
              <a:t>Shock symptoms: activate 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Bounded by</a:t>
            </a:r>
          </a:p>
          <a:p>
            <a:pPr lvl="1"/>
            <a:r>
              <a:rPr lang="en-US" altLang="en-US"/>
              <a:t>Lumbar spine posteriorly</a:t>
            </a:r>
          </a:p>
          <a:p>
            <a:pPr lvl="1"/>
            <a:r>
              <a:rPr lang="en-US" altLang="en-US"/>
              <a:t>Diaphragm superiorly</a:t>
            </a:r>
          </a:p>
          <a:p>
            <a:pPr lvl="1"/>
            <a:r>
              <a:rPr lang="en-US" altLang="en-US"/>
              <a:t>Abdominal muscles anteriorly</a:t>
            </a:r>
          </a:p>
          <a:p>
            <a:pPr lvl="1"/>
            <a:r>
              <a:rPr lang="en-US" altLang="en-US"/>
              <a:t>Pelvis inferiorly</a:t>
            </a:r>
          </a:p>
          <a:p>
            <a:r>
              <a:rPr lang="en-US" altLang="en-US"/>
              <a:t>Divided into 4 quadrants</a:t>
            </a:r>
          </a:p>
          <a:p>
            <a:pPr lvl="1"/>
            <a:r>
              <a:rPr lang="en-US" altLang="en-US"/>
              <a:t>Horizontal through navel</a:t>
            </a:r>
          </a:p>
          <a:p>
            <a:pPr lvl="1"/>
            <a:r>
              <a:rPr lang="en-US" altLang="en-US"/>
              <a:t>Vertical from sternum to area between legs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Abdomen</a:t>
            </a:r>
          </a:p>
        </p:txBody>
      </p:sp>
      <p:pic>
        <p:nvPicPr>
          <p:cNvPr id="922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27875" y="1841500"/>
            <a:ext cx="3270250" cy="4135438"/>
          </a:xfrm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10631488" y="579278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Abdominal injuries can be life-threatening and should be considered serious until otherwise ruled out</a:t>
            </a:r>
          </a:p>
          <a:p>
            <a:endParaRPr lang="en-US" altLang="en-US"/>
          </a:p>
          <a:p>
            <a:r>
              <a:rPr lang="en-US" altLang="en-US"/>
              <a:t>Abdominal injury and medical conditions can refer pain to other areas of the body and should be fully evaluated</a:t>
            </a:r>
          </a:p>
          <a:p>
            <a:endParaRPr lang="en-US" altLang="en-US"/>
          </a:p>
          <a:p>
            <a:r>
              <a:rPr lang="en-US" altLang="en-US"/>
              <a:t>Abdominal structure and function is complex and injuries typically necessitate referral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Anatomy of the Abdomen </a:t>
            </a:r>
            <a:r>
              <a:rPr lang="en-US" altLang="en-US" sz="2400" i="1"/>
              <a:t>(continued)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609725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320">
                <a:tc>
                  <a:txBody>
                    <a:bodyPr/>
                    <a:lstStyle/>
                    <a:p>
                      <a:r>
                        <a:rPr lang="en-US" sz="1800" dirty="0"/>
                        <a:t>Upper Right</a:t>
                      </a:r>
                      <a:r>
                        <a:rPr lang="en-US" sz="1800" baseline="0" dirty="0"/>
                        <a:t> Quadrant</a:t>
                      </a:r>
                    </a:p>
                    <a:p>
                      <a:endParaRPr lang="en-US" sz="1800" baseline="0" dirty="0"/>
                    </a:p>
                    <a:p>
                      <a:r>
                        <a:rPr lang="en-US" sz="1800" baseline="0" dirty="0"/>
                        <a:t>Liver</a:t>
                      </a:r>
                    </a:p>
                    <a:p>
                      <a:r>
                        <a:rPr lang="en-US" sz="1800" baseline="0" dirty="0"/>
                        <a:t>Pancreas</a:t>
                      </a:r>
                    </a:p>
                    <a:p>
                      <a:r>
                        <a:rPr lang="en-US" sz="1800" baseline="0" dirty="0"/>
                        <a:t>Right kidney</a:t>
                      </a:r>
                    </a:p>
                    <a:p>
                      <a:r>
                        <a:rPr lang="en-US" sz="1800" baseline="0" dirty="0"/>
                        <a:t>Gallbladder</a:t>
                      </a:r>
                    </a:p>
                    <a:p>
                      <a:r>
                        <a:rPr lang="en-US" sz="1800" baseline="0" dirty="0"/>
                        <a:t>Large and small intestines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Upper Left Quadrant</a:t>
                      </a:r>
                    </a:p>
                    <a:p>
                      <a:endParaRPr lang="en-US" sz="1800" dirty="0"/>
                    </a:p>
                    <a:p>
                      <a:r>
                        <a:rPr lang="en-US" sz="1800" dirty="0"/>
                        <a:t>Stomach</a:t>
                      </a:r>
                    </a:p>
                    <a:p>
                      <a:r>
                        <a:rPr lang="en-US" sz="1800" dirty="0"/>
                        <a:t>Liver</a:t>
                      </a:r>
                    </a:p>
                    <a:p>
                      <a:r>
                        <a:rPr lang="en-US" sz="1800" dirty="0"/>
                        <a:t>Pancreas</a:t>
                      </a:r>
                    </a:p>
                    <a:p>
                      <a:r>
                        <a:rPr lang="en-US" sz="1800" dirty="0"/>
                        <a:t>Left kidney</a:t>
                      </a:r>
                      <a:r>
                        <a:rPr lang="en-US" sz="1800" baseline="0" dirty="0"/>
                        <a:t> </a:t>
                      </a:r>
                    </a:p>
                    <a:p>
                      <a:r>
                        <a:rPr lang="en-US" sz="1800" baseline="0" dirty="0"/>
                        <a:t>Spleen</a:t>
                      </a:r>
                    </a:p>
                    <a:p>
                      <a:r>
                        <a:rPr lang="en-US" sz="1800" baseline="0" dirty="0"/>
                        <a:t>Large and small intestines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r>
                        <a:rPr lang="en-US" sz="1800" dirty="0"/>
                        <a:t>Lower Right Quadrant</a:t>
                      </a:r>
                    </a:p>
                    <a:p>
                      <a:endParaRPr lang="en-US" sz="1800" dirty="0"/>
                    </a:p>
                    <a:p>
                      <a:r>
                        <a:rPr lang="en-US" sz="1800" dirty="0"/>
                        <a:t>Large and small intestines</a:t>
                      </a:r>
                    </a:p>
                    <a:p>
                      <a:r>
                        <a:rPr lang="en-US" sz="1800" dirty="0"/>
                        <a:t>Appendix</a:t>
                      </a:r>
                    </a:p>
                    <a:p>
                      <a:r>
                        <a:rPr lang="en-US" sz="1800" dirty="0"/>
                        <a:t>Bladder</a:t>
                      </a:r>
                    </a:p>
                    <a:p>
                      <a:r>
                        <a:rPr lang="en-US" sz="1800" dirty="0"/>
                        <a:t>Uterus</a:t>
                      </a:r>
                    </a:p>
                    <a:p>
                      <a:r>
                        <a:rPr lang="en-US" sz="1800" dirty="0"/>
                        <a:t>Right</a:t>
                      </a:r>
                      <a:r>
                        <a:rPr lang="en-US" sz="1800" baseline="0" dirty="0"/>
                        <a:t> ovary (female) prostate (male)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Lower Left Quadrant</a:t>
                      </a:r>
                    </a:p>
                    <a:p>
                      <a:endParaRPr lang="en-US" sz="1800" dirty="0"/>
                    </a:p>
                    <a:p>
                      <a:r>
                        <a:rPr lang="en-US" sz="1800" dirty="0"/>
                        <a:t>Large and small intestines</a:t>
                      </a:r>
                    </a:p>
                    <a:p>
                      <a:r>
                        <a:rPr lang="en-US" sz="1800" dirty="0"/>
                        <a:t>Bladder </a:t>
                      </a:r>
                    </a:p>
                    <a:p>
                      <a:r>
                        <a:rPr lang="en-US" sz="1800" dirty="0"/>
                        <a:t>Uterus</a:t>
                      </a:r>
                    </a:p>
                    <a:p>
                      <a:r>
                        <a:rPr lang="en-US" sz="1800" dirty="0"/>
                        <a:t>Left</a:t>
                      </a:r>
                      <a:r>
                        <a:rPr lang="en-US" sz="1800" baseline="0" dirty="0"/>
                        <a:t> ovary (female) prostate (males)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Anatomy of the Abdomen </a:t>
            </a:r>
            <a:r>
              <a:rPr lang="en-US" altLang="en-US" sz="2400" i="1"/>
              <a:t>(continued)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Solid and hollow organs</a:t>
            </a:r>
          </a:p>
          <a:p>
            <a:pPr lvl="1"/>
            <a:r>
              <a:rPr lang="en-US" altLang="en-US"/>
              <a:t>Solid</a:t>
            </a:r>
          </a:p>
          <a:p>
            <a:pPr lvl="2"/>
            <a:r>
              <a:rPr lang="en-US" altLang="en-US"/>
              <a:t>Kidneys, liver, spleen, bladder when full</a:t>
            </a:r>
          </a:p>
          <a:p>
            <a:pPr lvl="2"/>
            <a:endParaRPr lang="en-US" altLang="en-US"/>
          </a:p>
          <a:p>
            <a:pPr lvl="2"/>
            <a:r>
              <a:rPr lang="en-US" altLang="en-US"/>
              <a:t>Injury to these can cause sudden death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Hollow</a:t>
            </a:r>
          </a:p>
          <a:p>
            <a:pPr lvl="2"/>
            <a:r>
              <a:rPr lang="en-US" altLang="en-US"/>
              <a:t>Bladder (when empty), intestines, stomach, appendix</a:t>
            </a:r>
          </a:p>
          <a:p>
            <a:pPr lvl="2"/>
            <a:endParaRPr lang="en-US" altLang="en-US"/>
          </a:p>
          <a:p>
            <a:pPr lvl="2"/>
            <a:r>
              <a:rPr lang="en-US" altLang="en-US"/>
              <a:t>Injury to hollow organs seldom cause death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Systems of the Abdominal Structures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Digestive system</a:t>
            </a:r>
          </a:p>
          <a:p>
            <a:pPr lvl="1"/>
            <a:r>
              <a:rPr lang="en-US" altLang="en-US"/>
              <a:t>Stomach, liver, pancreas, large and small intestines, appendix, spleen, and gallbladder</a:t>
            </a:r>
          </a:p>
          <a:p>
            <a:r>
              <a:rPr lang="en-US" altLang="en-US"/>
              <a:t>Urinary system</a:t>
            </a:r>
          </a:p>
          <a:p>
            <a:pPr lvl="1"/>
            <a:r>
              <a:rPr lang="en-US" altLang="en-US"/>
              <a:t>Kidneys, ureters, and bladder</a:t>
            </a:r>
          </a:p>
          <a:p>
            <a:r>
              <a:rPr lang="en-US" altLang="en-US"/>
              <a:t>Reproductive system</a:t>
            </a:r>
          </a:p>
          <a:p>
            <a:pPr lvl="1"/>
            <a:r>
              <a:rPr lang="en-US" altLang="en-US"/>
              <a:t>Females: ovaries, uterus</a:t>
            </a:r>
          </a:p>
          <a:p>
            <a:pPr lvl="1"/>
            <a:r>
              <a:rPr lang="en-US" altLang="en-US"/>
              <a:t>Males: prostate, seminal vesicles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10515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Referred pain</a:t>
            </a:r>
          </a:p>
          <a:p>
            <a:pPr lvl="1">
              <a:defRPr/>
            </a:pPr>
            <a:r>
              <a:rPr lang="en-US" altLang="en-US" dirty="0"/>
              <a:t>Injury to one site with pain showing up in another site</a:t>
            </a:r>
          </a:p>
          <a:p>
            <a:pPr lvl="1">
              <a:defRPr/>
            </a:pPr>
            <a:r>
              <a:rPr lang="en-US" altLang="en-US" dirty="0"/>
              <a:t>Classic signs for specific organs</a:t>
            </a:r>
          </a:p>
          <a:p>
            <a:pPr lvl="1">
              <a:defRPr/>
            </a:pPr>
            <a:r>
              <a:rPr lang="en-US" altLang="en-US" dirty="0"/>
              <a:t>Assist with diagnoses of abdominal injuries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Referred Pain from Abdominal Injuries</a:t>
            </a: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9736138" y="5822950"/>
            <a:ext cx="16176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lvl="1"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en-US" sz="2800" dirty="0">
                <a:cs typeface="ＭＳ Ｐゴシック" charset="0"/>
              </a:rPr>
              <a:t>Abdominal organ and its referral point (Stanford Medicine 2016; </a:t>
            </a:r>
            <a:r>
              <a:rPr lang="en-US" sz="2800" dirty="0" err="1">
                <a:cs typeface="ＭＳ Ｐゴシック" charset="0"/>
              </a:rPr>
              <a:t>PositiveMed</a:t>
            </a:r>
            <a:r>
              <a:rPr lang="en-US" sz="2800" dirty="0">
                <a:cs typeface="ＭＳ Ｐゴシック" charset="0"/>
              </a:rPr>
              <a:t> 2015; Anderson and Parr 2013): </a:t>
            </a:r>
          </a:p>
          <a:p>
            <a:pPr>
              <a:defRPr/>
            </a:pPr>
            <a:r>
              <a:rPr lang="en-US" sz="2200" dirty="0"/>
              <a:t>Liver: Right shoulder area and back </a:t>
            </a:r>
          </a:p>
          <a:p>
            <a:pPr>
              <a:defRPr/>
            </a:pPr>
            <a:r>
              <a:rPr lang="en-US" sz="2200" dirty="0"/>
              <a:t>Kidney: Below rib cage, wrapping from back to front </a:t>
            </a:r>
          </a:p>
          <a:p>
            <a:pPr>
              <a:defRPr/>
            </a:pPr>
            <a:r>
              <a:rPr lang="en-US" sz="2200" dirty="0"/>
              <a:t>Appendix: Lower right abdomen between navel and hip 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sp>
        <p:nvSpPr>
          <p:cNvPr id="15363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pPr>
              <a:defRPr/>
            </a:pPr>
            <a:r>
              <a:rPr lang="en-US" sz="2200" dirty="0"/>
              <a:t>Gallbladder: Just below right rib cage and possible right shoulder </a:t>
            </a:r>
          </a:p>
          <a:p>
            <a:pPr>
              <a:defRPr/>
            </a:pPr>
            <a:r>
              <a:rPr lang="en-US" sz="2200" dirty="0"/>
              <a:t>Pancreas: Left shoulder and mid-abdominal region </a:t>
            </a:r>
          </a:p>
          <a:p>
            <a:pPr>
              <a:defRPr/>
            </a:pPr>
            <a:r>
              <a:rPr lang="en-US" sz="2200" dirty="0"/>
              <a:t>Stomach: Below rib cage to chest </a:t>
            </a:r>
          </a:p>
          <a:p>
            <a:pPr>
              <a:defRPr/>
            </a:pPr>
            <a:r>
              <a:rPr lang="en-US" sz="2200" dirty="0"/>
              <a:t>Bladder: Over the bladder </a:t>
            </a:r>
          </a:p>
          <a:p>
            <a:pPr>
              <a:defRPr/>
            </a:pPr>
            <a:r>
              <a:rPr lang="en-US" sz="2200" dirty="0"/>
              <a:t>Small intestine: Navel </a:t>
            </a:r>
          </a:p>
          <a:p>
            <a:pPr>
              <a:defRPr/>
            </a:pPr>
            <a:r>
              <a:rPr lang="en-US" sz="2200" dirty="0"/>
              <a:t>Large intestine: Sacrum </a:t>
            </a:r>
          </a:p>
          <a:p>
            <a:pPr>
              <a:defRPr/>
            </a:pPr>
            <a:r>
              <a:rPr lang="en-US" sz="2200" dirty="0"/>
              <a:t>Spleen: Left shoulder and over the spleen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200" dirty="0">
                <a:ea typeface="+mj-ea"/>
                <a:cs typeface="+mj-cs"/>
              </a:rPr>
              <a:t>Referred Pain from Abdominal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Palpation and Auscultation of the Abdomen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Use flat surface of your hand</a:t>
            </a:r>
          </a:p>
          <a:p>
            <a:r>
              <a:rPr lang="en-US" altLang="en-US"/>
              <a:t>Have athlete positioned on back with legs slightly bent</a:t>
            </a:r>
          </a:p>
          <a:p>
            <a:r>
              <a:rPr lang="en-US" altLang="en-US"/>
              <a:t>Push in each quadrant then slowly release</a:t>
            </a:r>
          </a:p>
          <a:p>
            <a:r>
              <a:rPr lang="en-US" altLang="en-US"/>
              <a:t>May also use a stethoscope to listen to bowel sounds, which might indicate an injury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Stomach</a:t>
            </a:r>
          </a:p>
          <a:p>
            <a:pPr lvl="1"/>
            <a:r>
              <a:rPr lang="en-US" altLang="en-US"/>
              <a:t>Secretes gastric juices to break down food</a:t>
            </a:r>
          </a:p>
          <a:p>
            <a:r>
              <a:rPr lang="en-US" altLang="en-US"/>
              <a:t>Liver</a:t>
            </a:r>
          </a:p>
          <a:p>
            <a:pPr lvl="1"/>
            <a:r>
              <a:rPr lang="en-US" altLang="en-US"/>
              <a:t>Detoxification of chemicals</a:t>
            </a:r>
          </a:p>
          <a:p>
            <a:pPr lvl="1"/>
            <a:r>
              <a:rPr lang="en-US" altLang="en-US"/>
              <a:t>Stores vitamins, produces bile for food metabolism</a:t>
            </a:r>
          </a:p>
          <a:p>
            <a:r>
              <a:rPr lang="en-US" altLang="en-US"/>
              <a:t>Gallbladder</a:t>
            </a:r>
          </a:p>
          <a:p>
            <a:pPr lvl="1"/>
            <a:r>
              <a:rPr lang="en-US" altLang="en-US"/>
              <a:t>Stores bile</a:t>
            </a:r>
          </a:p>
        </p:txBody>
      </p:sp>
      <p:sp>
        <p:nvSpPr>
          <p:cNvPr id="20483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486400" cy="4135438"/>
          </a:xfrm>
        </p:spPr>
        <p:txBody>
          <a:bodyPr/>
          <a:lstStyle/>
          <a:p>
            <a:r>
              <a:rPr lang="en-US" altLang="en-US"/>
              <a:t>Pancreas</a:t>
            </a:r>
          </a:p>
          <a:p>
            <a:pPr lvl="1"/>
            <a:r>
              <a:rPr lang="en-US" altLang="en-US"/>
              <a:t>Insulin production</a:t>
            </a:r>
          </a:p>
          <a:p>
            <a:r>
              <a:rPr lang="en-US" altLang="en-US"/>
              <a:t>Small Intestine</a:t>
            </a:r>
          </a:p>
          <a:p>
            <a:pPr lvl="1"/>
            <a:r>
              <a:rPr lang="en-US" altLang="en-US"/>
              <a:t>Breaks down food</a:t>
            </a:r>
          </a:p>
          <a:p>
            <a:r>
              <a:rPr lang="en-US" altLang="en-US"/>
              <a:t>Large intestine &amp; appendix</a:t>
            </a:r>
          </a:p>
          <a:p>
            <a:pPr lvl="1"/>
            <a:r>
              <a:rPr lang="en-US" altLang="en-US"/>
              <a:t>Processes waste for excretion</a:t>
            </a:r>
          </a:p>
          <a:p>
            <a:pPr lvl="1"/>
            <a:r>
              <a:rPr lang="en-US" altLang="en-US"/>
              <a:t>Appendix = no known function</a:t>
            </a:r>
          </a:p>
          <a:p>
            <a:r>
              <a:rPr lang="en-US" altLang="en-US"/>
              <a:t>Spleen</a:t>
            </a:r>
          </a:p>
          <a:p>
            <a:pPr lvl="1"/>
            <a:r>
              <a:rPr lang="en-US" altLang="en-US"/>
              <a:t>Produces and stores RBC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Digestive Organs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797</Words>
  <Application>Microsoft Office PowerPoint</Application>
  <PresentationFormat>Widescreen</PresentationFormat>
  <Paragraphs>184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Abdominal Injuries</vt:lpstr>
      <vt:lpstr>Anatomy of the Abdomen</vt:lpstr>
      <vt:lpstr>Anatomy of the Abdomen (continued)</vt:lpstr>
      <vt:lpstr>Anatomy of the Abdomen (continued)</vt:lpstr>
      <vt:lpstr>Systems of the Abdominal Structures</vt:lpstr>
      <vt:lpstr>Referred Pain from Abdominal Injuries</vt:lpstr>
      <vt:lpstr>Referred Pain from Abdominal Injuries (continued)</vt:lpstr>
      <vt:lpstr>Palpation and Auscultation of the Abdomen</vt:lpstr>
      <vt:lpstr>Digestive Organs</vt:lpstr>
      <vt:lpstr>Urinary Organs</vt:lpstr>
      <vt:lpstr>Reproductive Organs</vt:lpstr>
      <vt:lpstr>Pelvis</vt:lpstr>
      <vt:lpstr>Abdominal Muscles</vt:lpstr>
      <vt:lpstr>Preventing Abdominal Injuries</vt:lpstr>
      <vt:lpstr>Side Stitch</vt:lpstr>
      <vt:lpstr>Hernias</vt:lpstr>
      <vt:lpstr>Appendicitis</vt:lpstr>
      <vt:lpstr>Blunt Trauma to Abdomen   REFER IMMEDIATELY</vt:lpstr>
      <vt:lpstr>Spleen Injury and Rupture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93</cp:revision>
  <cp:lastPrinted>2017-03-14T16:50:08Z</cp:lastPrinted>
  <dcterms:created xsi:type="dcterms:W3CDTF">2017-03-14T15:11:25Z</dcterms:created>
  <dcterms:modified xsi:type="dcterms:W3CDTF">2023-09-14T16:53:39Z</dcterms:modified>
</cp:coreProperties>
</file>