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22"/>
  </p:notesMasterIdLst>
  <p:handoutMasterIdLst>
    <p:handoutMasterId r:id="rId23"/>
  </p:handoutMasterIdLst>
  <p:sldIdLst>
    <p:sldId id="270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</p:sldIdLst>
  <p:sldSz cx="12192000" cy="6858000"/>
  <p:notesSz cx="6858000" cy="9144000"/>
  <p:custDataLst>
    <p:tags r:id="rId2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78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4514377-82CA-4F8B-97E7-0D7E75B8503B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B5102B8-80C7-43FF-91F3-7350E53054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518A9F0-7E8F-4C86-8204-E1AA6773FCA5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49C77F8-0C4C-442F-8387-D482EE49CE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192A331C-BEFD-47D8-AC79-64331523DBAE}" type="slidenum">
              <a:rPr lang="en-US" altLang="en-US" smtClean="0">
                <a:latin typeface="Calibri" panose="020F0502020204030204" pitchFamily="34" charset="0"/>
              </a:rPr>
              <a:pPr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D83A0C5C-B4D6-468A-B220-85E86962E0F2}" type="slidenum">
              <a:rPr lang="en-US" altLang="en-US" smtClean="0">
                <a:latin typeface="Calibri" panose="020F0502020204030204" pitchFamily="34" charset="0"/>
              </a:rPr>
              <a:pPr/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QQDE: That figure, depending on what it is, could be hard to read, even on a large screen. XXCE</a:t>
            </a:r>
          </a:p>
          <a:p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17E383E7-4496-45FA-8880-5E2172447966}" type="slidenum">
              <a:rPr lang="en-US" altLang="en-US" smtClean="0">
                <a:latin typeface="Calibri" panose="020F0502020204030204" pitchFamily="34" charset="0"/>
              </a:rPr>
              <a:pPr/>
              <a:t>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CFCDF8E7-19A1-4D19-999F-2B950D7CDB12}" type="slidenum">
              <a:rPr lang="en-US" altLang="en-US" smtClean="0">
                <a:latin typeface="Calibri" panose="020F0502020204030204" pitchFamily="34" charset="0"/>
              </a:rPr>
              <a:pPr/>
              <a:t>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2120B499-F937-42A4-A626-430D90342C40}" type="slidenum">
              <a:rPr lang="en-US" altLang="en-US" smtClean="0">
                <a:latin typeface="Calibri" panose="020F0502020204030204" pitchFamily="34" charset="0"/>
              </a:rPr>
              <a:pPr/>
              <a:t>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3C72D9B5-8A17-4C01-A01B-98DB067EE4E6}" type="slidenum">
              <a:rPr lang="en-US" altLang="en-US" smtClean="0">
                <a:latin typeface="Calibri" panose="020F0502020204030204" pitchFamily="34" charset="0"/>
              </a:rPr>
              <a:pPr/>
              <a:t>13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D11BF55D-E4B7-4A30-B8E9-34C94AC4F714}" type="slidenum">
              <a:rPr lang="en-US" altLang="en-US" smtClean="0">
                <a:latin typeface="Calibri" panose="020F0502020204030204" pitchFamily="34" charset="0"/>
              </a:rPr>
              <a:pPr/>
              <a:t>16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169EDD00-86BF-484E-ACFC-237AB9CC255F}" type="slidenum">
              <a:rPr lang="en-US" altLang="en-US" smtClean="0">
                <a:latin typeface="Calibri" panose="020F0502020204030204" pitchFamily="34" charset="0"/>
              </a:rPr>
              <a:pPr/>
              <a:t>17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43696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CA179-C833-4BBF-B226-909A6C11EDDD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CA375-3CCD-463F-B171-E3FDC38134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662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07B91-273B-4929-B0DF-684DA91C96F1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580E9-832D-4286-A0C9-DA48B3E13E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598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A8A00-81C5-4301-8B38-993E687054A7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5BE85-2BCF-4394-8193-B0080B72CA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7278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68F15-B282-459F-9FAF-680B4AE68C45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604B7-ADE0-415E-8C54-A6C405EC46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97259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ED5B3-827A-4D6D-8352-03515894BBCA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CD8D4-D231-438B-AA8D-FB57BAB047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6076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3106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05884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4E02C-9AF2-4CBC-B983-24C7D8344D59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5081C-4434-40CA-AE19-A831CB9584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929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CDFA0-023F-406B-9678-16B7212900C4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64137-F267-4B7B-8CDD-8009361CC8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0226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ACDA9-5C4A-4EF5-A8A0-42C3042514F8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DE9BC-B27A-416D-B9D9-00FE07AE03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4889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24ABA-68A9-4D5B-8C11-41FCD9477589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73C0F-2C7C-4DBD-A92F-58F085FF1B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6687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E52B7-3FDE-4997-8816-6D0F2F49E005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662C9-AE43-48B2-ACE3-6EA398970F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6529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94AE0-9B94-42A6-9C95-2C8AF6619500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B0677-CBC4-43A7-B666-EE8FA82257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045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EFF86FE-1AD7-4C74-8F83-5DAC719603A6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84382BD-36DF-434A-8983-BE37A9089A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/>
              <a:t>Foot, Ankle, and </a:t>
            </a:r>
            <a:br>
              <a:rPr lang="en-US" altLang="en-US" cap="none"/>
            </a:br>
            <a:r>
              <a:rPr lang="en-US" altLang="en-US" cap="none"/>
              <a:t>Lower-Leg Injuries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Chapter 19 </a:t>
            </a:r>
            <a:endParaRPr lang="en-US" b="1" dirty="0">
              <a:ea typeface="+mn-ea"/>
              <a:cs typeface="+mn-cs"/>
            </a:endParaRPr>
          </a:p>
        </p:txBody>
      </p:sp>
      <p:sp>
        <p:nvSpPr>
          <p:cNvPr id="8196" name="Content Placeholder 3"/>
          <p:cNvSpPr>
            <a:spLocks noGrp="1"/>
          </p:cNvSpPr>
          <p:nvPr>
            <p:ph sz="quarter" idx="10"/>
          </p:nvPr>
        </p:nvSpPr>
        <p:spPr>
          <a:xfrm>
            <a:off x="0" y="5845175"/>
            <a:ext cx="12192000" cy="457200"/>
          </a:xfrm>
        </p:spPr>
        <p:txBody>
          <a:bodyPr/>
          <a:lstStyle/>
          <a:p>
            <a:pPr eaLnBrk="1" hangingPunct="1"/>
            <a:r>
              <a:rPr lang="en-US" altLang="en-US"/>
              <a:t>Cartwright and Peer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Muscle and Tendon Injuries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Medial tibial stress syndrome</a:t>
            </a:r>
          </a:p>
          <a:p>
            <a:pPr lvl="1"/>
            <a:r>
              <a:rPr lang="en-US" altLang="en-US"/>
              <a:t>Inflammation to the medial tibial muscles</a:t>
            </a:r>
          </a:p>
          <a:p>
            <a:pPr lvl="1"/>
            <a:r>
              <a:rPr lang="en-US" altLang="en-US"/>
              <a:t>“Shin splints”</a:t>
            </a:r>
          </a:p>
          <a:p>
            <a:pPr lvl="1"/>
            <a:r>
              <a:rPr lang="en-US" altLang="en-US"/>
              <a:t>Tight calf muscles and may be out of shape</a:t>
            </a:r>
          </a:p>
          <a:p>
            <a:pPr lvl="1"/>
            <a:r>
              <a:rPr lang="en-US" altLang="en-US"/>
              <a:t>Usually have poor arch support</a:t>
            </a:r>
          </a:p>
          <a:p>
            <a:r>
              <a:rPr lang="en-US" altLang="en-US"/>
              <a:t>Achilles tendinitis</a:t>
            </a:r>
          </a:p>
          <a:p>
            <a:pPr lvl="1"/>
            <a:r>
              <a:rPr lang="en-US" altLang="en-US"/>
              <a:t>Jumping, running, and landing</a:t>
            </a:r>
          </a:p>
          <a:p>
            <a:pPr lvl="1"/>
            <a:r>
              <a:rPr lang="en-US" altLang="en-US"/>
              <a:t>May feel crunching or crepitus</a:t>
            </a:r>
          </a:p>
          <a:p>
            <a:pPr lvl="1"/>
            <a:r>
              <a:rPr lang="en-US" altLang="en-US"/>
              <a:t>Extreme case: Tendon may rupture and require surgery and lengthy recovery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Ligament Injuries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Great-toe sprain</a:t>
            </a:r>
          </a:p>
          <a:p>
            <a:pPr lvl="1"/>
            <a:r>
              <a:rPr lang="en-US" altLang="en-US"/>
              <a:t>Kicking, pushing off, and walking</a:t>
            </a:r>
          </a:p>
          <a:p>
            <a:pPr lvl="1"/>
            <a:r>
              <a:rPr lang="en-US" altLang="en-US"/>
              <a:t>PRICES and pad for return to play</a:t>
            </a:r>
          </a:p>
          <a:p>
            <a:endParaRPr lang="en-US" altLang="en-US"/>
          </a:p>
          <a:p>
            <a:r>
              <a:rPr lang="en-US" altLang="en-US"/>
              <a:t>Arch sprain</a:t>
            </a:r>
          </a:p>
          <a:p>
            <a:pPr lvl="1"/>
            <a:r>
              <a:rPr lang="en-US" altLang="en-US"/>
              <a:t>Usually metatarsal and longitudinal</a:t>
            </a:r>
          </a:p>
          <a:p>
            <a:pPr lvl="1"/>
            <a:r>
              <a:rPr lang="en-US" altLang="en-US"/>
              <a:t>Pain with running and walking</a:t>
            </a:r>
          </a:p>
          <a:p>
            <a:pPr lvl="1"/>
            <a:r>
              <a:rPr lang="en-US" altLang="en-US"/>
              <a:t>PRICES and arch pad and/or taping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Plantar Fascitis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Plantar surface of the foot has tough, fibrous band</a:t>
            </a:r>
          </a:p>
          <a:p>
            <a:r>
              <a:rPr lang="en-US" altLang="en-US"/>
              <a:t>Tenderness at calcaneus and moves toward toes</a:t>
            </a:r>
          </a:p>
          <a:p>
            <a:r>
              <a:rPr lang="en-US" altLang="en-US"/>
              <a:t>Heel cup, stretching Achilles, rest; orthotics if persistent</a:t>
            </a:r>
          </a:p>
          <a:p>
            <a:r>
              <a:rPr lang="en-US" altLang="en-US"/>
              <a:t>Heel spur may form</a:t>
            </a:r>
          </a:p>
          <a:p>
            <a:r>
              <a:rPr lang="en-US" altLang="en-US"/>
              <a:t>MD may need to intervene to decrease pain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Ankle Sprains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Graded: 1</a:t>
            </a:r>
            <a:r>
              <a:rPr lang="en-US" altLang="en-US" baseline="30000"/>
              <a:t>st</a:t>
            </a:r>
            <a:r>
              <a:rPr lang="en-US" altLang="en-US"/>
              <a:t>, 2</a:t>
            </a:r>
            <a:r>
              <a:rPr lang="en-US" altLang="en-US" baseline="30000"/>
              <a:t>nd</a:t>
            </a:r>
            <a:r>
              <a:rPr lang="en-US" altLang="en-US"/>
              <a:t>, and 3</a:t>
            </a:r>
            <a:r>
              <a:rPr lang="en-US" altLang="en-US" baseline="30000"/>
              <a:t>rd</a:t>
            </a:r>
            <a:r>
              <a:rPr lang="en-US" altLang="en-US"/>
              <a:t> degree</a:t>
            </a:r>
          </a:p>
          <a:p>
            <a:r>
              <a:rPr lang="en-US" altLang="en-US"/>
              <a:t>PRICES and taping or bracing for return</a:t>
            </a:r>
          </a:p>
          <a:p>
            <a:endParaRPr lang="en-US" altLang="en-US"/>
          </a:p>
          <a:p>
            <a:r>
              <a:rPr lang="en-US" altLang="en-US"/>
              <a:t>Specific type</a:t>
            </a:r>
          </a:p>
          <a:p>
            <a:pPr lvl="1"/>
            <a:r>
              <a:rPr lang="en-US" altLang="en-US"/>
              <a:t>Syndesmotic - high ankle sprain</a:t>
            </a:r>
          </a:p>
          <a:p>
            <a:pPr lvl="2"/>
            <a:r>
              <a:rPr lang="en-US" altLang="en-US"/>
              <a:t>Usually with severe eversion or rotation</a:t>
            </a:r>
          </a:p>
          <a:p>
            <a:pPr lvl="2"/>
            <a:r>
              <a:rPr lang="en-US" altLang="en-US"/>
              <a:t>Takes a long time to heal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Ankle Dislocations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Anterior or posterior</a:t>
            </a:r>
          </a:p>
          <a:p>
            <a:endParaRPr lang="en-US" altLang="en-US"/>
          </a:p>
          <a:p>
            <a:r>
              <a:rPr lang="en-US" altLang="en-US"/>
              <a:t>Deformity and resistance to move the joint</a:t>
            </a:r>
          </a:p>
          <a:p>
            <a:endParaRPr lang="en-US" altLang="en-US"/>
          </a:p>
          <a:p>
            <a:r>
              <a:rPr lang="en-US" altLang="en-US"/>
              <a:t>Splint and call EMS</a:t>
            </a:r>
          </a:p>
          <a:p>
            <a:endParaRPr lang="en-US" altLang="en-US"/>
          </a:p>
          <a:p>
            <a:r>
              <a:rPr lang="en-US" altLang="en-US"/>
              <a:t>Major damage to nerves and vessels may result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Tissue Injuries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Contusions</a:t>
            </a:r>
          </a:p>
          <a:p>
            <a:pPr lvl="1"/>
            <a:r>
              <a:rPr lang="en-US" altLang="en-US"/>
              <a:t>Occur frequently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Wear protective equipment such as shin guards 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Create pads to protect vulnerable areas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Hammertoes</a:t>
            </a:r>
          </a:p>
          <a:p>
            <a:pPr lvl="1"/>
            <a:r>
              <a:rPr lang="en-US" altLang="en-US"/>
              <a:t>Middle joint of toe is flexed, and metatarsal phalangeal and distal joint are hyperextended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Difficult to run and wear shoes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Callus formation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Toe Abnormalities</a:t>
            </a:r>
          </a:p>
        </p:txBody>
      </p:sp>
      <p:pic>
        <p:nvPicPr>
          <p:cNvPr id="29700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10300" y="1841500"/>
            <a:ext cx="5105400" cy="4135438"/>
          </a:xfrm>
        </p:spPr>
      </p:pic>
      <p:sp>
        <p:nvSpPr>
          <p:cNvPr id="29701" name="TextBox 5"/>
          <p:cNvSpPr txBox="1">
            <a:spLocks noChangeArrowheads="1"/>
          </p:cNvSpPr>
          <p:nvPr/>
        </p:nvSpPr>
        <p:spPr bwMode="auto">
          <a:xfrm>
            <a:off x="10023475" y="5751513"/>
            <a:ext cx="11572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 i="1">
                <a:latin typeface="Helvetica" panose="020B0604020202020204" pitchFamily="34" charset="0"/>
              </a:rPr>
              <a:t>(continued)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Hallux valgus</a:t>
            </a:r>
          </a:p>
          <a:p>
            <a:pPr lvl="1"/>
            <a:r>
              <a:rPr lang="en-US" altLang="en-US"/>
              <a:t>Bunion</a:t>
            </a:r>
          </a:p>
          <a:p>
            <a:pPr lvl="1"/>
            <a:r>
              <a:rPr lang="en-US" altLang="en-US"/>
              <a:t>Excessive valgus stress on the great toe</a:t>
            </a:r>
          </a:p>
          <a:p>
            <a:pPr lvl="1"/>
            <a:r>
              <a:rPr lang="en-US" altLang="en-US"/>
              <a:t>Improperly fitting shoes: too tight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Toe Abnormalities </a:t>
            </a:r>
            <a:r>
              <a:rPr lang="en-US" sz="3100" i="1" dirty="0">
                <a:ea typeface="+mj-ea"/>
                <a:cs typeface="+mj-cs"/>
              </a:rPr>
              <a:t>(continued)</a:t>
            </a:r>
          </a:p>
        </p:txBody>
      </p:sp>
      <p:pic>
        <p:nvPicPr>
          <p:cNvPr id="31748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883525" y="1841500"/>
            <a:ext cx="1758950" cy="4135438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Anterior Compartment Syndrome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Anterior muscles enclosed in fascia</a:t>
            </a:r>
          </a:p>
          <a:p>
            <a:endParaRPr lang="en-US" altLang="en-US"/>
          </a:p>
          <a:p>
            <a:r>
              <a:rPr lang="en-US" altLang="en-US"/>
              <a:t>Pain like shin splints but actually bleeding inside increasing pressure that cannot release</a:t>
            </a:r>
          </a:p>
          <a:p>
            <a:endParaRPr lang="en-US" altLang="en-US"/>
          </a:p>
          <a:p>
            <a:r>
              <a:rPr lang="en-US" altLang="en-US"/>
              <a:t>Severe pain, red skin, loss of foot motion, hardness of tissue</a:t>
            </a:r>
          </a:p>
          <a:p>
            <a:endParaRPr lang="en-US" altLang="en-US"/>
          </a:p>
          <a:p>
            <a:r>
              <a:rPr lang="en-US" altLang="en-US"/>
              <a:t>Refer to MD immediately to prevent nerve damage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Foot, ankle, and lower leg injuries are common in sports</a:t>
            </a:r>
          </a:p>
          <a:p>
            <a:endParaRPr lang="en-US" altLang="en-US"/>
          </a:p>
          <a:p>
            <a:r>
              <a:rPr lang="en-US" altLang="en-US"/>
              <a:t>Most injuries respond well to PRICES and protection with padding, taping. or bracing</a:t>
            </a:r>
          </a:p>
          <a:p>
            <a:endParaRPr lang="en-US" altLang="en-US"/>
          </a:p>
          <a:p>
            <a:r>
              <a:rPr lang="en-US" altLang="en-US"/>
              <a:t>Strength and flexibility are important for all injuries to prevent further injury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Bones and joints</a:t>
            </a:r>
          </a:p>
          <a:p>
            <a:pPr lvl="1"/>
            <a:r>
              <a:rPr lang="en-US" altLang="en-US"/>
              <a:t>28 bones in the foot</a:t>
            </a:r>
          </a:p>
          <a:p>
            <a:pPr lvl="1"/>
            <a:r>
              <a:rPr lang="en-US" altLang="en-US"/>
              <a:t>Phalanges (14)</a:t>
            </a:r>
          </a:p>
          <a:p>
            <a:pPr lvl="2"/>
            <a:r>
              <a:rPr lang="en-US" altLang="en-US"/>
              <a:t>Interphalangeal joints</a:t>
            </a:r>
          </a:p>
          <a:p>
            <a:pPr lvl="1"/>
            <a:r>
              <a:rPr lang="en-US" altLang="en-US"/>
              <a:t>Metatarsals (5)</a:t>
            </a:r>
          </a:p>
          <a:p>
            <a:pPr lvl="2"/>
            <a:r>
              <a:rPr lang="en-US" altLang="en-US"/>
              <a:t>Metatarsophalangeal joints</a:t>
            </a:r>
          </a:p>
          <a:p>
            <a:pPr lvl="1"/>
            <a:r>
              <a:rPr lang="en-US" altLang="en-US"/>
              <a:t>Midfoot</a:t>
            </a:r>
          </a:p>
          <a:p>
            <a:pPr lvl="1"/>
            <a:r>
              <a:rPr lang="en-US" altLang="en-US"/>
              <a:t>Talus and calcaneus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Anatomy</a:t>
            </a:r>
          </a:p>
        </p:txBody>
      </p:sp>
      <p:pic>
        <p:nvPicPr>
          <p:cNvPr id="9220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370763" y="1841500"/>
            <a:ext cx="2784475" cy="4135438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Anatomy </a:t>
            </a:r>
            <a:r>
              <a:rPr lang="en-US" altLang="en-US" sz="2400" i="1"/>
              <a:t>(continued)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Ankle</a:t>
            </a:r>
          </a:p>
          <a:p>
            <a:pPr lvl="1"/>
            <a:r>
              <a:rPr lang="en-US" altLang="en-US"/>
              <a:t>Talus and calcaneus of foot, tibia, and fibula of lower leg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Medial malleolus: tibia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Lateral malleolus: fibula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Ligaments on the lateral and medial side for support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Three arches on the plantar surface of the foot</a:t>
            </a:r>
          </a:p>
          <a:p>
            <a:r>
              <a:rPr lang="en-US" altLang="en-US"/>
              <a:t>Shock absorbers</a:t>
            </a:r>
          </a:p>
          <a:p>
            <a:pPr lvl="1"/>
            <a:r>
              <a:rPr lang="en-US" altLang="en-US"/>
              <a:t>Transverse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Longitudinal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Metatarsal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Arches of the Foot</a:t>
            </a:r>
          </a:p>
        </p:txBody>
      </p:sp>
      <p:pic>
        <p:nvPicPr>
          <p:cNvPr id="12292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19800" y="2017713"/>
            <a:ext cx="2933700" cy="2141537"/>
          </a:xfrm>
        </p:spPr>
      </p:pic>
      <p:pic>
        <p:nvPicPr>
          <p:cNvPr id="12293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6725" y="2017713"/>
            <a:ext cx="1997075" cy="25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Peroneals</a:t>
            </a:r>
          </a:p>
          <a:p>
            <a:pPr lvl="1"/>
            <a:r>
              <a:rPr lang="en-US" altLang="en-US"/>
              <a:t>Lateral </a:t>
            </a:r>
          </a:p>
          <a:p>
            <a:pPr lvl="1"/>
            <a:endParaRPr lang="en-US" altLang="en-US"/>
          </a:p>
          <a:p>
            <a:r>
              <a:rPr lang="en-US" altLang="en-US"/>
              <a:t>Gastrocnemius &amp; soleus</a:t>
            </a:r>
          </a:p>
          <a:p>
            <a:pPr lvl="1"/>
            <a:r>
              <a:rPr lang="en-US" altLang="en-US"/>
              <a:t>Posterior to Achilles tendon</a:t>
            </a:r>
          </a:p>
          <a:p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Muscles and Tendons</a:t>
            </a:r>
          </a:p>
        </p:txBody>
      </p:sp>
      <p:pic>
        <p:nvPicPr>
          <p:cNvPr id="14340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343775" y="1841500"/>
            <a:ext cx="2838450" cy="4135438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Lateral ankle</a:t>
            </a:r>
          </a:p>
          <a:p>
            <a:pPr lvl="1"/>
            <a:r>
              <a:rPr lang="en-US" altLang="en-US"/>
              <a:t>Anterior talofibular </a:t>
            </a:r>
          </a:p>
          <a:p>
            <a:pPr lvl="1"/>
            <a:r>
              <a:rPr lang="en-US" altLang="en-US"/>
              <a:t>Posterior talofibular </a:t>
            </a:r>
          </a:p>
          <a:p>
            <a:pPr lvl="1"/>
            <a:r>
              <a:rPr lang="en-US" altLang="en-US"/>
              <a:t>Calcaneofibular</a:t>
            </a:r>
          </a:p>
          <a:p>
            <a:pPr lvl="1"/>
            <a:endParaRPr lang="en-US" altLang="en-US"/>
          </a:p>
          <a:p>
            <a:r>
              <a:rPr lang="en-US" altLang="en-US"/>
              <a:t>Medial ankle</a:t>
            </a:r>
          </a:p>
          <a:p>
            <a:pPr lvl="1"/>
            <a:r>
              <a:rPr lang="en-US" altLang="en-US"/>
              <a:t>Deltoid ligament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Ligaments</a:t>
            </a:r>
          </a:p>
        </p:txBody>
      </p:sp>
      <p:pic>
        <p:nvPicPr>
          <p:cNvPr id="16388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91275" y="1841500"/>
            <a:ext cx="4743450" cy="4135438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838200" y="752475"/>
            <a:ext cx="10515600" cy="1055688"/>
          </a:xfrm>
        </p:spPr>
        <p:txBody>
          <a:bodyPr/>
          <a:lstStyle/>
          <a:p>
            <a:r>
              <a:rPr lang="en-US" altLang="en-US"/>
              <a:t>Preventing Foot, Ankle, and </a:t>
            </a:r>
            <a:br>
              <a:rPr lang="en-US" altLang="en-US"/>
            </a:br>
            <a:r>
              <a:rPr lang="en-US" altLang="en-US"/>
              <a:t>Lower Leg Injuries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Appropriate footwear</a:t>
            </a:r>
          </a:p>
          <a:p>
            <a:endParaRPr lang="en-US" altLang="en-US"/>
          </a:p>
          <a:p>
            <a:r>
              <a:rPr lang="en-US" altLang="en-US"/>
              <a:t>Supporting taping or braces</a:t>
            </a:r>
          </a:p>
          <a:p>
            <a:endParaRPr lang="en-US" altLang="en-US"/>
          </a:p>
          <a:p>
            <a:r>
              <a:rPr lang="en-US" altLang="en-US"/>
              <a:t>Protective equipment</a:t>
            </a:r>
          </a:p>
          <a:p>
            <a:endParaRPr lang="en-US" altLang="en-US"/>
          </a:p>
          <a:p>
            <a:r>
              <a:rPr lang="en-US" altLang="en-US"/>
              <a:t>Stretching and conditioning programs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Jones fracture</a:t>
            </a:r>
          </a:p>
          <a:p>
            <a:pPr lvl="1"/>
            <a:r>
              <a:rPr lang="en-US" altLang="en-US"/>
              <a:t>Fifth metatarsal</a:t>
            </a:r>
          </a:p>
          <a:p>
            <a:pPr lvl="1"/>
            <a:r>
              <a:rPr lang="en-US" altLang="en-US"/>
              <a:t>Inversion ankle sprain results in avulsion of the peroneus brevis</a:t>
            </a:r>
          </a:p>
          <a:p>
            <a:pPr lvl="1"/>
            <a:r>
              <a:rPr lang="en-US" altLang="en-US"/>
              <a:t>PRICES and refer</a:t>
            </a:r>
          </a:p>
          <a:p>
            <a:pPr lvl="1"/>
            <a:r>
              <a:rPr lang="en-US" altLang="en-US"/>
              <a:t>Usually requires casting</a:t>
            </a:r>
          </a:p>
          <a:p>
            <a:pPr lvl="1"/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Bone Injuries</a:t>
            </a:r>
          </a:p>
        </p:txBody>
      </p:sp>
      <p:pic>
        <p:nvPicPr>
          <p:cNvPr id="19460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72200" y="2803525"/>
            <a:ext cx="5181600" cy="2211388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Epiphyseal and Stress Fractures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Epiphyseal fractures</a:t>
            </a:r>
          </a:p>
          <a:p>
            <a:pPr lvl="1"/>
            <a:r>
              <a:rPr lang="en-US" altLang="en-US"/>
              <a:t>Growth plates of the tibia and fibula</a:t>
            </a:r>
          </a:p>
          <a:p>
            <a:pPr lvl="1"/>
            <a:r>
              <a:rPr lang="en-US" altLang="en-US"/>
              <a:t>Plantar flexed and inversion mechanisms</a:t>
            </a:r>
          </a:p>
          <a:p>
            <a:pPr lvl="1"/>
            <a:r>
              <a:rPr lang="en-US" altLang="en-US"/>
              <a:t>Pain with walking and running</a:t>
            </a:r>
          </a:p>
          <a:p>
            <a:pPr lvl="1"/>
            <a:r>
              <a:rPr lang="en-US" altLang="en-US"/>
              <a:t>Refer to MD</a:t>
            </a:r>
          </a:p>
          <a:p>
            <a:r>
              <a:rPr lang="en-US" altLang="en-US"/>
              <a:t>Stress fractures</a:t>
            </a:r>
          </a:p>
          <a:p>
            <a:pPr lvl="1"/>
            <a:r>
              <a:rPr lang="en-US" altLang="en-US"/>
              <a:t>Repetitive stress: typically running</a:t>
            </a:r>
          </a:p>
          <a:p>
            <a:pPr lvl="1"/>
            <a:r>
              <a:rPr lang="en-US" altLang="en-US"/>
              <a:t>Tuning fork test</a:t>
            </a:r>
          </a:p>
          <a:p>
            <a:pPr lvl="1"/>
            <a:r>
              <a:rPr lang="en-US" altLang="en-US"/>
              <a:t>Bone scan</a:t>
            </a:r>
          </a:p>
          <a:p>
            <a:pPr lvl="1"/>
            <a:r>
              <a:rPr lang="en-US" altLang="en-US"/>
              <a:t>Rest for healing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657</TotalTime>
  <Words>580</Words>
  <Application>Microsoft Office PowerPoint</Application>
  <PresentationFormat>Widescreen</PresentationFormat>
  <Paragraphs>152</Paragraphs>
  <Slides>19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Foot, Ankle, and  Lower-Leg Injuries</vt:lpstr>
      <vt:lpstr>Anatomy</vt:lpstr>
      <vt:lpstr>Anatomy (continued)</vt:lpstr>
      <vt:lpstr>Arches of the Foot</vt:lpstr>
      <vt:lpstr>Muscles and Tendons</vt:lpstr>
      <vt:lpstr>Ligaments</vt:lpstr>
      <vt:lpstr>Preventing Foot, Ankle, and  Lower Leg Injuries</vt:lpstr>
      <vt:lpstr>Bone Injuries</vt:lpstr>
      <vt:lpstr>Epiphyseal and Stress Fractures</vt:lpstr>
      <vt:lpstr>Muscle and Tendon Injuries</vt:lpstr>
      <vt:lpstr>Ligament Injuries</vt:lpstr>
      <vt:lpstr>Plantar Fascitis</vt:lpstr>
      <vt:lpstr>Ankle Sprains</vt:lpstr>
      <vt:lpstr>Ankle Dislocations</vt:lpstr>
      <vt:lpstr>Tissue Injuries</vt:lpstr>
      <vt:lpstr>Toe Abnormalities</vt:lpstr>
      <vt:lpstr>Toe Abnormalities (continued)</vt:lpstr>
      <vt:lpstr>Anterior Compartment Syndrome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AGING</dc:title>
  <dc:creator>Microsoft Office User</dc:creator>
  <cp:lastModifiedBy>Selina Slate</cp:lastModifiedBy>
  <cp:revision>89</cp:revision>
  <cp:lastPrinted>2017-03-14T16:50:08Z</cp:lastPrinted>
  <dcterms:created xsi:type="dcterms:W3CDTF">2017-03-14T15:11:25Z</dcterms:created>
  <dcterms:modified xsi:type="dcterms:W3CDTF">2023-09-14T16:56:03Z</dcterms:modified>
</cp:coreProperties>
</file>