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0A84C2-BAB1-42C3-8250-06ABAFFD4A5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52347DA-7AB7-4A66-A4F2-0DB1D10698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57B279-7C7B-4AC6-82FC-E89C1EAA0ED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7954B79-E4E8-476E-ACB1-CCC6F582D1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003DDF98-3CE9-4A17-9BE7-CBBEC02D6796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0D882B0-70B9-4D9C-AC2A-41A8FAA6BAA2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0035E68-A0BA-4596-B6EE-43B5B561C110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8D0ADF70-1E04-4BBF-BF24-2FE1B5A0CDC3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5DD41EE-C14A-4274-8000-019BB080FD69}" type="slidenum">
              <a:rPr lang="en-US" altLang="en-US" smtClean="0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129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A1B83-D419-4118-96AA-4F48454D98D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D73E3-B742-49F3-A8E2-69E071195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79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49B55-95FA-4BAF-AC02-137D7DF5777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0E39F-2C93-485B-965C-52054796C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00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5A5-A731-4EFB-81FB-6429F96B7ED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9D987-8564-420C-8386-4DEAE45D3B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739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117D2-0C6D-4F07-8262-03F0D490E21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0DBF-44A8-4D5F-96E9-B6AE29E4ED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80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BC85-794A-4FA6-9E49-BE88FC35782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11228-184E-45D1-99D0-B709B5805E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6134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701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76B30-8269-476E-B7A9-48E06B6527B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2F5CA-8839-46E6-B58F-CD8D925C3D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1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EB931-FABD-4628-BC9D-4C0F37823570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12464-4FBE-45E8-8F8D-C3020D257A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305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C8913-51FA-4B23-92A0-20488B5B688B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57520-F439-4CE0-B21C-7472773D53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758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8CC75-827C-4647-8EA5-197EDE816AF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AA992-57B2-4037-91B1-EDDB2D701B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3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C3CCF-F9A6-4B87-B262-994730B17FE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646AC-5052-4CB0-BE68-8123AC435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65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34C6E-391C-4E0B-BFE7-84CD9AA97C1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0C6B5-C05B-4464-AF9E-7003B307F0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139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8BDB14-182F-4B39-AE49-EC9827DF43F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8122D76-617D-4B3B-B657-2739CDC5F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Wrist and Hand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16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Tendinitis</a:t>
            </a:r>
          </a:p>
          <a:p>
            <a:pPr lvl="1"/>
            <a:r>
              <a:rPr lang="en-US" altLang="en-US"/>
              <a:t>Prevent by increasing strength and flexibility, pad, and avoid repetitive motions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De Quervain</a:t>
            </a:r>
            <a:r>
              <a:rPr lang="ja-JP" altLang="en-US"/>
              <a:t>’</a:t>
            </a:r>
            <a:r>
              <a:rPr lang="en-US" altLang="ja-JP"/>
              <a:t>s tendinitis</a:t>
            </a:r>
          </a:p>
          <a:p>
            <a:pPr lvl="2"/>
            <a:r>
              <a:rPr lang="en-US" altLang="en-US"/>
              <a:t>Abductor pollicis longus and extensor pollicis brevis</a:t>
            </a:r>
          </a:p>
          <a:p>
            <a:pPr lvl="2"/>
            <a:r>
              <a:rPr lang="en-US" altLang="en-US"/>
              <a:t>Shot putters - wrist radial deviation with gripping an object</a:t>
            </a:r>
          </a:p>
          <a:p>
            <a:pPr lvl="2"/>
            <a:r>
              <a:rPr lang="en-US" altLang="en-US"/>
              <a:t>PRICES and rest</a:t>
            </a:r>
          </a:p>
          <a:p>
            <a:pPr lvl="2"/>
            <a:endParaRPr lang="en-US" altLang="en-US"/>
          </a:p>
          <a:p>
            <a:pPr lvl="2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Mallet finger</a:t>
            </a:r>
          </a:p>
          <a:p>
            <a:pPr lvl="1"/>
            <a:r>
              <a:rPr lang="en-US" altLang="en-US"/>
              <a:t>Impact on finger tip</a:t>
            </a:r>
          </a:p>
          <a:p>
            <a:pPr lvl="1"/>
            <a:r>
              <a:rPr lang="en-US" altLang="en-US"/>
              <a:t>Rupture of the extensor tendon</a:t>
            </a:r>
          </a:p>
          <a:p>
            <a:pPr lvl="1"/>
            <a:r>
              <a:rPr lang="en-US" altLang="en-US"/>
              <a:t>Fingertip drops into flexion</a:t>
            </a:r>
          </a:p>
          <a:p>
            <a:pPr lvl="1"/>
            <a:r>
              <a:rPr lang="en-US" altLang="en-US"/>
              <a:t>Refer for splinting or surgery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and Tendon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0484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1841500"/>
            <a:ext cx="5181600" cy="1736725"/>
          </a:xfrm>
        </p:spPr>
      </p:pic>
      <p:pic>
        <p:nvPicPr>
          <p:cNvPr id="20485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040188"/>
            <a:ext cx="5059363" cy="169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Box 7"/>
          <p:cNvSpPr txBox="1">
            <a:spLocks noChangeArrowheads="1"/>
          </p:cNvSpPr>
          <p:nvPr/>
        </p:nvSpPr>
        <p:spPr bwMode="auto">
          <a:xfrm>
            <a:off x="10350500" y="5870575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Jersey finger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Flexor tendon rupture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Unable to flex the DIP joint of the finger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 and swelling common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Splint, ice, and refer to MD for X-ray and possible surgery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Boutonniere deformity</a:t>
            </a:r>
          </a:p>
          <a:p>
            <a:pPr lvl="1"/>
            <a:r>
              <a:rPr lang="en-US" altLang="en-US"/>
              <a:t>MOI = impact over PIP joint</a:t>
            </a:r>
          </a:p>
          <a:p>
            <a:pPr lvl="1"/>
            <a:r>
              <a:rPr lang="en-US" altLang="en-US"/>
              <a:t>Tears capsule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Unable to extend the PIP joint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Splint and refer to MD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and Tendon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3556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72200" y="2359025"/>
            <a:ext cx="5181600" cy="190658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Injuries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Wrist sprains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Common injury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Pain, decreased ROM, limited grip strength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Tape or brace for return to play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Triangular fibrocartilage complex (TFCC)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Cartilage between ulna and carpal bones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Torn with forceful rotation or hyperextension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Immobilize and refer to MD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Dislocation of lunate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Falling with wrist flexed or extended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Deformity is classic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Splint and refer to MD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Gamekeeper’s thumb</a:t>
            </a:r>
          </a:p>
          <a:p>
            <a:pPr lvl="1"/>
            <a:r>
              <a:rPr lang="en-US" altLang="en-US"/>
              <a:t>Injury to the MCL of the thumb</a:t>
            </a:r>
          </a:p>
          <a:p>
            <a:pPr lvl="1"/>
            <a:r>
              <a:rPr lang="en-US" altLang="en-US"/>
              <a:t>AKA: skier’s thumb</a:t>
            </a:r>
          </a:p>
          <a:p>
            <a:pPr lvl="1"/>
            <a:r>
              <a:rPr lang="en-US" altLang="en-US"/>
              <a:t>Thumb forced into abduction</a:t>
            </a:r>
          </a:p>
          <a:p>
            <a:pPr lvl="1"/>
            <a:r>
              <a:rPr lang="en-US" altLang="en-US"/>
              <a:t>Splint and refer to MD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Ligament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7652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0400" y="1841500"/>
            <a:ext cx="4029075" cy="3659188"/>
          </a:xfrm>
        </p:spPr>
      </p:pic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10350500" y="597693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Interphalangeal collateral ligament sprains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Located on either side of the finger joints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Very vulnerable in sports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Usually painful and swollen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Ice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Refer if suspected fracture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Buddy tape for return to play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Ligament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Dislocation of the interphalangeal or metacarpophalangeal joint</a:t>
            </a:r>
          </a:p>
          <a:p>
            <a:pPr lvl="1"/>
            <a:r>
              <a:rPr lang="en-US" altLang="en-US"/>
              <a:t>One bone moves dorsal, the other ventral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MD will reduce: YOU SHOULD NOT REDUCE THESE</a:t>
            </a:r>
          </a:p>
          <a:p>
            <a:pPr lvl="2"/>
            <a:r>
              <a:rPr lang="en-US" altLang="en-US"/>
              <a:t>Many blood vessels and nerves </a:t>
            </a:r>
          </a:p>
          <a:p>
            <a:pPr lvl="2"/>
            <a:r>
              <a:rPr lang="en-US" altLang="en-US"/>
              <a:t>Can cause major problems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There are many injuries to the wrist and hand</a:t>
            </a:r>
          </a:p>
          <a:p>
            <a:r>
              <a:rPr lang="en-US" altLang="en-US"/>
              <a:t>The complex structure and function of these structures make it very important to treat them carefully and promptly to prevent permanent loss of function</a:t>
            </a:r>
          </a:p>
          <a:p>
            <a:r>
              <a:rPr lang="en-US" altLang="en-US"/>
              <a:t>Sprains and strains are common</a:t>
            </a:r>
          </a:p>
          <a:p>
            <a:r>
              <a:rPr lang="en-US" altLang="en-US"/>
              <a:t>PRICES is the standard treatment with referral on any injuries you suspect need further evaluation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General Information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Wrist and hand injuries make up about 9% of all sports injuries</a:t>
            </a:r>
          </a:p>
          <a:p>
            <a:endParaRPr lang="en-US" altLang="en-US"/>
          </a:p>
          <a:p>
            <a:r>
              <a:rPr lang="en-US" altLang="en-US"/>
              <a:t>Many mechanisms of injury due to the many joints and bones in the area</a:t>
            </a:r>
          </a:p>
          <a:p>
            <a:endParaRPr lang="en-US" altLang="en-US"/>
          </a:p>
          <a:p>
            <a:r>
              <a:rPr lang="en-US" altLang="en-US"/>
              <a:t>Has very limiting impact on athletes, not just in sports but in activities of daily living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Bones</a:t>
            </a:r>
          </a:p>
          <a:p>
            <a:pPr lvl="1"/>
            <a:r>
              <a:rPr lang="en-US" altLang="en-US"/>
              <a:t>Hand: carpals, metacarpals, and phalanges</a:t>
            </a:r>
          </a:p>
          <a:p>
            <a:pPr lvl="2"/>
            <a:r>
              <a:rPr lang="en-US" altLang="en-US"/>
              <a:t>Scaphoid is important</a:t>
            </a:r>
          </a:p>
          <a:p>
            <a:pPr lvl="2"/>
            <a:r>
              <a:rPr lang="en-US" altLang="en-US"/>
              <a:t>5 metacarpals</a:t>
            </a:r>
          </a:p>
          <a:p>
            <a:pPr lvl="2"/>
            <a:r>
              <a:rPr lang="en-US" altLang="en-US"/>
              <a:t>14 phalanges</a:t>
            </a:r>
          </a:p>
          <a:p>
            <a:r>
              <a:rPr lang="en-US" altLang="en-US"/>
              <a:t>Joints</a:t>
            </a:r>
          </a:p>
          <a:p>
            <a:pPr lvl="1"/>
            <a:r>
              <a:rPr lang="en-US" altLang="en-US"/>
              <a:t>Named for bones they connect</a:t>
            </a:r>
          </a:p>
          <a:p>
            <a:pPr lvl="2"/>
            <a:r>
              <a:rPr lang="en-US" altLang="en-US"/>
              <a:t>Metacarpal phalangeal</a:t>
            </a:r>
          </a:p>
          <a:p>
            <a:pPr lvl="2"/>
            <a:r>
              <a:rPr lang="en-US" altLang="en-US"/>
              <a:t>Interphalangeal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Wrist and Hand Anatomy</a:t>
            </a:r>
          </a:p>
        </p:txBody>
      </p:sp>
      <p:pic>
        <p:nvPicPr>
          <p:cNvPr id="1024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91388" y="1841500"/>
            <a:ext cx="2943225" cy="4135438"/>
          </a:xfrm>
        </p:spPr>
      </p:pic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10350500" y="5976938"/>
            <a:ext cx="1155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Wrist and Hand Anatomy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Muscles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Many complex motions at the wrist and hand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Extensor and flexor groups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Flexors = anterior surface of the forearm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Extensors = posterior surface of the forearm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Wrist and Hand Anatomy </a:t>
            </a:r>
            <a:r>
              <a:rPr lang="en-US" altLang="en-US" sz="2400" i="1"/>
              <a:t>(continued)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Ligaments</a:t>
            </a:r>
          </a:p>
          <a:p>
            <a:pPr lvl="1"/>
            <a:r>
              <a:rPr lang="en-US" altLang="en-US"/>
              <a:t>Many ligaments that hold the bones together</a:t>
            </a:r>
          </a:p>
          <a:p>
            <a:pPr lvl="1"/>
            <a:r>
              <a:rPr lang="en-US" altLang="en-US"/>
              <a:t>Wrist: stabilized by collateral ligaments medially and laterally</a:t>
            </a:r>
          </a:p>
          <a:p>
            <a:pPr lvl="1"/>
            <a:r>
              <a:rPr lang="en-US" altLang="en-US"/>
              <a:t>Transverse carpal ligament</a:t>
            </a:r>
          </a:p>
          <a:p>
            <a:pPr lvl="2"/>
            <a:r>
              <a:rPr lang="en-US" altLang="en-US"/>
              <a:t>Flexor retinaculum: anterior and holds flexor tendons and median nerve</a:t>
            </a:r>
          </a:p>
          <a:p>
            <a:pPr lvl="1"/>
            <a:r>
              <a:rPr lang="en-US" altLang="en-US"/>
              <a:t>Thumb</a:t>
            </a:r>
          </a:p>
          <a:p>
            <a:pPr lvl="2"/>
            <a:r>
              <a:rPr lang="en-US" altLang="en-US"/>
              <a:t>Ulnar collateral ligament: AKA medial collateral ligament</a:t>
            </a:r>
          </a:p>
          <a:p>
            <a:pPr lvl="2"/>
            <a:r>
              <a:rPr lang="en-US" altLang="en-US"/>
              <a:t>Radial collateral ligament: AKA lateral collateral ligament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Preventing Wrist and Hand Injuries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Protective equipment</a:t>
            </a:r>
          </a:p>
          <a:p>
            <a:pPr lvl="1"/>
            <a:r>
              <a:rPr lang="en-US" altLang="en-US"/>
              <a:t>Gloves, tape, braces, padding</a:t>
            </a:r>
          </a:p>
          <a:p>
            <a:pPr lvl="1"/>
            <a:r>
              <a:rPr lang="en-US" altLang="en-US"/>
              <a:t>Splints</a:t>
            </a:r>
          </a:p>
          <a:p>
            <a:pPr lvl="1"/>
            <a:r>
              <a:rPr lang="en-US" altLang="en-US"/>
              <a:t>Consider rules of the sport as the sport may prohibit certain types of protective equipment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Wrist and Hand Injuries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Bone injuries</a:t>
            </a:r>
          </a:p>
          <a:p>
            <a:pPr lvl="1"/>
            <a:r>
              <a:rPr lang="en-US" altLang="en-US"/>
              <a:t>Direct impact </a:t>
            </a:r>
          </a:p>
          <a:p>
            <a:pPr lvl="1"/>
            <a:r>
              <a:rPr lang="en-US" altLang="en-US"/>
              <a:t>Pain, swelling, and deformity</a:t>
            </a:r>
          </a:p>
          <a:p>
            <a:pPr lvl="1"/>
            <a:r>
              <a:rPr lang="en-US" altLang="en-US"/>
              <a:t>Complications</a:t>
            </a:r>
          </a:p>
          <a:p>
            <a:pPr lvl="2"/>
            <a:r>
              <a:rPr lang="en-US" altLang="en-US"/>
              <a:t>Avascular necrosis: death of bone due to poor blood supply</a:t>
            </a:r>
          </a:p>
          <a:p>
            <a:pPr lvl="2"/>
            <a:r>
              <a:rPr lang="en-US" altLang="en-US"/>
              <a:t>Non-union: bone does not join back together well</a:t>
            </a:r>
          </a:p>
          <a:p>
            <a:pPr lvl="2"/>
            <a:r>
              <a:rPr lang="en-US" altLang="en-US"/>
              <a:t>Scaphoid fractures are vulnerable to these</a:t>
            </a:r>
          </a:p>
          <a:p>
            <a:pPr lvl="3"/>
            <a:endParaRPr lang="en-US" altLang="en-US"/>
          </a:p>
          <a:p>
            <a:pPr lvl="3"/>
            <a:endParaRPr lang="en-US" altLang="en-US"/>
          </a:p>
          <a:p>
            <a:pPr lvl="3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Wrist and Hand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Boxer’s fracture</a:t>
            </a:r>
          </a:p>
          <a:p>
            <a:pPr lvl="1"/>
            <a:r>
              <a:rPr lang="en-US" altLang="en-US"/>
              <a:t>Fourth or fifth metacarpal fracture</a:t>
            </a:r>
          </a:p>
          <a:p>
            <a:pPr lvl="1"/>
            <a:endParaRPr lang="en-US" altLang="en-US"/>
          </a:p>
          <a:p>
            <a:r>
              <a:rPr lang="en-US" altLang="en-US"/>
              <a:t>Colles’ fracture</a:t>
            </a:r>
          </a:p>
          <a:p>
            <a:pPr lvl="1"/>
            <a:r>
              <a:rPr lang="en-US" altLang="en-US"/>
              <a:t>Distal forearm</a:t>
            </a:r>
          </a:p>
          <a:p>
            <a:pPr lvl="1"/>
            <a:r>
              <a:rPr lang="en-US" altLang="en-US"/>
              <a:t>Both radius and ulna fractured at the same time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Many chances of injury to muscle and tendons due to the sheer number of them in the wrist and hand</a:t>
            </a:r>
          </a:p>
          <a:p>
            <a:endParaRPr lang="en-US" altLang="en-US"/>
          </a:p>
          <a:p>
            <a:r>
              <a:rPr lang="en-US" altLang="en-US"/>
              <a:t>Usually ROM is affected</a:t>
            </a:r>
          </a:p>
          <a:p>
            <a:endParaRPr lang="en-US" altLang="en-US"/>
          </a:p>
          <a:p>
            <a:r>
              <a:rPr lang="en-US" altLang="en-US"/>
              <a:t>Watch the biomechanics of athlete’s movements </a:t>
            </a:r>
          </a:p>
          <a:p>
            <a:endParaRPr lang="en-US" altLang="en-US"/>
          </a:p>
          <a:p>
            <a:r>
              <a:rPr lang="en-US" altLang="en-US"/>
              <a:t>Usually repetitive motion is the cause</a:t>
            </a:r>
          </a:p>
          <a:p>
            <a:pPr marL="457200" lvl="1" indent="0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713</Words>
  <Application>Microsoft Office PowerPoint</Application>
  <PresentationFormat>Widescreen</PresentationFormat>
  <Paragraphs>169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Wrist and Hand Injuries</vt:lpstr>
      <vt:lpstr>General Information</vt:lpstr>
      <vt:lpstr>Wrist and Hand Anatomy</vt:lpstr>
      <vt:lpstr>Wrist and Hand Anatomy (continued)</vt:lpstr>
      <vt:lpstr>Wrist and Hand Anatomy (continued)</vt:lpstr>
      <vt:lpstr>Preventing Wrist and Hand Injuries</vt:lpstr>
      <vt:lpstr>Treating Wrist and Hand Injuries</vt:lpstr>
      <vt:lpstr>Treating Wrist and Hand Injuries (continued)</vt:lpstr>
      <vt:lpstr>Muscle and Tendon Injuries</vt:lpstr>
      <vt:lpstr>Muscle and Tendon Injuries (continued)</vt:lpstr>
      <vt:lpstr>Muscle and Tendon Injuries (continued)</vt:lpstr>
      <vt:lpstr>Muscle and Tendon Injuries (continued)</vt:lpstr>
      <vt:lpstr>Muscle and Tendon Injuries (continued)</vt:lpstr>
      <vt:lpstr>Ligament Injuries</vt:lpstr>
      <vt:lpstr>Ligament Injuries (continued)</vt:lpstr>
      <vt:lpstr>Ligament Injuries (continued)</vt:lpstr>
      <vt:lpstr>Ligament Injuries (continued)</vt:lpstr>
      <vt:lpstr>Ligament Injuries (continued)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93</cp:revision>
  <cp:lastPrinted>2017-03-14T16:50:08Z</cp:lastPrinted>
  <dcterms:created xsi:type="dcterms:W3CDTF">2017-03-14T15:11:25Z</dcterms:created>
  <dcterms:modified xsi:type="dcterms:W3CDTF">2023-09-14T16:55:00Z</dcterms:modified>
</cp:coreProperties>
</file>