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3"/>
  </p:notesMasterIdLst>
  <p:handoutMasterIdLst>
    <p:handoutMasterId r:id="rId24"/>
  </p:handoutMasterIdLst>
  <p:sldIdLst>
    <p:sldId id="270" r:id="rId3"/>
    <p:sldId id="28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3" r:id="rId15"/>
    <p:sldId id="284" r:id="rId16"/>
    <p:sldId id="285" r:id="rId17"/>
    <p:sldId id="286" r:id="rId18"/>
    <p:sldId id="287" r:id="rId19"/>
    <p:sldId id="288" r:id="rId20"/>
    <p:sldId id="290" r:id="rId21"/>
    <p:sldId id="291" r:id="rId22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BBFC40-99A7-4AB0-B1AB-F1F4E89EFB8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790857-4073-453F-B365-E64BCA3FB0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4F9441-949C-4D9E-8F3A-8CD6064D107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74A1DC-C9BE-48A1-922F-A53775FBBE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E1628A3-AAB3-40EA-8B45-50C28372D9A9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7AFC6C4-7439-465E-8261-42E861F5C961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442E20F-9060-4CF0-958F-5BBD3B43873F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B290CDB-8502-422B-80CA-A16527648A59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D81C637-1526-49ED-BE67-7B39C8DC3893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4C29A70-F266-4B25-A3B3-2B6C0A6F2741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DAE5A643-0880-4B87-A150-8A4E5A991BD8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755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E400E-7CD9-44D4-9E9F-FA8409A62E3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93CD2-4549-4F0C-BF89-BABEC6AB94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00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CD9DB-C0A4-43BA-A27A-D86733D72D6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23611-BEBB-47B1-B942-53877F603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6883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E7768-336A-4428-A2A4-031362B753C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237D-26F2-4CAC-9E96-B94BAE3D7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70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BA7A3-9074-43D2-957A-4B988F1D41D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875F5-89B8-4F34-B638-E49019EE3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624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71D20-46A5-4FAE-BAA5-0BE9F9A6F9B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F73AF-D3A0-43E3-A166-C01ABE1679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32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758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024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17574-1B73-4C02-9653-82263F532CC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9A261-CA53-43AE-BDC7-ABAF31379C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40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8FF44-6826-4AAA-9433-F23AD20BC7D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D99B6-AFE0-4015-A176-CBBC0A564E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98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1533-6EC8-4B3A-9B6C-55E18665609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A3343-CB38-4D8B-BED0-E08DA16E38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04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C6DFC-5A57-4A3E-A2C9-A87E1DFF6EC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7D9E1-3624-41F2-BBB1-197E996196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64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97A0-34BA-48B7-B44C-9863FF65C96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CB256-83F8-40C0-B41B-818064BB4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30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4472F-EFAC-4A89-A631-28969F2CC2F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37C93-925E-494F-A572-C1C39326D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06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526E613-1C3A-4665-B6B0-BEA94F5D4D2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5EA3D3-11DC-4CD6-A7CF-D2A9984607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Facial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 10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Ear </a:t>
            </a:r>
            <a:r>
              <a:rPr lang="en-US" altLang="en-US" sz="2400" i="1"/>
              <a:t>(continued)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Auditory canal: Carries sound from pinna to the eardrum (tympanic membrane)</a:t>
            </a:r>
          </a:p>
          <a:p>
            <a:pPr lvl="1"/>
            <a:endParaRPr lang="en-US" altLang="en-US"/>
          </a:p>
          <a:p>
            <a:r>
              <a:rPr lang="en-US" altLang="en-US"/>
              <a:t>Pinna: Projecting outer portion of the ear</a:t>
            </a:r>
          </a:p>
          <a:p>
            <a:pPr lvl="2"/>
            <a:endParaRPr lang="en-US" altLang="en-US"/>
          </a:p>
          <a:p>
            <a:r>
              <a:rPr lang="en-US" altLang="en-US"/>
              <a:t>Tympanic membrane: Sensitive membrane for sound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Nose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Nasal bones</a:t>
            </a:r>
          </a:p>
          <a:p>
            <a:pPr lvl="1"/>
            <a:r>
              <a:rPr lang="en-US" altLang="en-US"/>
              <a:t>Attach to frontal bone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Create bridge of our nose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Cartilage makes up the rest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Septum separates left and right sides of nose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Little hairs filter air as it enters the nose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Lower jaw: mandible</a:t>
            </a:r>
          </a:p>
          <a:p>
            <a:r>
              <a:rPr lang="en-US" altLang="en-US"/>
              <a:t>Upper jaw: maxillae</a:t>
            </a:r>
          </a:p>
          <a:p>
            <a:r>
              <a:rPr lang="en-US" altLang="en-US"/>
              <a:t>Temporomandibular joint</a:t>
            </a:r>
          </a:p>
          <a:p>
            <a:r>
              <a:rPr lang="en-US" altLang="en-US"/>
              <a:t>Tongue</a:t>
            </a:r>
          </a:p>
          <a:p>
            <a:r>
              <a:rPr lang="en-US" altLang="en-US"/>
              <a:t>Palate</a:t>
            </a:r>
          </a:p>
          <a:p>
            <a:r>
              <a:rPr lang="en-US" altLang="en-US"/>
              <a:t>Teeth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The Mouth</a:t>
            </a:r>
          </a:p>
        </p:txBody>
      </p:sp>
      <p:pic>
        <p:nvPicPr>
          <p:cNvPr id="24580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1841500"/>
            <a:ext cx="4972050" cy="3675063"/>
          </a:xfrm>
        </p:spPr>
      </p:pic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9939338" y="5824538"/>
            <a:ext cx="16176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lvl="1" algn="r"/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Facial Injuries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Proper protective equipment</a:t>
            </a:r>
          </a:p>
          <a:p>
            <a:pPr lvl="1"/>
            <a:r>
              <a:rPr lang="en-US" altLang="en-US"/>
              <a:t>General: mouth guards, goggles</a:t>
            </a:r>
          </a:p>
          <a:p>
            <a:pPr lvl="1"/>
            <a:r>
              <a:rPr lang="en-US" altLang="en-US"/>
              <a:t>Sport specific: helmets, catcher’s gear, wrestling head gear, face masks</a:t>
            </a:r>
          </a:p>
          <a:p>
            <a:pPr lvl="1"/>
            <a:endParaRPr lang="en-US" altLang="en-US"/>
          </a:p>
          <a:p>
            <a:r>
              <a:rPr lang="en-US" altLang="en-US"/>
              <a:t>Eyewear</a:t>
            </a:r>
          </a:p>
          <a:p>
            <a:pPr lvl="1"/>
            <a:r>
              <a:rPr lang="en-US" altLang="en-US"/>
              <a:t>Examples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Eye Injuries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5925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Conjunctivitis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Pink eye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Very contagious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Eye drops from MD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Foreign body in the eye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Wash it out toward the nose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Flip the eyelid and use cotton-tipped applicator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Embedded object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Cover both eyes and refer to MD Immediately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Eye Injuries and Conditions </a:t>
            </a:r>
            <a:r>
              <a:rPr lang="en-US" altLang="en-US" sz="2400" i="1"/>
              <a:t>(continued)</a:t>
            </a:r>
            <a:r>
              <a:rPr lang="en-US" altLang="en-US"/>
              <a:t>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Corneal abrasion</a:t>
            </a:r>
          </a:p>
          <a:p>
            <a:pPr lvl="1"/>
            <a:r>
              <a:rPr lang="en-US" altLang="en-US"/>
              <a:t>Sensitive to light, excessive tearing</a:t>
            </a:r>
          </a:p>
          <a:p>
            <a:pPr lvl="1"/>
            <a:r>
              <a:rPr lang="en-US" altLang="en-US"/>
              <a:t>Patch the eye and refer to physician</a:t>
            </a:r>
          </a:p>
          <a:p>
            <a:r>
              <a:rPr lang="en-US" altLang="en-US"/>
              <a:t>Eyelid laceration</a:t>
            </a:r>
          </a:p>
          <a:p>
            <a:pPr lvl="1"/>
            <a:r>
              <a:rPr lang="en-US" altLang="en-US"/>
              <a:t>Control bleeding</a:t>
            </a:r>
          </a:p>
          <a:p>
            <a:pPr lvl="1"/>
            <a:r>
              <a:rPr lang="en-US" altLang="en-US"/>
              <a:t>Refer to MD: usually a plastic surgeon</a:t>
            </a:r>
          </a:p>
          <a:p>
            <a:r>
              <a:rPr lang="en-US" altLang="en-US"/>
              <a:t>Black eye</a:t>
            </a:r>
          </a:p>
          <a:p>
            <a:pPr lvl="1"/>
            <a:r>
              <a:rPr lang="en-US" altLang="en-US"/>
              <a:t>If no vision impairment, ice and refer if needed</a:t>
            </a:r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Eye Injuries and Conditions </a:t>
            </a:r>
            <a:r>
              <a:rPr lang="en-US" altLang="en-US" sz="2400" i="1"/>
              <a:t>(continued)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Hyphema</a:t>
            </a:r>
          </a:p>
          <a:p>
            <a:pPr lvl="1"/>
            <a:r>
              <a:rPr lang="en-US" altLang="en-US"/>
              <a:t>Hemorrhage to anterior chamber of eye</a:t>
            </a:r>
          </a:p>
          <a:p>
            <a:pPr lvl="1"/>
            <a:r>
              <a:rPr lang="en-US" altLang="en-US"/>
              <a:t>Curtain vision: REFER IMMEDIATELY</a:t>
            </a:r>
          </a:p>
          <a:p>
            <a:r>
              <a:rPr lang="en-US" altLang="en-US"/>
              <a:t>Detached retina</a:t>
            </a:r>
          </a:p>
          <a:p>
            <a:pPr lvl="1"/>
            <a:r>
              <a:rPr lang="en-US" altLang="en-US"/>
              <a:t>Sees sparks, flashes, and lights no one else sees</a:t>
            </a:r>
          </a:p>
          <a:p>
            <a:pPr lvl="1"/>
            <a:r>
              <a:rPr lang="en-US" altLang="en-US"/>
              <a:t>Immediate referral </a:t>
            </a:r>
          </a:p>
          <a:p>
            <a:r>
              <a:rPr lang="en-US" altLang="en-US"/>
              <a:t>Subconjunctival hemorrhage</a:t>
            </a:r>
          </a:p>
          <a:p>
            <a:pPr lvl="1"/>
            <a:r>
              <a:rPr lang="en-US" altLang="en-US"/>
              <a:t>Small vessels in the eye rupture</a:t>
            </a:r>
          </a:p>
          <a:p>
            <a:pPr lvl="1"/>
            <a:r>
              <a:rPr lang="en-US" altLang="en-US"/>
              <a:t>Relatively benign</a:t>
            </a:r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Eye Injuries and Conditions </a:t>
            </a:r>
            <a:r>
              <a:rPr lang="en-US" altLang="en-US" sz="2400" i="1"/>
              <a:t>(continued)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Very serious eye conditions </a:t>
            </a:r>
          </a:p>
          <a:p>
            <a:pPr lvl="1"/>
            <a:r>
              <a:rPr lang="en-US" altLang="en-US"/>
              <a:t>Orbital roof fracture</a:t>
            </a:r>
          </a:p>
          <a:p>
            <a:pPr lvl="1"/>
            <a:r>
              <a:rPr lang="en-US" altLang="en-US"/>
              <a:t>Sinus fracture</a:t>
            </a:r>
          </a:p>
          <a:p>
            <a:pPr lvl="1"/>
            <a:r>
              <a:rPr lang="en-US" altLang="en-US"/>
              <a:t>Blowout fracture</a:t>
            </a:r>
          </a:p>
          <a:p>
            <a:pPr lvl="1"/>
            <a:r>
              <a:rPr lang="en-US" altLang="en-US"/>
              <a:t>Ruptured globe</a:t>
            </a:r>
          </a:p>
          <a:p>
            <a:pPr lvl="1"/>
            <a:endParaRPr lang="en-US" altLang="en-US"/>
          </a:p>
          <a:p>
            <a:r>
              <a:rPr lang="en-US" altLang="en-US"/>
              <a:t>Immediate referral and usually 911</a:t>
            </a:r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Ear Injuries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Swimmer’s ear</a:t>
            </a:r>
          </a:p>
          <a:p>
            <a:pPr lvl="1"/>
            <a:r>
              <a:rPr lang="en-US" altLang="en-US"/>
              <a:t>Otitis externa: drops</a:t>
            </a:r>
          </a:p>
          <a:p>
            <a:r>
              <a:rPr lang="en-US" altLang="en-US"/>
              <a:t>Cauliflower ear (hematoma auris)</a:t>
            </a:r>
          </a:p>
          <a:p>
            <a:pPr lvl="1"/>
            <a:r>
              <a:rPr lang="en-US" altLang="en-US"/>
              <a:t>Ice and compression with molded splint</a:t>
            </a:r>
          </a:p>
          <a:p>
            <a:pPr lvl="1"/>
            <a:r>
              <a:rPr lang="en-US" altLang="en-US"/>
              <a:t>MD may lance the blood</a:t>
            </a:r>
          </a:p>
          <a:p>
            <a:r>
              <a:rPr lang="en-US" altLang="en-US"/>
              <a:t>Ruptured eardrum</a:t>
            </a:r>
          </a:p>
          <a:p>
            <a:pPr lvl="1"/>
            <a:r>
              <a:rPr lang="en-US" altLang="en-US"/>
              <a:t>Antibiotics or let heal on its own</a:t>
            </a:r>
          </a:p>
          <a:p>
            <a:pPr lvl="1"/>
            <a:r>
              <a:rPr lang="en-US" altLang="en-US"/>
              <a:t>Referral to MD is warranted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Nose and Mouth Injuries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Nose injuries</a:t>
            </a:r>
          </a:p>
          <a:p>
            <a:pPr lvl="1"/>
            <a:r>
              <a:rPr lang="en-US" altLang="en-US"/>
              <a:t>Lean athlete forward if bleeding</a:t>
            </a:r>
          </a:p>
          <a:p>
            <a:pPr lvl="1"/>
            <a:r>
              <a:rPr lang="en-US" altLang="en-US"/>
              <a:t>May use nose plugs if no fracture is suspected</a:t>
            </a:r>
          </a:p>
          <a:p>
            <a:r>
              <a:rPr lang="en-US" altLang="en-US"/>
              <a:t>Mouth injuries</a:t>
            </a:r>
          </a:p>
          <a:p>
            <a:pPr lvl="1"/>
            <a:r>
              <a:rPr lang="en-US" altLang="en-US"/>
              <a:t>Tooth fracture: find the tooth if possible</a:t>
            </a:r>
          </a:p>
          <a:p>
            <a:pPr lvl="1"/>
            <a:r>
              <a:rPr lang="en-US" altLang="en-US"/>
              <a:t>Dislocated tooth: use gloves, put tooth in damp, sterile gauze, place in saline tooth container or milk</a:t>
            </a:r>
          </a:p>
          <a:p>
            <a:pPr lvl="1"/>
            <a:r>
              <a:rPr lang="en-US" altLang="en-US"/>
              <a:t>Jaw fracture or dislocation: immobilize immediately and transport; blow may cause concussion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18 facial bones</a:t>
            </a:r>
          </a:p>
          <a:p>
            <a:endParaRPr lang="en-US" altLang="en-US"/>
          </a:p>
          <a:p>
            <a:r>
              <a:rPr lang="en-US" altLang="en-US"/>
              <a:t>Maxilla</a:t>
            </a:r>
          </a:p>
          <a:p>
            <a:r>
              <a:rPr lang="en-US" altLang="en-US"/>
              <a:t>Mandible</a:t>
            </a:r>
          </a:p>
          <a:p>
            <a:r>
              <a:rPr lang="en-US" altLang="en-US"/>
              <a:t>Zygomatic</a:t>
            </a:r>
          </a:p>
          <a:p>
            <a:r>
              <a:rPr lang="en-US" altLang="en-US"/>
              <a:t>Nasal</a:t>
            </a:r>
          </a:p>
          <a:p>
            <a:r>
              <a:rPr lang="en-US" altLang="en-US"/>
              <a:t>Sphenoid</a:t>
            </a:r>
          </a:p>
        </p:txBody>
      </p:sp>
      <p:pic>
        <p:nvPicPr>
          <p:cNvPr id="9219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1879600"/>
            <a:ext cx="5181600" cy="40592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Facial Region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There are many injuries that can occur to the face if not prevented with proper strategies</a:t>
            </a:r>
          </a:p>
          <a:p>
            <a:r>
              <a:rPr lang="en-US" altLang="en-US"/>
              <a:t>Many facial injuries can cause head trauma as well and need to be treated as such</a:t>
            </a:r>
          </a:p>
          <a:p>
            <a:r>
              <a:rPr lang="en-US" altLang="en-US"/>
              <a:t>The face will typically bleed excessively due to the vast blood supply to the face</a:t>
            </a:r>
          </a:p>
          <a:p>
            <a:r>
              <a:rPr lang="en-US" altLang="en-US"/>
              <a:t>Prompt referral can help athletes with facial injuries</a:t>
            </a:r>
          </a:p>
          <a:p>
            <a:r>
              <a:rPr lang="en-US" altLang="en-US"/>
              <a:t>Err on the side of caution with facial injuries!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5300" y="1841500"/>
            <a:ext cx="3009900" cy="4135438"/>
          </a:xfrm>
        </p:spPr>
      </p:pic>
      <p:sp>
        <p:nvSpPr>
          <p:cNvPr id="11267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Sinusus</a:t>
            </a:r>
          </a:p>
          <a:p>
            <a:pPr lvl="1"/>
            <a:r>
              <a:rPr lang="en-US" altLang="en-US"/>
              <a:t>Part of the sphenoid bones</a:t>
            </a:r>
          </a:p>
          <a:p>
            <a:pPr lvl="1"/>
            <a:r>
              <a:rPr lang="en-US" altLang="en-US"/>
              <a:t>Become stuffed with infections</a:t>
            </a:r>
          </a:p>
          <a:p>
            <a:pPr lvl="1"/>
            <a:r>
              <a:rPr lang="en-US" altLang="en-US"/>
              <a:t>Located above and below the eyes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Sinuses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Sits in orbital foramen (orbit)</a:t>
            </a:r>
          </a:p>
          <a:p>
            <a:endParaRPr lang="en-US" altLang="en-US"/>
          </a:p>
          <a:p>
            <a:r>
              <a:rPr lang="en-US" altLang="en-US"/>
              <a:t>Anterior and posterior chambers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The Eye</a:t>
            </a:r>
          </a:p>
        </p:txBody>
      </p:sp>
      <p:pic>
        <p:nvPicPr>
          <p:cNvPr id="13316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04000" y="1841500"/>
            <a:ext cx="4318000" cy="4135438"/>
          </a:xfrm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9888538" y="5976938"/>
            <a:ext cx="16176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4"/>
          <p:cNvSpPr>
            <a:spLocks noGrp="1"/>
          </p:cNvSpPr>
          <p:nvPr>
            <p:ph sz="half" idx="2"/>
          </p:nvPr>
        </p:nvSpPr>
        <p:spPr>
          <a:xfrm>
            <a:off x="5851525" y="1841500"/>
            <a:ext cx="5502275" cy="3981450"/>
          </a:xfrm>
        </p:spPr>
        <p:txBody>
          <a:bodyPr/>
          <a:lstStyle/>
          <a:p>
            <a:r>
              <a:rPr lang="en-US" altLang="en-US"/>
              <a:t>Sclera: white covering </a:t>
            </a:r>
          </a:p>
          <a:p>
            <a:r>
              <a:rPr lang="en-US" altLang="en-US"/>
              <a:t>Cornea: clear, center portion</a:t>
            </a:r>
          </a:p>
          <a:p>
            <a:pPr lvl="1"/>
            <a:r>
              <a:rPr lang="en-US" altLang="en-US"/>
              <a:t>Covers pupil (black center) &amp; iris (colored, retractable part)</a:t>
            </a:r>
          </a:p>
          <a:p>
            <a:r>
              <a:rPr lang="en-US" altLang="en-US"/>
              <a:t>Lens: clear</a:t>
            </a:r>
          </a:p>
          <a:p>
            <a:r>
              <a:rPr lang="en-US" altLang="en-US"/>
              <a:t>Retina: back of eye for vision</a:t>
            </a:r>
          </a:p>
          <a:p>
            <a:r>
              <a:rPr lang="en-US" altLang="en-US"/>
              <a:t>Conjunctiva: surface of eyelid</a:t>
            </a:r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200" dirty="0">
                <a:ea typeface="+mj-ea"/>
                <a:cs typeface="+mj-cs"/>
              </a:rPr>
              <a:t>The Eye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5364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0000" y="1841500"/>
            <a:ext cx="4318000" cy="41354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Eye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Pupil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Black portion of the eye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Iris responds to light and contracts or dilates the pupil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Constrict = gets smaller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Dilate = gets larger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Signs of head injury and other illnesses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Important neurological tests 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Eye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Vision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20/20 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Snellen chart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Nearsighted 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Farsighted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Corrective lenses for sport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Eye </a:t>
            </a:r>
            <a:r>
              <a:rPr lang="en-US" altLang="en-US" sz="2400" i="1"/>
              <a:t>(continued)</a:t>
            </a:r>
          </a:p>
        </p:txBody>
      </p:sp>
      <p:pic>
        <p:nvPicPr>
          <p:cNvPr id="19459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397125"/>
            <a:ext cx="9144000" cy="29908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sz="half" idx="1"/>
          </p:nvPr>
        </p:nvSpPr>
        <p:spPr>
          <a:xfrm>
            <a:off x="1058863" y="1841500"/>
            <a:ext cx="4111625" cy="4135438"/>
          </a:xfrm>
        </p:spPr>
        <p:txBody>
          <a:bodyPr/>
          <a:lstStyle/>
          <a:p>
            <a:r>
              <a:rPr lang="en-US" altLang="en-US"/>
              <a:t>External ear </a:t>
            </a:r>
          </a:p>
          <a:p>
            <a:endParaRPr lang="en-US" altLang="en-US"/>
          </a:p>
          <a:p>
            <a:r>
              <a:rPr lang="en-US" altLang="en-US"/>
              <a:t>Middle ear</a:t>
            </a:r>
          </a:p>
          <a:p>
            <a:endParaRPr lang="en-US" altLang="en-US"/>
          </a:p>
          <a:p>
            <a:r>
              <a:rPr lang="en-US" altLang="en-US"/>
              <a:t>Outer ear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The Ear</a:t>
            </a:r>
          </a:p>
        </p:txBody>
      </p:sp>
      <p:pic>
        <p:nvPicPr>
          <p:cNvPr id="20484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70488" y="1841500"/>
            <a:ext cx="6183312" cy="3160713"/>
          </a:xfrm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9939338" y="5822950"/>
            <a:ext cx="16176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lvl="1" algn="r"/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639</Words>
  <Application>Microsoft Office PowerPoint</Application>
  <PresentationFormat>Widescreen</PresentationFormat>
  <Paragraphs>165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Facial Injuries</vt:lpstr>
      <vt:lpstr>Anatomy of the Facial Region</vt:lpstr>
      <vt:lpstr>Sinuses</vt:lpstr>
      <vt:lpstr>The Eye</vt:lpstr>
      <vt:lpstr>The Eye (continued)</vt:lpstr>
      <vt:lpstr>The Eye (continued)</vt:lpstr>
      <vt:lpstr>The Eye (continued)</vt:lpstr>
      <vt:lpstr>The Eye (continued)</vt:lpstr>
      <vt:lpstr>The Ear</vt:lpstr>
      <vt:lpstr>The Ear (continued)</vt:lpstr>
      <vt:lpstr>The Nose</vt:lpstr>
      <vt:lpstr>The Mouth</vt:lpstr>
      <vt:lpstr>Preventing Facial Injuries </vt:lpstr>
      <vt:lpstr>Treating Eye Injuries and Conditions</vt:lpstr>
      <vt:lpstr>Treating Eye Injuries and Conditions (continued) </vt:lpstr>
      <vt:lpstr>Treating Eye Injuries and Conditions (continued)</vt:lpstr>
      <vt:lpstr>Treating Eye Injuries and Conditions (continued)</vt:lpstr>
      <vt:lpstr>Treating Ear Injuries</vt:lpstr>
      <vt:lpstr>Treating Nose and Mouth Injuries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92</cp:revision>
  <cp:lastPrinted>2017-03-14T16:50:08Z</cp:lastPrinted>
  <dcterms:created xsi:type="dcterms:W3CDTF">2017-03-14T15:11:25Z</dcterms:created>
  <dcterms:modified xsi:type="dcterms:W3CDTF">2023-09-14T16:53:16Z</dcterms:modified>
</cp:coreProperties>
</file>