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56" r:id="rId2"/>
  </p:sldMasterIdLst>
  <p:notesMasterIdLst>
    <p:notesMasterId r:id="rId21"/>
  </p:notesMasterIdLst>
  <p:handoutMasterIdLst>
    <p:handoutMasterId r:id="rId22"/>
  </p:handoutMasterIdLst>
  <p:sldIdLst>
    <p:sldId id="270" r:id="rId3"/>
    <p:sldId id="273" r:id="rId4"/>
    <p:sldId id="274" r:id="rId5"/>
    <p:sldId id="275" r:id="rId6"/>
    <p:sldId id="276" r:id="rId7"/>
    <p:sldId id="277" r:id="rId8"/>
    <p:sldId id="278" r:id="rId9"/>
    <p:sldId id="279" r:id="rId10"/>
    <p:sldId id="280" r:id="rId11"/>
    <p:sldId id="281" r:id="rId12"/>
    <p:sldId id="282" r:id="rId13"/>
    <p:sldId id="283" r:id="rId14"/>
    <p:sldId id="284" r:id="rId15"/>
    <p:sldId id="285" r:id="rId16"/>
    <p:sldId id="286" r:id="rId17"/>
    <p:sldId id="287" r:id="rId18"/>
    <p:sldId id="288" r:id="rId19"/>
    <p:sldId id="272" r:id="rId20"/>
  </p:sldIdLst>
  <p:sldSz cx="12192000" cy="6858000"/>
  <p:notesSz cx="6858000" cy="9144000"/>
  <p:custDataLst>
    <p:tags r:id="rId23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panose="020B0503020102020204" pitchFamily="34" charset="0"/>
        <a:ea typeface="MS PGothic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panose="020B0503020102020204" pitchFamily="34" charset="0"/>
        <a:ea typeface="MS PGothic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panose="020B0503020102020204" pitchFamily="34" charset="0"/>
        <a:ea typeface="MS PGothic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panose="020B0503020102020204" pitchFamily="34" charset="0"/>
        <a:ea typeface="MS PGothic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panose="020B0503020102020204" pitchFamily="34" charset="0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Franklin Gothic Book" panose="020B0503020102020204" pitchFamily="34" charset="0"/>
        <a:ea typeface="MS PGothic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Franklin Gothic Book" panose="020B0503020102020204" pitchFamily="34" charset="0"/>
        <a:ea typeface="MS PGothic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Franklin Gothic Book" panose="020B0503020102020204" pitchFamily="34" charset="0"/>
        <a:ea typeface="MS PGothic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Franklin Gothic Book" panose="020B0503020102020204" pitchFamily="34" charset="0"/>
        <a:ea typeface="MS PGothic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766BC"/>
    <a:srgbClr val="D7D7D7"/>
    <a:srgbClr val="069E51"/>
    <a:srgbClr val="6A6A6A"/>
    <a:srgbClr val="B93737"/>
    <a:srgbClr val="F49C0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60" d="100"/>
          <a:sy n="60" d="100"/>
        </p:scale>
        <p:origin x="78" y="20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theme" Target="theme/theme1.xml"/><Relationship Id="rId3" Type="http://schemas.openxmlformats.org/officeDocument/2006/relationships/slide" Target="slides/slide1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presProps" Target="pres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ags" Target="tags/tag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handoutMaster" Target="handoutMasters/handoutMaster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Franklin Gothic Book" pitchFamily="34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5F6CE1ED-C510-4AA7-A0D5-038B27A2CDC1}" type="datetimeFigureOut">
              <a:rPr lang="en-US" altLang="en-US"/>
              <a:pPr>
                <a:defRPr/>
              </a:pPr>
              <a:t>9/14/2023</a:t>
            </a:fld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Franklin Gothic Book" pitchFamily="34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7F042094-3FBA-4A75-B59B-E7C45F677CC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Calibri" pitchFamily="34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91767723-3289-4039-9901-E75BD69CE7EF}" type="datetimeFigureOut">
              <a:rPr lang="en-US" altLang="en-US"/>
              <a:pPr>
                <a:defRPr/>
              </a:pPr>
              <a:t>9/14/2023</a:t>
            </a:fld>
            <a:endParaRPr lang="en-US" alt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Calibri" pitchFamily="34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ACA7EB8A-5069-4242-A49C-DF423A529FB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24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  <a:p>
            <a:endParaRPr lang="en-US" altLang="en-US"/>
          </a:p>
        </p:txBody>
      </p:sp>
      <p:sp>
        <p:nvSpPr>
          <p:cNvPr id="1024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9pPr>
          </a:lstStyle>
          <a:p>
            <a:fld id="{7EC546A0-0D31-44F0-BB0B-9377ED3416F7}" type="slidenum">
              <a:rPr lang="en-US" altLang="en-US">
                <a:latin typeface="Calibri" panose="020F0502020204030204" pitchFamily="34" charset="0"/>
              </a:rPr>
              <a:pPr/>
              <a:t>2</a:t>
            </a:fld>
            <a:endParaRPr lang="en-US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29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  <a:p>
            <a:endParaRPr lang="en-US" altLang="en-US"/>
          </a:p>
        </p:txBody>
      </p:sp>
      <p:sp>
        <p:nvSpPr>
          <p:cNvPr id="1229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9pPr>
          </a:lstStyle>
          <a:p>
            <a:fld id="{BA57C419-8F48-4B8A-9354-40289696DCBE}" type="slidenum">
              <a:rPr lang="en-US" altLang="en-US">
                <a:latin typeface="Calibri" panose="020F0502020204030204" pitchFamily="34" charset="0"/>
              </a:rPr>
              <a:pPr/>
              <a:t>3</a:t>
            </a:fld>
            <a:endParaRPr lang="en-US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  <a:p>
            <a:endParaRPr lang="en-US" altLang="en-US"/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9pPr>
          </a:lstStyle>
          <a:p>
            <a:fld id="{AB98DE1F-3678-4919-8A81-50E3A4DDCA7E}" type="slidenum">
              <a:rPr lang="en-US" altLang="en-US">
                <a:latin typeface="Calibri" panose="020F0502020204030204" pitchFamily="34" charset="0"/>
              </a:rPr>
              <a:pPr/>
              <a:t>4</a:t>
            </a:fld>
            <a:endParaRPr lang="en-US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765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altLang="en-US"/>
              <a:t>QQDE: That figure, depending on what it is, could be hard to read, even on a large screen. XXCE</a:t>
            </a:r>
          </a:p>
          <a:p>
            <a:endParaRPr lang="en-US" altLang="en-US"/>
          </a:p>
        </p:txBody>
      </p:sp>
      <p:sp>
        <p:nvSpPr>
          <p:cNvPr id="2765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9pPr>
          </a:lstStyle>
          <a:p>
            <a:fld id="{3D9A0049-3EE8-4B1E-BEE7-F8A4924980F3}" type="slidenum">
              <a:rPr lang="en-US" altLang="en-US">
                <a:latin typeface="Calibri" panose="020F0502020204030204" pitchFamily="34" charset="0"/>
              </a:rPr>
              <a:pPr/>
              <a:t>16</a:t>
            </a:fld>
            <a:endParaRPr lang="en-US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2387158"/>
            <a:ext cx="9144000" cy="1866319"/>
          </a:xfrm>
          <a:prstGeom prst="rect">
            <a:avLst/>
          </a:prstGeom>
        </p:spPr>
        <p:txBody>
          <a:bodyPr anchor="t"/>
          <a:lstStyle>
            <a:lvl1pPr algn="ctr">
              <a:defRPr sz="6000" b="1" i="0" cap="all" baseline="0">
                <a:ln>
                  <a:noFill/>
                </a:ln>
                <a:solidFill>
                  <a:srgbClr val="3766BC"/>
                </a:solidFill>
                <a:latin typeface="Helvetica Neue Condensed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1975134"/>
            <a:ext cx="9144000" cy="412024"/>
          </a:xfrm>
        </p:spPr>
        <p:txBody>
          <a:bodyPr>
            <a:normAutofit/>
          </a:bodyPr>
          <a:lstStyle>
            <a:lvl1pPr marL="0" indent="0" algn="ctr">
              <a:buNone/>
              <a:defRPr sz="2200" cap="all" baseline="0">
                <a:solidFill>
                  <a:srgbClr val="6A6A6A"/>
                </a:solidFill>
                <a:latin typeface="Helvetica Neue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0"/>
          </p:nvPr>
        </p:nvSpPr>
        <p:spPr>
          <a:xfrm>
            <a:off x="0" y="5845552"/>
            <a:ext cx="12192000" cy="457277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1800" baseline="0">
                <a:solidFill>
                  <a:srgbClr val="D7D7D7"/>
                </a:solidFill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7466071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A0826A-393F-4BA1-9942-64097CF1DE82}" type="datetimeFigureOut">
              <a:rPr lang="en-US" altLang="en-US"/>
              <a:pPr>
                <a:defRPr/>
              </a:pPr>
              <a:t>9/14/2023</a:t>
            </a:fld>
            <a:endParaRPr lang="en-US" alt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0B65B3-A093-43E3-809A-B18C35A9F1E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453912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8BCD1A-49EC-41FE-AFBC-DF587E8FB5CA}" type="datetimeFigureOut">
              <a:rPr lang="en-US" altLang="en-US"/>
              <a:pPr>
                <a:defRPr/>
              </a:pPr>
              <a:t>9/14/2023</a:t>
            </a:fld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21A6F6-AC71-49B6-8646-0B3C9070DFC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3534487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308C8A-EF84-46F9-A88D-00CE3F4AE95C}" type="datetimeFigureOut">
              <a:rPr lang="en-US" altLang="en-US"/>
              <a:pPr>
                <a:defRPr/>
              </a:pPr>
              <a:t>9/14/2023</a:t>
            </a:fld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924259-4C1C-46A2-B8EA-FDC235EA819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1852032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6564A9-CF36-49D6-BE62-F9F23062A368}" type="datetimeFigureOut">
              <a:rPr lang="en-US" altLang="en-US"/>
              <a:pPr>
                <a:defRPr/>
              </a:pPr>
              <a:t>9/14/2023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1AC04E-3BF5-4061-A706-A83F0BF971B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6805783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FE53C2-A028-4729-9446-C3E72857A5FD}" type="datetimeFigureOut">
              <a:rPr lang="en-US" altLang="en-US"/>
              <a:pPr>
                <a:defRPr/>
              </a:pPr>
              <a:t>9/14/2023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698AFB-AAA8-460F-BACE-A997319595A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720112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969560"/>
            <a:ext cx="10515600" cy="409790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algn="ctr">
              <a:defRPr sz="3800" b="1" i="0" cap="none" baseline="0">
                <a:solidFill>
                  <a:srgbClr val="3766BC"/>
                </a:solidFill>
                <a:latin typeface="Helvetica Neue Condensed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07919"/>
            <a:ext cx="10515600" cy="4168338"/>
          </a:xfrm>
        </p:spPr>
        <p:txBody>
          <a:bodyPr>
            <a:noAutofit/>
          </a:bodyPr>
          <a:lstStyle>
            <a:lvl1pPr>
              <a:defRPr b="1" baseline="0">
                <a:latin typeface="Helvetica" pitchFamily="34" charset="0"/>
              </a:defRPr>
            </a:lvl1pPr>
            <a:lvl2pPr>
              <a:defRPr b="1" baseline="0">
                <a:latin typeface="Helvetica" pitchFamily="34" charset="0"/>
              </a:defRPr>
            </a:lvl2pPr>
            <a:lvl3pPr>
              <a:defRPr b="1">
                <a:latin typeface="Helvetica" pitchFamily="34" charset="0"/>
              </a:defRPr>
            </a:lvl3pPr>
            <a:lvl4pPr>
              <a:defRPr b="1" baseline="0">
                <a:latin typeface="Helvetica" pitchFamily="34" charset="0"/>
              </a:defRPr>
            </a:lvl4pPr>
            <a:lvl5pPr>
              <a:defRPr b="1">
                <a:latin typeface="Helvetica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3354088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41954"/>
            <a:ext cx="5181600" cy="4134303"/>
          </a:xfrm>
        </p:spPr>
        <p:txBody>
          <a:bodyPr>
            <a:noAutofit/>
          </a:bodyPr>
          <a:lstStyle>
            <a:lvl1pPr>
              <a:defRPr b="1">
                <a:latin typeface="Helvetica" pitchFamily="34" charset="0"/>
              </a:defRPr>
            </a:lvl1pPr>
            <a:lvl2pPr>
              <a:defRPr b="1">
                <a:latin typeface="Helvetica" pitchFamily="34" charset="0"/>
              </a:defRPr>
            </a:lvl2pPr>
            <a:lvl3pPr>
              <a:defRPr b="1">
                <a:latin typeface="Helvetica" pitchFamily="34" charset="0"/>
              </a:defRPr>
            </a:lvl3pPr>
            <a:lvl4pPr>
              <a:defRPr b="1">
                <a:latin typeface="Helvetica" pitchFamily="34" charset="0"/>
              </a:defRPr>
            </a:lvl4pPr>
            <a:lvl5pPr>
              <a:defRPr b="1">
                <a:latin typeface="Helvetica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41953"/>
            <a:ext cx="5181600" cy="4134303"/>
          </a:xfrm>
        </p:spPr>
        <p:txBody>
          <a:bodyPr>
            <a:noAutofit/>
          </a:bodyPr>
          <a:lstStyle>
            <a:lvl1pPr>
              <a:defRPr b="1">
                <a:latin typeface="Helvetica" pitchFamily="34" charset="0"/>
              </a:defRPr>
            </a:lvl1pPr>
            <a:lvl2pPr>
              <a:defRPr b="1">
                <a:latin typeface="Helvetica" pitchFamily="34" charset="0"/>
              </a:defRPr>
            </a:lvl2pPr>
            <a:lvl3pPr>
              <a:defRPr b="1">
                <a:latin typeface="Helvetica" pitchFamily="34" charset="0"/>
              </a:defRPr>
            </a:lvl3pPr>
            <a:lvl4pPr>
              <a:defRPr b="1">
                <a:latin typeface="Helvetica" pitchFamily="34" charset="0"/>
              </a:defRPr>
            </a:lvl4pPr>
            <a:lvl5pPr>
              <a:defRPr b="1">
                <a:latin typeface="Helvetica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838200" y="969560"/>
            <a:ext cx="10515600" cy="40979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algn="ctr">
              <a:defRPr sz="3800" b="1" i="0" baseline="0">
                <a:solidFill>
                  <a:srgbClr val="3766BC"/>
                </a:solidFill>
                <a:latin typeface="Helvetica Neue Condensed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5792489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97E51F-80A5-4206-B917-5BA24B572F96}" type="datetimeFigureOut">
              <a:rPr lang="en-US" altLang="en-US"/>
              <a:pPr>
                <a:defRPr/>
              </a:pPr>
              <a:t>9/14/2023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8356AE-DEF8-4CF7-9237-50BF1241A7F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730435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3EFA95-C433-43F3-B546-AE49214BFFA7}" type="datetimeFigureOut">
              <a:rPr lang="en-US" altLang="en-US"/>
              <a:pPr>
                <a:defRPr/>
              </a:pPr>
              <a:t>9/14/2023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D037D7-F296-482E-BEAA-2970072B81B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487326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FB404A-9F8E-45FE-B4DC-7CDE28C224F5}" type="datetimeFigureOut">
              <a:rPr lang="en-US" altLang="en-US"/>
              <a:pPr>
                <a:defRPr/>
              </a:pPr>
              <a:t>9/14/2023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AA504E-C29D-4A5E-82CB-E8F4C81C2A2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23498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971D71-E7FD-4874-97C4-8641E11F3DFC}" type="datetimeFigureOut">
              <a:rPr lang="en-US" altLang="en-US"/>
              <a:pPr>
                <a:defRPr/>
              </a:pPr>
              <a:t>9/14/2023</a:t>
            </a:fld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05BBFA-89D5-489D-BE55-0483DF8B38B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25598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D3B622-1947-46E4-A974-81A5C6E69446}" type="datetimeFigureOut">
              <a:rPr lang="en-US" altLang="en-US"/>
              <a:pPr>
                <a:defRPr/>
              </a:pPr>
              <a:t>9/14/2023</a:t>
            </a:fld>
            <a:endParaRPr lang="en-US" alt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4B87CF-12DC-40C0-8F13-FEFDA5E97DE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60192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282DBA-1D01-4719-9DBA-514C0410FBBE}" type="datetimeFigureOut">
              <a:rPr lang="en-US" altLang="en-US"/>
              <a:pPr>
                <a:defRPr/>
              </a:pPr>
              <a:t>9/14/2023</a:t>
            </a:fld>
            <a:endParaRPr lang="en-US" alt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D6910A-F8A8-4EB2-9CF3-C3FAAB1DC23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482396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13" Type="http://schemas.openxmlformats.org/officeDocument/2006/relationships/image" Target="../media/image3.png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7" name="Title Placeholder 8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20" r:id="rId1"/>
    <p:sldLayoutId id="2147483921" r:id="rId2"/>
    <p:sldLayoutId id="2147483922" r:id="rId3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MS PGothic" panose="020B0600070205080204" pitchFamily="34" charset="-128"/>
          <a:cs typeface="ＭＳ Ｐゴシック" charset="0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itchFamily="34" charset="0"/>
          <a:ea typeface="MS PGothic" panose="020B0600070205080204" pitchFamily="34" charset="-128"/>
          <a:cs typeface="ＭＳ Ｐゴシック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itchFamily="34" charset="0"/>
          <a:ea typeface="MS PGothic" panose="020B0600070205080204" pitchFamily="34" charset="-128"/>
          <a:cs typeface="ＭＳ Ｐゴシック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itchFamily="34" charset="0"/>
          <a:ea typeface="MS PGothic" panose="020B0600070205080204" pitchFamily="34" charset="-128"/>
          <a:cs typeface="ＭＳ Ｐゴシック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itchFamily="34" charset="0"/>
          <a:ea typeface="MS PGothic" panose="020B0600070205080204" pitchFamily="34" charset="-128"/>
          <a:cs typeface="ＭＳ Ｐゴシック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MS PGothic" panose="020B0600070205080204" pitchFamily="34" charset="-128"/>
          <a:cs typeface="ＭＳ Ｐゴシック" charset="0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205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200" smtClean="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08BAD47F-88BD-430E-A662-6B584B005E71}" type="datetimeFigureOut">
              <a:rPr lang="en-US" altLang="en-US"/>
              <a:pPr>
                <a:defRPr/>
              </a:pPr>
              <a:t>9/14/2023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solidFill>
                  <a:srgbClr val="898989"/>
                </a:solidFill>
                <a:latin typeface="Calibri" pitchFamily="34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446F5385-1F3F-4F9D-9EFC-678FD2E0CC6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09" r:id="rId1"/>
    <p:sldLayoutId id="2147483910" r:id="rId2"/>
    <p:sldLayoutId id="2147483911" r:id="rId3"/>
    <p:sldLayoutId id="2147483912" r:id="rId4"/>
    <p:sldLayoutId id="2147483913" r:id="rId5"/>
    <p:sldLayoutId id="2147483914" r:id="rId6"/>
    <p:sldLayoutId id="2147483915" r:id="rId7"/>
    <p:sldLayoutId id="2147483916" r:id="rId8"/>
    <p:sldLayoutId id="2147483917" r:id="rId9"/>
    <p:sldLayoutId id="2147483918" r:id="rId10"/>
    <p:sldLayoutId id="2147483919" r:id="rId1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800" kern="1200">
          <a:solidFill>
            <a:srgbClr val="3766BC"/>
          </a:solidFill>
          <a:latin typeface="Helvetica Neue Condensed" charset="0"/>
          <a:ea typeface="MS PGothic" panose="020B0600070205080204" pitchFamily="34" charset="-128"/>
          <a:cs typeface="ＭＳ Ｐゴシック" charset="0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800">
          <a:solidFill>
            <a:srgbClr val="3766BC"/>
          </a:solidFill>
          <a:latin typeface="Helvetica Neue Condensed"/>
          <a:ea typeface="MS PGothic" panose="020B0600070205080204" pitchFamily="34" charset="-128"/>
          <a:cs typeface="ＭＳ Ｐゴシック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800">
          <a:solidFill>
            <a:srgbClr val="3766BC"/>
          </a:solidFill>
          <a:latin typeface="Helvetica Neue Condensed"/>
          <a:ea typeface="MS PGothic" panose="020B0600070205080204" pitchFamily="34" charset="-128"/>
          <a:cs typeface="ＭＳ Ｐゴシック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800">
          <a:solidFill>
            <a:srgbClr val="3766BC"/>
          </a:solidFill>
          <a:latin typeface="Helvetica Neue Condensed"/>
          <a:ea typeface="MS PGothic" panose="020B0600070205080204" pitchFamily="34" charset="-128"/>
          <a:cs typeface="ＭＳ Ｐゴシック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800">
          <a:solidFill>
            <a:srgbClr val="3766BC"/>
          </a:solidFill>
          <a:latin typeface="Helvetica Neue Condensed"/>
          <a:ea typeface="MS PGothic" panose="020B0600070205080204" pitchFamily="34" charset="-128"/>
          <a:cs typeface="ＭＳ Ｐゴシック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Helvetica Bold" charset="0"/>
          <a:ea typeface="MS PGothic" panose="020B0600070205080204" pitchFamily="34" charset="-128"/>
          <a:cs typeface="ＭＳ Ｐゴシック" charset="0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Helvetica Bold" charset="0"/>
          <a:ea typeface="MS PGothic" panose="020B0600070205080204" pitchFamily="34" charset="-128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Helvetica Bold" charset="0"/>
          <a:ea typeface="MS PGothic" panose="020B0600070205080204" pitchFamily="34" charset="-128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Helvetica Bold" charset="0"/>
          <a:ea typeface="MS PGothic" panose="020B0600070205080204" pitchFamily="34" charset="-128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Helvetica Bold" charset="0"/>
          <a:ea typeface="MS PGothic" panose="020B0600070205080204" pitchFamily="34" charset="-128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ctrTitle"/>
          </p:nvPr>
        </p:nvSpPr>
        <p:spPr>
          <a:xfrm>
            <a:off x="1524000" y="2387600"/>
            <a:ext cx="9144000" cy="1865313"/>
          </a:xfrm>
        </p:spPr>
        <p:txBody>
          <a:bodyPr/>
          <a:lstStyle/>
          <a:p>
            <a:pPr eaLnBrk="1" hangingPunct="1"/>
            <a:r>
              <a:rPr lang="en-US" altLang="en-US" cap="none"/>
              <a:t>Hip, Pelvis, and Thigh Injuries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1974850"/>
            <a:ext cx="9144000" cy="412750"/>
          </a:xfrm>
        </p:spPr>
        <p:txBody>
          <a:bodyPr rtlCol="0"/>
          <a:lstStyle/>
          <a:p>
            <a:pPr eaLnBrk="1" fontAlgn="auto" hangingPunct="1">
              <a:spcAft>
                <a:spcPts val="0"/>
              </a:spcAft>
              <a:buFont typeface="Arial"/>
              <a:buNone/>
              <a:defRPr/>
            </a:pPr>
            <a:r>
              <a:rPr lang="en-US" dirty="0">
                <a:ea typeface="+mn-ea"/>
                <a:cs typeface="+mn-cs"/>
              </a:rPr>
              <a:t>Chapter 17</a:t>
            </a:r>
            <a:endParaRPr lang="en-US" b="1" dirty="0">
              <a:ea typeface="+mn-ea"/>
              <a:cs typeface="+mn-cs"/>
            </a:endParaRPr>
          </a:p>
        </p:txBody>
      </p:sp>
      <p:sp>
        <p:nvSpPr>
          <p:cNvPr id="8196" name="Content Placeholder 3"/>
          <p:cNvSpPr>
            <a:spLocks noGrp="1"/>
          </p:cNvSpPr>
          <p:nvPr>
            <p:ph sz="quarter" idx="10"/>
          </p:nvPr>
        </p:nvSpPr>
        <p:spPr>
          <a:xfrm>
            <a:off x="0" y="5845175"/>
            <a:ext cx="12192000" cy="457200"/>
          </a:xfrm>
        </p:spPr>
        <p:txBody>
          <a:bodyPr/>
          <a:lstStyle/>
          <a:p>
            <a:pPr eaLnBrk="1" hangingPunct="1"/>
            <a:r>
              <a:rPr lang="en-US" altLang="en-US"/>
              <a:t>Cartwright and Peer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/>
          </p:nvPr>
        </p:nvSpPr>
        <p:spPr>
          <a:xfrm>
            <a:off x="838200" y="969963"/>
            <a:ext cx="10515600" cy="409575"/>
          </a:xfrm>
        </p:spPr>
        <p:txBody>
          <a:bodyPr/>
          <a:lstStyle/>
          <a:p>
            <a:r>
              <a:rPr lang="en-US" altLang="en-US"/>
              <a:t>Treating Hip, Pelvis, and Thigh Injuries </a:t>
            </a:r>
            <a:r>
              <a:rPr lang="en-US" altLang="en-US" sz="2400" i="1"/>
              <a:t>(continued)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08163"/>
            <a:ext cx="10515600" cy="4168775"/>
          </a:xfrm>
        </p:spPr>
        <p:txBody>
          <a:bodyPr/>
          <a:lstStyle/>
          <a:p>
            <a:pPr>
              <a:buFont typeface="Arial" charset="0"/>
              <a:buChar char="•"/>
              <a:defRPr/>
            </a:pPr>
            <a:r>
              <a:rPr lang="en-US" dirty="0">
                <a:ea typeface="+mn-ea"/>
                <a:cs typeface="+mn-cs"/>
              </a:rPr>
              <a:t>Femur fractures</a:t>
            </a:r>
          </a:p>
          <a:p>
            <a:pPr lvl="1">
              <a:buFont typeface="Arial" charset="0"/>
              <a:buChar char="•"/>
              <a:defRPr/>
            </a:pPr>
            <a:r>
              <a:rPr lang="en-US" dirty="0">
                <a:ea typeface="+mn-ea"/>
              </a:rPr>
              <a:t>Extreme force</a:t>
            </a:r>
          </a:p>
          <a:p>
            <a:pPr lvl="1">
              <a:buFont typeface="Arial" charset="0"/>
              <a:buChar char="•"/>
              <a:defRPr/>
            </a:pPr>
            <a:r>
              <a:rPr lang="en-US" dirty="0">
                <a:ea typeface="+mn-ea"/>
              </a:rPr>
              <a:t>Severe pain and loss of function</a:t>
            </a:r>
          </a:p>
          <a:p>
            <a:pPr lvl="1">
              <a:buFont typeface="Arial" charset="0"/>
              <a:buChar char="•"/>
              <a:defRPr/>
            </a:pPr>
            <a:r>
              <a:rPr lang="en-US" dirty="0">
                <a:ea typeface="+mn-ea"/>
              </a:rPr>
              <a:t>Can cause much internal bleeding and damage to nerves, vessels, and tissue</a:t>
            </a:r>
          </a:p>
          <a:p>
            <a:pPr lvl="1">
              <a:buFont typeface="Arial" charset="0"/>
              <a:buChar char="•"/>
              <a:defRPr/>
            </a:pPr>
            <a:r>
              <a:rPr lang="en-US" dirty="0">
                <a:ea typeface="+mn-ea"/>
              </a:rPr>
              <a:t>External rotation is extremely difficult</a:t>
            </a:r>
          </a:p>
          <a:p>
            <a:pPr lvl="1">
              <a:buFont typeface="Arial" charset="0"/>
              <a:buChar char="•"/>
              <a:defRPr/>
            </a:pPr>
            <a:r>
              <a:rPr lang="en-US" dirty="0">
                <a:ea typeface="+mn-ea"/>
              </a:rPr>
              <a:t>Immobilize and contact EMS immediately: TRUE MEDICAL EMERGENCY</a:t>
            </a:r>
          </a:p>
          <a:p>
            <a:pPr marL="914400" lvl="2" indent="0" algn="r">
              <a:buFont typeface="Arial" charset="0"/>
              <a:buNone/>
              <a:defRPr/>
            </a:pPr>
            <a:endParaRPr lang="en-US" dirty="0">
              <a:ea typeface="+mn-ea"/>
            </a:endParaRPr>
          </a:p>
          <a:p>
            <a:pPr marL="457200" lvl="1" indent="0" algn="r">
              <a:buFont typeface="Arial" charset="0"/>
              <a:buNone/>
              <a:defRPr/>
            </a:pPr>
            <a:r>
              <a:rPr lang="en-US" sz="1400" i="1" dirty="0">
                <a:ea typeface="+mn-ea"/>
              </a:rPr>
              <a:t>(continued)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/>
          <p:cNvSpPr>
            <a:spLocks noGrp="1"/>
          </p:cNvSpPr>
          <p:nvPr>
            <p:ph type="title"/>
          </p:nvPr>
        </p:nvSpPr>
        <p:spPr>
          <a:xfrm>
            <a:off x="838200" y="969963"/>
            <a:ext cx="10515600" cy="409575"/>
          </a:xfrm>
        </p:spPr>
        <p:txBody>
          <a:bodyPr/>
          <a:lstStyle/>
          <a:p>
            <a:r>
              <a:rPr lang="en-US" altLang="en-US"/>
              <a:t>Treating Hip, Pelvis, and Thigh Injuries </a:t>
            </a:r>
            <a:r>
              <a:rPr lang="en-US" altLang="en-US" sz="2400" i="1"/>
              <a:t>(continued)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08163"/>
            <a:ext cx="10515600" cy="4168775"/>
          </a:xfrm>
        </p:spPr>
        <p:txBody>
          <a:bodyPr/>
          <a:lstStyle/>
          <a:p>
            <a:pPr>
              <a:buFont typeface="Arial" charset="0"/>
              <a:buChar char="•"/>
              <a:defRPr/>
            </a:pPr>
            <a:r>
              <a:rPr lang="en-US" dirty="0">
                <a:ea typeface="+mn-ea"/>
                <a:cs typeface="+mn-cs"/>
              </a:rPr>
              <a:t>Osteitis pubis</a:t>
            </a:r>
          </a:p>
          <a:p>
            <a:pPr lvl="1">
              <a:buFont typeface="Arial" charset="0"/>
              <a:buChar char="•"/>
              <a:defRPr/>
            </a:pPr>
            <a:r>
              <a:rPr lang="en-US" dirty="0">
                <a:ea typeface="+mn-ea"/>
              </a:rPr>
              <a:t>Pubic symphysis is repeatedly stressed</a:t>
            </a:r>
          </a:p>
          <a:p>
            <a:pPr lvl="1">
              <a:buFont typeface="Arial" charset="0"/>
              <a:buChar char="•"/>
              <a:defRPr/>
            </a:pPr>
            <a:endParaRPr lang="en-US" dirty="0">
              <a:ea typeface="+mn-ea"/>
            </a:endParaRPr>
          </a:p>
          <a:p>
            <a:pPr lvl="1">
              <a:buFont typeface="Arial" charset="0"/>
              <a:buChar char="•"/>
              <a:defRPr/>
            </a:pPr>
            <a:r>
              <a:rPr lang="en-US" dirty="0">
                <a:ea typeface="+mn-ea"/>
              </a:rPr>
              <a:t>Pain radiates to inner thigh with running and adduction</a:t>
            </a:r>
          </a:p>
          <a:p>
            <a:pPr lvl="1">
              <a:buFont typeface="Arial" charset="0"/>
              <a:buChar char="•"/>
              <a:defRPr/>
            </a:pPr>
            <a:endParaRPr lang="en-US" dirty="0">
              <a:ea typeface="+mn-ea"/>
            </a:endParaRPr>
          </a:p>
          <a:p>
            <a:pPr lvl="1">
              <a:buFont typeface="Arial" charset="0"/>
              <a:buChar char="•"/>
              <a:defRPr/>
            </a:pPr>
            <a:r>
              <a:rPr lang="en-US" dirty="0">
                <a:ea typeface="+mn-ea"/>
              </a:rPr>
              <a:t>PRICES and rehabilitation</a:t>
            </a:r>
          </a:p>
          <a:p>
            <a:pPr lvl="1">
              <a:buFont typeface="Arial" charset="0"/>
              <a:buChar char="•"/>
              <a:defRPr/>
            </a:pPr>
            <a:endParaRPr lang="en-US" dirty="0">
              <a:ea typeface="+mn-ea"/>
            </a:endParaRPr>
          </a:p>
          <a:p>
            <a:pPr lvl="1">
              <a:buFont typeface="Arial" charset="0"/>
              <a:buChar char="•"/>
              <a:defRPr/>
            </a:pPr>
            <a:r>
              <a:rPr lang="en-US" dirty="0">
                <a:ea typeface="+mn-ea"/>
              </a:rPr>
              <a:t>Takes a long time to recover</a:t>
            </a:r>
          </a:p>
          <a:p>
            <a:pPr lvl="1">
              <a:buFont typeface="Arial" charset="0"/>
              <a:buChar char="•"/>
              <a:defRPr/>
            </a:pPr>
            <a:endParaRPr lang="en-US" dirty="0">
              <a:ea typeface="+mn-ea"/>
            </a:endParaRPr>
          </a:p>
          <a:p>
            <a:pPr marL="457200" lvl="1" indent="0" algn="r">
              <a:buFont typeface="Arial" charset="0"/>
              <a:buNone/>
              <a:defRPr/>
            </a:pPr>
            <a:r>
              <a:rPr lang="en-US" sz="1400" i="1" dirty="0">
                <a:ea typeface="+mn-ea"/>
              </a:rPr>
              <a:t>(continued)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/>
          <p:cNvSpPr>
            <a:spLocks noGrp="1"/>
          </p:cNvSpPr>
          <p:nvPr>
            <p:ph type="title"/>
          </p:nvPr>
        </p:nvSpPr>
        <p:spPr>
          <a:xfrm>
            <a:off x="838200" y="969963"/>
            <a:ext cx="10515600" cy="409575"/>
          </a:xfrm>
        </p:spPr>
        <p:txBody>
          <a:bodyPr/>
          <a:lstStyle/>
          <a:p>
            <a:r>
              <a:rPr lang="en-US" altLang="en-US"/>
              <a:t>Treating Hip, Pelvis, and Thigh Injuries </a:t>
            </a:r>
            <a:r>
              <a:rPr lang="en-US" altLang="en-US" sz="2400" i="1"/>
              <a:t>(continued)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08163"/>
            <a:ext cx="10515600" cy="4168775"/>
          </a:xfrm>
        </p:spPr>
        <p:txBody>
          <a:bodyPr/>
          <a:lstStyle/>
          <a:p>
            <a:pPr>
              <a:buFont typeface="Arial" charset="0"/>
              <a:buChar char="•"/>
              <a:defRPr/>
            </a:pPr>
            <a:r>
              <a:rPr lang="en-US" dirty="0">
                <a:ea typeface="+mn-ea"/>
                <a:cs typeface="+mn-cs"/>
              </a:rPr>
              <a:t>Coccyx fractures</a:t>
            </a:r>
          </a:p>
          <a:p>
            <a:pPr lvl="1">
              <a:buFont typeface="Arial" charset="0"/>
              <a:buChar char="•"/>
              <a:defRPr/>
            </a:pPr>
            <a:r>
              <a:rPr lang="en-US" dirty="0">
                <a:ea typeface="+mn-ea"/>
              </a:rPr>
              <a:t>Tailbone fractures</a:t>
            </a:r>
          </a:p>
          <a:p>
            <a:pPr lvl="1">
              <a:buFont typeface="Arial" charset="0"/>
              <a:buChar char="•"/>
              <a:defRPr/>
            </a:pPr>
            <a:r>
              <a:rPr lang="en-US" dirty="0">
                <a:ea typeface="+mn-ea"/>
              </a:rPr>
              <a:t>Falling directly on the posterior </a:t>
            </a:r>
          </a:p>
          <a:p>
            <a:pPr lvl="1">
              <a:buFont typeface="Arial" charset="0"/>
              <a:buChar char="•"/>
              <a:defRPr/>
            </a:pPr>
            <a:r>
              <a:rPr lang="en-US" dirty="0">
                <a:ea typeface="+mn-ea"/>
              </a:rPr>
              <a:t>Exquisitely painful</a:t>
            </a:r>
          </a:p>
          <a:p>
            <a:pPr lvl="1">
              <a:buFont typeface="Arial" charset="0"/>
              <a:buChar char="•"/>
              <a:defRPr/>
            </a:pPr>
            <a:r>
              <a:rPr lang="en-US" dirty="0">
                <a:ea typeface="+mn-ea"/>
              </a:rPr>
              <a:t>Refer to MD for X-ray </a:t>
            </a:r>
          </a:p>
          <a:p>
            <a:pPr lvl="1">
              <a:buFont typeface="Arial" charset="0"/>
              <a:buChar char="•"/>
              <a:defRPr/>
            </a:pPr>
            <a:r>
              <a:rPr lang="en-US" dirty="0">
                <a:ea typeface="+mn-ea"/>
              </a:rPr>
              <a:t>May require a donut-like pillow to relieve pressure on the fracture</a:t>
            </a:r>
          </a:p>
          <a:p>
            <a:pPr lvl="1">
              <a:buFont typeface="Arial" charset="0"/>
              <a:buChar char="•"/>
              <a:defRPr/>
            </a:pPr>
            <a:endParaRPr lang="en-US" dirty="0">
              <a:ea typeface="+mn-ea"/>
            </a:endParaRPr>
          </a:p>
          <a:p>
            <a:pPr lvl="1">
              <a:buFont typeface="Arial" charset="0"/>
              <a:buChar char="•"/>
              <a:defRPr/>
            </a:pPr>
            <a:endParaRPr lang="en-US" dirty="0">
              <a:ea typeface="+mn-ea"/>
            </a:endParaRPr>
          </a:p>
          <a:p>
            <a:pPr marL="457200" lvl="1" indent="0" algn="r">
              <a:buFont typeface="Arial" charset="0"/>
              <a:buNone/>
              <a:defRPr/>
            </a:pPr>
            <a:r>
              <a:rPr lang="en-US" sz="1400" i="1" dirty="0">
                <a:ea typeface="+mn-ea"/>
              </a:rPr>
              <a:t>(continued)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41500"/>
            <a:ext cx="5181600" cy="4135438"/>
          </a:xfrm>
        </p:spPr>
        <p:txBody>
          <a:bodyPr/>
          <a:lstStyle/>
          <a:p>
            <a:r>
              <a:rPr lang="en-US" altLang="en-US"/>
              <a:t>Hip dislocations</a:t>
            </a:r>
          </a:p>
          <a:p>
            <a:pPr lvl="1"/>
            <a:r>
              <a:rPr lang="en-US" altLang="en-US"/>
              <a:t>Major force to dislocate the hip</a:t>
            </a:r>
          </a:p>
          <a:p>
            <a:pPr lvl="1"/>
            <a:r>
              <a:rPr lang="en-US" altLang="en-US"/>
              <a:t>Usually goes posterior </a:t>
            </a:r>
          </a:p>
          <a:p>
            <a:pPr lvl="1"/>
            <a:r>
              <a:rPr lang="en-US" altLang="en-US"/>
              <a:t>Can cause other injuries too</a:t>
            </a:r>
          </a:p>
          <a:p>
            <a:pPr lvl="1"/>
            <a:r>
              <a:rPr lang="en-US" altLang="en-US"/>
              <a:t>Extreme pain with internal rotation of the leg</a:t>
            </a:r>
          </a:p>
          <a:p>
            <a:pPr lvl="1"/>
            <a:r>
              <a:rPr lang="en-US" altLang="en-US"/>
              <a:t>CALL EMS</a:t>
            </a:r>
          </a:p>
          <a:p>
            <a:pPr lvl="1"/>
            <a:r>
              <a:rPr lang="en-US" altLang="en-US"/>
              <a:t>Rehab is lengthy and involves gait retraining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969963"/>
            <a:ext cx="10515600" cy="409575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US" dirty="0">
                <a:ea typeface="+mj-ea"/>
                <a:cs typeface="+mj-cs"/>
              </a:rPr>
              <a:t>Treating Hip, Pelvis, and Thigh Injuries </a:t>
            </a:r>
            <a:r>
              <a:rPr lang="en-US" sz="2700" i="1" dirty="0">
                <a:ea typeface="+mj-ea"/>
                <a:cs typeface="+mj-cs"/>
              </a:rPr>
              <a:t>(continued)</a:t>
            </a:r>
          </a:p>
        </p:txBody>
      </p:sp>
      <p:pic>
        <p:nvPicPr>
          <p:cNvPr id="23556" name="Content Placeholder 4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7121525" y="1841500"/>
            <a:ext cx="3282950" cy="4135438"/>
          </a:xfrm>
        </p:spPr>
      </p:pic>
      <p:sp>
        <p:nvSpPr>
          <p:cNvPr id="23557" name="TextBox 6"/>
          <p:cNvSpPr txBox="1">
            <a:spLocks noChangeArrowheads="1"/>
          </p:cNvSpPr>
          <p:nvPr/>
        </p:nvSpPr>
        <p:spPr bwMode="auto">
          <a:xfrm>
            <a:off x="10637838" y="5976938"/>
            <a:ext cx="1157287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1pPr>
            <a:lvl2pPr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2pPr>
            <a:lvl3pPr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3pPr>
            <a:lvl4pPr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4pPr>
            <a:lvl5pPr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5pPr>
            <a:lvl6pPr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6pPr>
            <a:lvl7pPr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7pPr>
            <a:lvl8pPr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8pPr>
            <a:lvl9pPr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400" b="1" i="1">
                <a:latin typeface="Helvetica" panose="020B0604020202020204" pitchFamily="34" charset="0"/>
              </a:rPr>
              <a:t>(continued)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/>
          <p:cNvSpPr>
            <a:spLocks noGrp="1"/>
          </p:cNvSpPr>
          <p:nvPr>
            <p:ph type="title"/>
          </p:nvPr>
        </p:nvSpPr>
        <p:spPr>
          <a:xfrm>
            <a:off x="838200" y="969963"/>
            <a:ext cx="10515600" cy="409575"/>
          </a:xfrm>
        </p:spPr>
        <p:txBody>
          <a:bodyPr/>
          <a:lstStyle/>
          <a:p>
            <a:r>
              <a:rPr lang="en-US" altLang="en-US"/>
              <a:t>Treating Hip, Pelvis, and Thigh Injuries </a:t>
            </a:r>
            <a:r>
              <a:rPr lang="en-US" altLang="en-US" sz="2400" i="1"/>
              <a:t>(continued)</a:t>
            </a:r>
          </a:p>
        </p:txBody>
      </p:sp>
      <p:sp>
        <p:nvSpPr>
          <p:cNvPr id="24579" name="Content Placeholder 2"/>
          <p:cNvSpPr>
            <a:spLocks noGrp="1"/>
          </p:cNvSpPr>
          <p:nvPr>
            <p:ph idx="1"/>
          </p:nvPr>
        </p:nvSpPr>
        <p:spPr>
          <a:xfrm>
            <a:off x="838200" y="1808163"/>
            <a:ext cx="10515600" cy="4168775"/>
          </a:xfrm>
        </p:spPr>
        <p:txBody>
          <a:bodyPr/>
          <a:lstStyle/>
          <a:p>
            <a:r>
              <a:rPr lang="en-US" altLang="en-US"/>
              <a:t>Legg-Calve-Perthes disease</a:t>
            </a:r>
          </a:p>
          <a:p>
            <a:pPr lvl="1"/>
            <a:r>
              <a:rPr lang="en-US" altLang="en-US"/>
              <a:t>Affects young children</a:t>
            </a:r>
          </a:p>
          <a:p>
            <a:pPr lvl="1"/>
            <a:endParaRPr lang="en-US" altLang="en-US"/>
          </a:p>
          <a:p>
            <a:pPr lvl="1"/>
            <a:r>
              <a:rPr lang="en-US" altLang="en-US"/>
              <a:t>Disruption of blood flow to the head of the femur</a:t>
            </a:r>
          </a:p>
          <a:p>
            <a:pPr lvl="1"/>
            <a:endParaRPr lang="en-US" altLang="en-US"/>
          </a:p>
          <a:p>
            <a:pPr lvl="1"/>
            <a:r>
              <a:rPr lang="en-US" altLang="en-US"/>
              <a:t>Groin and knee pain and limping are classic signs</a:t>
            </a:r>
          </a:p>
          <a:p>
            <a:pPr lvl="1"/>
            <a:endParaRPr lang="en-US" altLang="en-US"/>
          </a:p>
          <a:p>
            <a:pPr lvl="1"/>
            <a:r>
              <a:rPr lang="en-US" altLang="en-US"/>
              <a:t>Refer to an MD immediately for full evaluation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1"/>
          <p:cNvSpPr>
            <a:spLocks noGrp="1"/>
          </p:cNvSpPr>
          <p:nvPr>
            <p:ph type="title"/>
          </p:nvPr>
        </p:nvSpPr>
        <p:spPr>
          <a:xfrm>
            <a:off x="838200" y="969963"/>
            <a:ext cx="10515600" cy="409575"/>
          </a:xfrm>
        </p:spPr>
        <p:txBody>
          <a:bodyPr/>
          <a:lstStyle/>
          <a:p>
            <a:r>
              <a:rPr lang="en-US" altLang="en-US"/>
              <a:t>Muscle and Tendon Injuries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08163"/>
            <a:ext cx="10515600" cy="4168775"/>
          </a:xfrm>
        </p:spPr>
        <p:txBody>
          <a:bodyPr/>
          <a:lstStyle/>
          <a:p>
            <a:pPr>
              <a:buFont typeface="Arial" charset="0"/>
              <a:buChar char="•"/>
              <a:defRPr/>
            </a:pPr>
            <a:r>
              <a:rPr lang="en-US" dirty="0">
                <a:ea typeface="+mn-ea"/>
                <a:cs typeface="+mn-cs"/>
              </a:rPr>
              <a:t>Strains</a:t>
            </a:r>
          </a:p>
          <a:p>
            <a:pPr lvl="1">
              <a:buFont typeface="Arial" charset="0"/>
              <a:buChar char="•"/>
              <a:defRPr/>
            </a:pPr>
            <a:r>
              <a:rPr lang="en-US" dirty="0">
                <a:ea typeface="+mn-ea"/>
              </a:rPr>
              <a:t>Common in the hip region</a:t>
            </a:r>
          </a:p>
          <a:p>
            <a:pPr lvl="1">
              <a:buFont typeface="Arial" charset="0"/>
              <a:buChar char="•"/>
              <a:defRPr/>
            </a:pPr>
            <a:r>
              <a:rPr lang="en-US" dirty="0">
                <a:ea typeface="+mn-ea"/>
              </a:rPr>
              <a:t>PRICES and support with an elastic bandage</a:t>
            </a:r>
          </a:p>
          <a:p>
            <a:pPr lvl="1">
              <a:buFont typeface="Arial" charset="0"/>
              <a:buChar char="•"/>
              <a:defRPr/>
            </a:pPr>
            <a:endParaRPr lang="en-US" dirty="0">
              <a:ea typeface="+mn-ea"/>
            </a:endParaRPr>
          </a:p>
          <a:p>
            <a:pPr>
              <a:buFont typeface="Arial" charset="0"/>
              <a:buChar char="•"/>
              <a:defRPr/>
            </a:pPr>
            <a:r>
              <a:rPr lang="en-US" dirty="0">
                <a:ea typeface="+mn-ea"/>
                <a:cs typeface="+mn-cs"/>
              </a:rPr>
              <a:t>Contusions</a:t>
            </a:r>
          </a:p>
          <a:p>
            <a:pPr lvl="1">
              <a:buFont typeface="Arial" charset="0"/>
              <a:buChar char="•"/>
              <a:defRPr/>
            </a:pPr>
            <a:r>
              <a:rPr lang="en-US" dirty="0">
                <a:ea typeface="+mn-ea"/>
              </a:rPr>
              <a:t>Common in all areas of the hip, pelvis, and thigh </a:t>
            </a:r>
          </a:p>
          <a:p>
            <a:pPr lvl="1">
              <a:buFont typeface="Arial" charset="0"/>
              <a:buChar char="•"/>
              <a:defRPr/>
            </a:pPr>
            <a:r>
              <a:rPr lang="en-US" dirty="0">
                <a:ea typeface="+mn-ea"/>
              </a:rPr>
              <a:t>Danger is with the deep bruising, which causes severe bleeding</a:t>
            </a:r>
          </a:p>
          <a:p>
            <a:pPr lvl="1">
              <a:buFont typeface="Arial" charset="0"/>
              <a:buChar char="•"/>
              <a:defRPr/>
            </a:pPr>
            <a:endParaRPr lang="en-US" dirty="0">
              <a:ea typeface="+mn-ea"/>
            </a:endParaRPr>
          </a:p>
          <a:p>
            <a:pPr marL="457200" lvl="1" indent="0" algn="r">
              <a:buFont typeface="Arial" charset="0"/>
              <a:buNone/>
              <a:defRPr/>
            </a:pPr>
            <a:r>
              <a:rPr lang="en-US" sz="1400" i="1" dirty="0">
                <a:ea typeface="+mn-ea"/>
              </a:rPr>
              <a:t>(continued)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41500"/>
            <a:ext cx="5181600" cy="4135438"/>
          </a:xfrm>
        </p:spPr>
        <p:txBody>
          <a:bodyPr/>
          <a:lstStyle/>
          <a:p>
            <a:r>
              <a:rPr lang="en-US" altLang="en-US"/>
              <a:t>Myositis ossificans</a:t>
            </a:r>
          </a:p>
          <a:p>
            <a:pPr lvl="1"/>
            <a:r>
              <a:rPr lang="en-US" altLang="en-US"/>
              <a:t>Calcium or bone tissue formation where a deep bruise occurred</a:t>
            </a:r>
          </a:p>
          <a:p>
            <a:pPr lvl="1"/>
            <a:endParaRPr lang="en-US" altLang="en-US"/>
          </a:p>
          <a:p>
            <a:pPr lvl="1"/>
            <a:r>
              <a:rPr lang="en-US" altLang="en-US"/>
              <a:t>PRICES in flexed position</a:t>
            </a:r>
          </a:p>
          <a:p>
            <a:pPr lvl="1"/>
            <a:endParaRPr lang="en-US" altLang="en-US"/>
          </a:p>
          <a:p>
            <a:pPr lvl="1"/>
            <a:r>
              <a:rPr lang="en-US" altLang="en-US"/>
              <a:t>Regain ROM and gentle strengthening</a:t>
            </a:r>
          </a:p>
          <a:p>
            <a:pPr lvl="1"/>
            <a:endParaRPr lang="en-US" altLang="en-US"/>
          </a:p>
          <a:p>
            <a:pPr lvl="1"/>
            <a:r>
              <a:rPr lang="en-US" altLang="en-US"/>
              <a:t>Pad to protect from reinjury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969963"/>
            <a:ext cx="10515600" cy="409575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US" dirty="0">
                <a:ea typeface="+mj-ea"/>
                <a:cs typeface="+mj-cs"/>
              </a:rPr>
              <a:t>Muscle and Tendon Injuries </a:t>
            </a:r>
            <a:r>
              <a:rPr lang="en-US" sz="2700" i="1" dirty="0">
                <a:ea typeface="+mj-ea"/>
                <a:cs typeface="+mj-cs"/>
              </a:rPr>
              <a:t>(continued)</a:t>
            </a:r>
          </a:p>
        </p:txBody>
      </p:sp>
      <p:pic>
        <p:nvPicPr>
          <p:cNvPr id="26628" name="Content Placeholder 3"/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7164388" y="1841500"/>
            <a:ext cx="3197225" cy="4135438"/>
          </a:xfrm>
        </p:spPr>
      </p:pic>
      <p:sp>
        <p:nvSpPr>
          <p:cNvPr id="26629" name="TextBox 5"/>
          <p:cNvSpPr txBox="1">
            <a:spLocks noChangeArrowheads="1"/>
          </p:cNvSpPr>
          <p:nvPr/>
        </p:nvSpPr>
        <p:spPr bwMode="auto">
          <a:xfrm>
            <a:off x="10637838" y="5976938"/>
            <a:ext cx="1157287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1pPr>
            <a:lvl2pPr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2pPr>
            <a:lvl3pPr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3pPr>
            <a:lvl4pPr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4pPr>
            <a:lvl5pPr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5pPr>
            <a:lvl6pPr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6pPr>
            <a:lvl7pPr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7pPr>
            <a:lvl8pPr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8pPr>
            <a:lvl9pPr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400" b="1" i="1">
                <a:latin typeface="Helvetica" panose="020B0604020202020204" pitchFamily="34" charset="0"/>
              </a:rPr>
              <a:t>(continued)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itle 1"/>
          <p:cNvSpPr>
            <a:spLocks noGrp="1"/>
          </p:cNvSpPr>
          <p:nvPr>
            <p:ph type="title"/>
          </p:nvPr>
        </p:nvSpPr>
        <p:spPr>
          <a:xfrm>
            <a:off x="838200" y="969963"/>
            <a:ext cx="10515600" cy="409575"/>
          </a:xfrm>
        </p:spPr>
        <p:txBody>
          <a:bodyPr/>
          <a:lstStyle/>
          <a:p>
            <a:r>
              <a:rPr lang="en-US" altLang="en-US"/>
              <a:t>Muscle and Tendon Injuries </a:t>
            </a:r>
            <a:r>
              <a:rPr lang="en-US" altLang="en-US" sz="2400" i="1"/>
              <a:t>(continued)</a:t>
            </a:r>
          </a:p>
        </p:txBody>
      </p:sp>
      <p:sp>
        <p:nvSpPr>
          <p:cNvPr id="28675" name="Content Placeholder 2"/>
          <p:cNvSpPr>
            <a:spLocks noGrp="1"/>
          </p:cNvSpPr>
          <p:nvPr>
            <p:ph idx="1"/>
          </p:nvPr>
        </p:nvSpPr>
        <p:spPr>
          <a:xfrm>
            <a:off x="838200" y="1808163"/>
            <a:ext cx="10515600" cy="4168775"/>
          </a:xfrm>
        </p:spPr>
        <p:txBody>
          <a:bodyPr/>
          <a:lstStyle/>
          <a:p>
            <a:r>
              <a:rPr lang="en-US" altLang="en-US"/>
              <a:t>Hip bursitis</a:t>
            </a:r>
          </a:p>
          <a:p>
            <a:pPr lvl="1"/>
            <a:r>
              <a:rPr lang="en-US" altLang="en-US"/>
              <a:t>Greater trochanter (lateral hip) is quite vulnerable</a:t>
            </a:r>
          </a:p>
          <a:p>
            <a:pPr lvl="1"/>
            <a:endParaRPr lang="en-US" altLang="en-US"/>
          </a:p>
          <a:p>
            <a:pPr lvl="1"/>
            <a:r>
              <a:rPr lang="en-US" altLang="en-US"/>
              <a:t>Too much pressure cause fluid to fill the bursa</a:t>
            </a:r>
          </a:p>
          <a:p>
            <a:pPr lvl="1"/>
            <a:endParaRPr lang="en-US" altLang="en-US"/>
          </a:p>
          <a:p>
            <a:pPr lvl="1"/>
            <a:r>
              <a:rPr lang="en-US" altLang="en-US"/>
              <a:t>Pain with climbing steps</a:t>
            </a:r>
          </a:p>
          <a:p>
            <a:pPr lvl="1"/>
            <a:endParaRPr lang="en-US" altLang="en-US"/>
          </a:p>
          <a:p>
            <a:pPr lvl="1"/>
            <a:r>
              <a:rPr lang="en-US" altLang="en-US"/>
              <a:t>PRICES and refer if it does not resolve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itle 1"/>
          <p:cNvSpPr>
            <a:spLocks noGrp="1"/>
          </p:cNvSpPr>
          <p:nvPr>
            <p:ph type="title"/>
          </p:nvPr>
        </p:nvSpPr>
        <p:spPr>
          <a:xfrm>
            <a:off x="838200" y="969963"/>
            <a:ext cx="10515600" cy="409575"/>
          </a:xfrm>
        </p:spPr>
        <p:txBody>
          <a:bodyPr/>
          <a:lstStyle/>
          <a:p>
            <a:r>
              <a:rPr lang="en-US" altLang="en-US"/>
              <a:t>Summary</a:t>
            </a:r>
          </a:p>
        </p:txBody>
      </p:sp>
      <p:sp>
        <p:nvSpPr>
          <p:cNvPr id="29699" name="Content Placeholder 2"/>
          <p:cNvSpPr>
            <a:spLocks noGrp="1"/>
          </p:cNvSpPr>
          <p:nvPr>
            <p:ph idx="1"/>
          </p:nvPr>
        </p:nvSpPr>
        <p:spPr>
          <a:xfrm>
            <a:off x="838200" y="1808163"/>
            <a:ext cx="10515600" cy="4168775"/>
          </a:xfrm>
        </p:spPr>
        <p:txBody>
          <a:bodyPr/>
          <a:lstStyle/>
          <a:p>
            <a:r>
              <a:rPr lang="en-US" altLang="en-US"/>
              <a:t>Hip, pelvis, and thigh injuries are quite common in sport</a:t>
            </a:r>
          </a:p>
          <a:p>
            <a:endParaRPr lang="en-US" altLang="en-US"/>
          </a:p>
          <a:p>
            <a:r>
              <a:rPr lang="en-US" altLang="en-US"/>
              <a:t>Many injuries are strains and contusions requiring PRICES</a:t>
            </a:r>
          </a:p>
          <a:p>
            <a:endParaRPr lang="en-US" altLang="en-US"/>
          </a:p>
          <a:p>
            <a:r>
              <a:rPr lang="en-US" altLang="en-US"/>
              <a:t>Some injuries involve the blood flow to the femur and can create emergency situation</a:t>
            </a:r>
          </a:p>
          <a:p>
            <a:endParaRPr lang="en-US" altLang="en-US"/>
          </a:p>
          <a:p>
            <a:r>
              <a:rPr lang="en-US" altLang="en-US"/>
              <a:t>Padding and protective equipment are essential in preventing injuries to this region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Content Placeholder 3"/>
          <p:cNvSpPr>
            <a:spLocks noGrp="1"/>
          </p:cNvSpPr>
          <p:nvPr>
            <p:ph sz="half" idx="1"/>
          </p:nvPr>
        </p:nvSpPr>
        <p:spPr>
          <a:xfrm>
            <a:off x="838200" y="1841500"/>
            <a:ext cx="5181600" cy="4135438"/>
          </a:xfrm>
        </p:spPr>
        <p:txBody>
          <a:bodyPr/>
          <a:lstStyle/>
          <a:p>
            <a:r>
              <a:rPr lang="en-US" altLang="en-US"/>
              <a:t>Hip = synovial, ball-and-socket</a:t>
            </a:r>
          </a:p>
          <a:p>
            <a:pPr lvl="1"/>
            <a:r>
              <a:rPr lang="en-US" altLang="en-US"/>
              <a:t>Head of femur</a:t>
            </a:r>
          </a:p>
          <a:p>
            <a:pPr lvl="1"/>
            <a:r>
              <a:rPr lang="en-US" altLang="en-US"/>
              <a:t>Acetabulum of pelvis</a:t>
            </a:r>
          </a:p>
          <a:p>
            <a:pPr lvl="1"/>
            <a:endParaRPr lang="en-US" altLang="en-US"/>
          </a:p>
          <a:p>
            <a:r>
              <a:rPr lang="en-US" altLang="en-US"/>
              <a:t>Labrum: fibrotic cartilage</a:t>
            </a:r>
          </a:p>
          <a:p>
            <a:endParaRPr lang="en-US" altLang="en-US"/>
          </a:p>
          <a:p>
            <a:r>
              <a:rPr lang="en-US" altLang="en-US"/>
              <a:t>Many strong ligaments</a:t>
            </a:r>
          </a:p>
          <a:p>
            <a:pPr lvl="1"/>
            <a:endParaRPr lang="en-US" alt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969963"/>
            <a:ext cx="10515600" cy="409575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US" dirty="0">
                <a:ea typeface="+mj-ea"/>
                <a:cs typeface="+mj-cs"/>
              </a:rPr>
              <a:t>Anatomy of Hip, Pelvis, and Thigh</a:t>
            </a:r>
          </a:p>
        </p:txBody>
      </p:sp>
      <p:pic>
        <p:nvPicPr>
          <p:cNvPr id="9220" name="Content Placeholder 3"/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870700" y="1598613"/>
            <a:ext cx="3309938" cy="4378325"/>
          </a:xfrm>
        </p:spPr>
      </p:pic>
      <p:sp>
        <p:nvSpPr>
          <p:cNvPr id="9221" name="TextBox 5"/>
          <p:cNvSpPr txBox="1">
            <a:spLocks noChangeArrowheads="1"/>
          </p:cNvSpPr>
          <p:nvPr/>
        </p:nvSpPr>
        <p:spPr bwMode="auto">
          <a:xfrm>
            <a:off x="10637838" y="5976938"/>
            <a:ext cx="1157287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1pPr>
            <a:lvl2pPr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2pPr>
            <a:lvl3pPr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3pPr>
            <a:lvl4pPr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4pPr>
            <a:lvl5pPr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5pPr>
            <a:lvl6pPr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6pPr>
            <a:lvl7pPr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7pPr>
            <a:lvl8pPr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8pPr>
            <a:lvl9pPr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400" b="1" i="1">
                <a:latin typeface="Helvetica" panose="020B0604020202020204" pitchFamily="34" charset="0"/>
              </a:rPr>
              <a:t>(continued)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Content Placeholder 3"/>
          <p:cNvSpPr>
            <a:spLocks noGrp="1"/>
          </p:cNvSpPr>
          <p:nvPr>
            <p:ph sz="half" idx="1"/>
          </p:nvPr>
        </p:nvSpPr>
        <p:spPr>
          <a:xfrm>
            <a:off x="838200" y="1841500"/>
            <a:ext cx="5181600" cy="4135438"/>
          </a:xfrm>
        </p:spPr>
        <p:txBody>
          <a:bodyPr/>
          <a:lstStyle/>
          <a:p>
            <a:r>
              <a:rPr lang="en-US" altLang="en-US"/>
              <a:t>Hip flexors</a:t>
            </a:r>
          </a:p>
          <a:p>
            <a:pPr lvl="1"/>
            <a:r>
              <a:rPr lang="en-US" altLang="en-US"/>
              <a:t>Rectus femoris </a:t>
            </a:r>
          </a:p>
          <a:p>
            <a:pPr lvl="1"/>
            <a:r>
              <a:rPr lang="en-US" altLang="en-US"/>
              <a:t>Sartorius, </a:t>
            </a:r>
          </a:p>
          <a:p>
            <a:pPr lvl="1"/>
            <a:r>
              <a:rPr lang="en-US" altLang="en-US"/>
              <a:t>Iliopsoas</a:t>
            </a:r>
          </a:p>
          <a:p>
            <a:pPr lvl="1"/>
            <a:endParaRPr lang="en-US" altLang="en-US"/>
          </a:p>
          <a:p>
            <a:r>
              <a:rPr lang="en-US" altLang="en-US"/>
              <a:t>Hip extensors</a:t>
            </a:r>
          </a:p>
          <a:p>
            <a:pPr lvl="1"/>
            <a:r>
              <a:rPr lang="en-US" altLang="en-US"/>
              <a:t>Hamstrings </a:t>
            </a:r>
          </a:p>
          <a:p>
            <a:pPr lvl="1"/>
            <a:r>
              <a:rPr lang="en-US" altLang="en-US"/>
              <a:t>Gluteus maximus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969963"/>
            <a:ext cx="10515600" cy="409575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US" dirty="0">
                <a:ea typeface="+mj-ea"/>
                <a:cs typeface="+mj-cs"/>
              </a:rPr>
              <a:t>Anatomy of Hip, Pelvis, and Thigh </a:t>
            </a:r>
            <a:r>
              <a:rPr lang="en-US" sz="2700" dirty="0">
                <a:ea typeface="+mj-ea"/>
                <a:cs typeface="+mj-cs"/>
              </a:rPr>
              <a:t>(continued)</a:t>
            </a:r>
          </a:p>
        </p:txBody>
      </p:sp>
      <p:pic>
        <p:nvPicPr>
          <p:cNvPr id="11268" name="Content Placeholder 3"/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934200" y="1841500"/>
            <a:ext cx="3657600" cy="4135438"/>
          </a:xfrm>
        </p:spPr>
      </p:pic>
      <p:sp>
        <p:nvSpPr>
          <p:cNvPr id="11269" name="TextBox 5"/>
          <p:cNvSpPr txBox="1">
            <a:spLocks noChangeArrowheads="1"/>
          </p:cNvSpPr>
          <p:nvPr/>
        </p:nvSpPr>
        <p:spPr bwMode="auto">
          <a:xfrm>
            <a:off x="10637838" y="5976938"/>
            <a:ext cx="1157287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1pPr>
            <a:lvl2pPr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2pPr>
            <a:lvl3pPr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3pPr>
            <a:lvl4pPr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4pPr>
            <a:lvl5pPr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5pPr>
            <a:lvl6pPr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6pPr>
            <a:lvl7pPr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7pPr>
            <a:lvl8pPr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8pPr>
            <a:lvl9pPr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400" b="1" i="1">
                <a:latin typeface="Helvetica" panose="020B0604020202020204" pitchFamily="34" charset="0"/>
              </a:rPr>
              <a:t>(continued)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Content Placeholder 3"/>
          <p:cNvSpPr>
            <a:spLocks noGrp="1"/>
          </p:cNvSpPr>
          <p:nvPr>
            <p:ph sz="half" idx="1"/>
          </p:nvPr>
        </p:nvSpPr>
        <p:spPr>
          <a:xfrm>
            <a:off x="838200" y="1841500"/>
            <a:ext cx="5181600" cy="4135438"/>
          </a:xfrm>
        </p:spPr>
        <p:txBody>
          <a:bodyPr/>
          <a:lstStyle/>
          <a:p>
            <a:r>
              <a:rPr lang="en-US" altLang="en-US"/>
              <a:t>Hip abductors</a:t>
            </a:r>
          </a:p>
          <a:p>
            <a:pPr lvl="1"/>
            <a:r>
              <a:rPr lang="en-US" altLang="en-US"/>
              <a:t>Gluteus medius and minimus</a:t>
            </a:r>
          </a:p>
          <a:p>
            <a:pPr lvl="1"/>
            <a:r>
              <a:rPr lang="en-US" altLang="en-US"/>
              <a:t>Iliotibial band</a:t>
            </a:r>
          </a:p>
          <a:p>
            <a:pPr lvl="1"/>
            <a:endParaRPr lang="en-US" altLang="en-US"/>
          </a:p>
          <a:p>
            <a:r>
              <a:rPr lang="en-US" altLang="en-US"/>
              <a:t>Hip adductors</a:t>
            </a:r>
          </a:p>
          <a:p>
            <a:pPr lvl="1"/>
            <a:r>
              <a:rPr lang="en-US" altLang="en-US"/>
              <a:t>Adductors </a:t>
            </a:r>
          </a:p>
          <a:p>
            <a:pPr lvl="1"/>
            <a:r>
              <a:rPr lang="en-US" altLang="en-US"/>
              <a:t>Gracilis </a:t>
            </a:r>
          </a:p>
          <a:p>
            <a:pPr lvl="1"/>
            <a:r>
              <a:rPr lang="en-US" altLang="en-US"/>
              <a:t>Pectineus</a:t>
            </a:r>
          </a:p>
          <a:p>
            <a:endParaRPr lang="en-US" alt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969963"/>
            <a:ext cx="10515600" cy="409575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US" dirty="0">
                <a:ea typeface="+mj-ea"/>
                <a:cs typeface="+mj-cs"/>
              </a:rPr>
              <a:t>Anatomy of the Hip, Pelvis, and Thigh </a:t>
            </a:r>
            <a:r>
              <a:rPr lang="en-US" sz="2700" i="1" dirty="0">
                <a:ea typeface="+mj-ea"/>
                <a:cs typeface="+mj-cs"/>
              </a:rPr>
              <a:t>(continued)</a:t>
            </a:r>
          </a:p>
        </p:txBody>
      </p:sp>
      <p:pic>
        <p:nvPicPr>
          <p:cNvPr id="13316" name="Content Placeholder 3"/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934200" y="1841500"/>
            <a:ext cx="3657600" cy="4135438"/>
          </a:xfrm>
        </p:spPr>
      </p:pic>
      <p:sp>
        <p:nvSpPr>
          <p:cNvPr id="13317" name="TextBox 6"/>
          <p:cNvSpPr txBox="1">
            <a:spLocks noChangeArrowheads="1"/>
          </p:cNvSpPr>
          <p:nvPr/>
        </p:nvSpPr>
        <p:spPr bwMode="auto">
          <a:xfrm>
            <a:off x="10637838" y="5976938"/>
            <a:ext cx="1157287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1pPr>
            <a:lvl2pPr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2pPr>
            <a:lvl3pPr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3pPr>
            <a:lvl4pPr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4pPr>
            <a:lvl5pPr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5pPr>
            <a:lvl6pPr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6pPr>
            <a:lvl7pPr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7pPr>
            <a:lvl8pPr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8pPr>
            <a:lvl9pPr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400" b="1" i="1">
                <a:latin typeface="Helvetica" panose="020B0604020202020204" pitchFamily="34" charset="0"/>
              </a:rPr>
              <a:t>(continued)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>
          <a:xfrm>
            <a:off x="838200" y="969963"/>
            <a:ext cx="10515600" cy="409575"/>
          </a:xfrm>
        </p:spPr>
        <p:txBody>
          <a:bodyPr/>
          <a:lstStyle/>
          <a:p>
            <a:r>
              <a:rPr lang="en-US" altLang="en-US"/>
              <a:t>Treating Hip, Pelvis, and Thigh Injuries</a:t>
            </a:r>
            <a:br>
              <a:rPr lang="en-US" altLang="en-US"/>
            </a:br>
            <a:r>
              <a:rPr lang="en-US" altLang="en-US" sz="2800" i="1"/>
              <a:t>(continued)</a:t>
            </a:r>
          </a:p>
        </p:txBody>
      </p:sp>
      <p:sp>
        <p:nvSpPr>
          <p:cNvPr id="15363" name="Content Placeholder 2"/>
          <p:cNvSpPr>
            <a:spLocks noGrp="1"/>
          </p:cNvSpPr>
          <p:nvPr>
            <p:ph idx="1"/>
          </p:nvPr>
        </p:nvSpPr>
        <p:spPr>
          <a:xfrm>
            <a:off x="838200" y="1808163"/>
            <a:ext cx="10515600" cy="4168775"/>
          </a:xfrm>
        </p:spPr>
        <p:txBody>
          <a:bodyPr/>
          <a:lstStyle/>
          <a:p>
            <a:r>
              <a:rPr lang="en-US" altLang="en-US"/>
              <a:t>Proper flexibility</a:t>
            </a:r>
          </a:p>
          <a:p>
            <a:endParaRPr lang="en-US" altLang="en-US"/>
          </a:p>
          <a:p>
            <a:r>
              <a:rPr lang="en-US" altLang="en-US"/>
              <a:t>Proper protective equipment</a:t>
            </a:r>
          </a:p>
          <a:p>
            <a:pPr lvl="1"/>
            <a:r>
              <a:rPr lang="en-US" altLang="en-US"/>
              <a:t>Thigh protection</a:t>
            </a:r>
          </a:p>
          <a:p>
            <a:pPr lvl="1"/>
            <a:r>
              <a:rPr lang="en-US" altLang="en-US"/>
              <a:t>Hip crest (iliac crest) protection</a:t>
            </a:r>
          </a:p>
          <a:p>
            <a:pPr lvl="1"/>
            <a:endParaRPr lang="en-US" altLang="en-US"/>
          </a:p>
          <a:p>
            <a:r>
              <a:rPr lang="en-US" altLang="en-US"/>
              <a:t>Proper strengthening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>
          <a:xfrm>
            <a:off x="838200" y="969963"/>
            <a:ext cx="10515600" cy="409575"/>
          </a:xfrm>
        </p:spPr>
        <p:txBody>
          <a:bodyPr/>
          <a:lstStyle/>
          <a:p>
            <a:r>
              <a:rPr lang="en-US" altLang="en-US"/>
              <a:t>Treating Hip, Pelvis, and Thigh Injuries</a:t>
            </a:r>
            <a:br>
              <a:rPr lang="en-US" altLang="en-US"/>
            </a:br>
            <a:r>
              <a:rPr lang="en-US" altLang="en-US" sz="2800" i="1"/>
              <a:t>(continued)</a:t>
            </a:r>
            <a:endParaRPr lang="en-US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08163"/>
            <a:ext cx="10515600" cy="4168775"/>
          </a:xfrm>
        </p:spPr>
        <p:txBody>
          <a:bodyPr/>
          <a:lstStyle/>
          <a:p>
            <a:pPr>
              <a:buFont typeface="Arial" charset="0"/>
              <a:buChar char="•"/>
              <a:defRPr/>
            </a:pPr>
            <a:r>
              <a:rPr lang="en-US" dirty="0">
                <a:ea typeface="+mn-ea"/>
                <a:cs typeface="+mn-cs"/>
              </a:rPr>
              <a:t>Bone injuries: </a:t>
            </a:r>
            <a:r>
              <a:rPr lang="en-US" dirty="0">
                <a:ea typeface="+mn-ea"/>
              </a:rPr>
              <a:t>Usually a result of </a:t>
            </a:r>
          </a:p>
          <a:p>
            <a:pPr lvl="1">
              <a:buFont typeface="Arial" charset="0"/>
              <a:buChar char="•"/>
              <a:defRPr/>
            </a:pPr>
            <a:r>
              <a:rPr lang="en-US" dirty="0">
                <a:ea typeface="+mn-ea"/>
              </a:rPr>
              <a:t>Avulsions (bone pulling away) </a:t>
            </a:r>
          </a:p>
          <a:p>
            <a:pPr lvl="1">
              <a:buFont typeface="Arial" charset="0"/>
              <a:buChar char="•"/>
              <a:defRPr/>
            </a:pPr>
            <a:r>
              <a:rPr lang="en-US" dirty="0">
                <a:ea typeface="+mn-ea"/>
              </a:rPr>
              <a:t>Growth plate damage</a:t>
            </a:r>
          </a:p>
          <a:p>
            <a:pPr lvl="1">
              <a:buFont typeface="Arial" charset="0"/>
              <a:buChar char="•"/>
              <a:defRPr/>
            </a:pPr>
            <a:r>
              <a:rPr lang="en-US" dirty="0">
                <a:ea typeface="+mn-ea"/>
              </a:rPr>
              <a:t>Repetitive stress </a:t>
            </a:r>
          </a:p>
          <a:p>
            <a:pPr lvl="1">
              <a:buFont typeface="Arial" charset="0"/>
              <a:buChar char="•"/>
              <a:defRPr/>
            </a:pPr>
            <a:r>
              <a:rPr lang="en-US" dirty="0">
                <a:ea typeface="+mn-ea"/>
              </a:rPr>
              <a:t>Direct trauma</a:t>
            </a:r>
          </a:p>
          <a:p>
            <a:pPr marL="457200" lvl="1" indent="0" algn="r">
              <a:buFont typeface="Arial" charset="0"/>
              <a:buNone/>
              <a:defRPr/>
            </a:pPr>
            <a:endParaRPr lang="en-US" dirty="0">
              <a:ea typeface="+mn-ea"/>
            </a:endParaRPr>
          </a:p>
          <a:p>
            <a:pPr marL="457200" lvl="1" indent="0" algn="r">
              <a:buFont typeface="Arial" charset="0"/>
              <a:buNone/>
              <a:defRPr/>
            </a:pPr>
            <a:endParaRPr lang="en-US" dirty="0">
              <a:ea typeface="+mn-ea"/>
            </a:endParaRPr>
          </a:p>
          <a:p>
            <a:pPr marL="457200" lvl="1" indent="0" algn="r">
              <a:buFont typeface="Arial" charset="0"/>
              <a:buNone/>
              <a:defRPr/>
            </a:pPr>
            <a:endParaRPr lang="en-US" sz="1400" i="1" dirty="0">
              <a:ea typeface="+mn-ea"/>
            </a:endParaRPr>
          </a:p>
          <a:p>
            <a:pPr marL="457200" lvl="1" indent="0" algn="r">
              <a:buFont typeface="Arial" charset="0"/>
              <a:buNone/>
              <a:defRPr/>
            </a:pPr>
            <a:endParaRPr lang="en-US" sz="1400" i="1" dirty="0">
              <a:ea typeface="+mn-ea"/>
            </a:endParaRPr>
          </a:p>
          <a:p>
            <a:pPr marL="457200" lvl="1" indent="0" algn="r">
              <a:buFont typeface="Arial" charset="0"/>
              <a:buNone/>
              <a:defRPr/>
            </a:pPr>
            <a:endParaRPr lang="en-US" sz="1400" i="1" dirty="0">
              <a:ea typeface="+mn-ea"/>
            </a:endParaRPr>
          </a:p>
          <a:p>
            <a:pPr marL="457200" lvl="1" indent="0" algn="r">
              <a:buFont typeface="Arial" charset="0"/>
              <a:buNone/>
              <a:defRPr/>
            </a:pPr>
            <a:endParaRPr lang="en-US" sz="1400" i="1" dirty="0">
              <a:ea typeface="+mn-ea"/>
            </a:endParaRPr>
          </a:p>
          <a:p>
            <a:pPr marL="457200" lvl="1" indent="0" algn="r">
              <a:buFont typeface="Arial" charset="0"/>
              <a:buNone/>
              <a:defRPr/>
            </a:pPr>
            <a:r>
              <a:rPr lang="en-US" sz="1400" i="1" dirty="0">
                <a:ea typeface="+mn-ea"/>
              </a:rPr>
              <a:t>(continued)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>
          <a:xfrm>
            <a:off x="838200" y="969963"/>
            <a:ext cx="10515600" cy="409575"/>
          </a:xfrm>
        </p:spPr>
        <p:txBody>
          <a:bodyPr/>
          <a:lstStyle/>
          <a:p>
            <a:r>
              <a:rPr lang="en-US" altLang="en-US"/>
              <a:t>Treating Hip, Pelvis, and Thigh Injuries</a:t>
            </a:r>
            <a:br>
              <a:rPr lang="en-US" altLang="en-US"/>
            </a:br>
            <a:r>
              <a:rPr lang="en-US" altLang="en-US" sz="2800" i="1"/>
              <a:t>(continued)</a:t>
            </a:r>
            <a:endParaRPr lang="en-US" altLang="en-US"/>
          </a:p>
        </p:txBody>
      </p:sp>
      <p:sp>
        <p:nvSpPr>
          <p:cNvPr id="17411" name="Content Placeholder 2"/>
          <p:cNvSpPr>
            <a:spLocks noGrp="1"/>
          </p:cNvSpPr>
          <p:nvPr>
            <p:ph idx="1"/>
          </p:nvPr>
        </p:nvSpPr>
        <p:spPr>
          <a:xfrm>
            <a:off x="838200" y="1808163"/>
            <a:ext cx="10515600" cy="4168775"/>
          </a:xfrm>
        </p:spPr>
        <p:txBody>
          <a:bodyPr/>
          <a:lstStyle/>
          <a:p>
            <a:r>
              <a:rPr lang="en-US" altLang="en-US"/>
              <a:t>Hip pointer</a:t>
            </a:r>
          </a:p>
          <a:p>
            <a:pPr lvl="1"/>
            <a:r>
              <a:rPr lang="en-US" altLang="en-US"/>
              <a:t>Contusion to iliac crest</a:t>
            </a:r>
          </a:p>
          <a:p>
            <a:pPr lvl="1"/>
            <a:r>
              <a:rPr lang="en-US" altLang="en-US"/>
              <a:t>Pad to protect: this can be debilitating</a:t>
            </a:r>
          </a:p>
          <a:p>
            <a:pPr lvl="1"/>
            <a:endParaRPr lang="en-US" altLang="en-US"/>
          </a:p>
          <a:p>
            <a:r>
              <a:rPr lang="en-US" altLang="en-US"/>
              <a:t>Labral tears</a:t>
            </a:r>
          </a:p>
          <a:p>
            <a:pPr lvl="1"/>
            <a:r>
              <a:rPr lang="en-US" altLang="en-US"/>
              <a:t>Catching and restricted ROM</a:t>
            </a:r>
          </a:p>
          <a:p>
            <a:pPr lvl="1"/>
            <a:r>
              <a:rPr lang="en-US" altLang="en-US"/>
              <a:t>Usually need surgery to repair</a:t>
            </a:r>
          </a:p>
          <a:p>
            <a:pPr lvl="1" algn="r">
              <a:buFont typeface="Arial" panose="020B0604020202020204" pitchFamily="34" charset="0"/>
              <a:buNone/>
            </a:pPr>
            <a:endParaRPr lang="en-US" altLang="en-US"/>
          </a:p>
          <a:p>
            <a:pPr lvl="1" algn="r">
              <a:buFont typeface="Arial" panose="020B0604020202020204" pitchFamily="34" charset="0"/>
              <a:buNone/>
            </a:pPr>
            <a:r>
              <a:rPr lang="en-US" altLang="en-US" sz="1400" i="1"/>
              <a:t>(continued)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>
          <a:xfrm>
            <a:off x="838200" y="969963"/>
            <a:ext cx="10515600" cy="409575"/>
          </a:xfrm>
        </p:spPr>
        <p:txBody>
          <a:bodyPr/>
          <a:lstStyle/>
          <a:p>
            <a:r>
              <a:rPr lang="en-US" altLang="en-US"/>
              <a:t>Treating Hip, Pelvis, and Thigh Injuries</a:t>
            </a:r>
            <a:br>
              <a:rPr lang="en-US" altLang="en-US"/>
            </a:br>
            <a:r>
              <a:rPr lang="en-US" altLang="en-US" sz="2800" i="1"/>
              <a:t>(continued)</a:t>
            </a:r>
            <a:endParaRPr lang="en-US" altLang="en-US"/>
          </a:p>
        </p:txBody>
      </p:sp>
      <p:sp>
        <p:nvSpPr>
          <p:cNvPr id="18435" name="Content Placeholder 2"/>
          <p:cNvSpPr>
            <a:spLocks noGrp="1"/>
          </p:cNvSpPr>
          <p:nvPr>
            <p:ph idx="1"/>
          </p:nvPr>
        </p:nvSpPr>
        <p:spPr>
          <a:xfrm>
            <a:off x="838200" y="1808163"/>
            <a:ext cx="10515600" cy="4168775"/>
          </a:xfrm>
        </p:spPr>
        <p:txBody>
          <a:bodyPr/>
          <a:lstStyle/>
          <a:p>
            <a:r>
              <a:rPr lang="en-US" altLang="en-US"/>
              <a:t>Avulsions</a:t>
            </a:r>
          </a:p>
          <a:p>
            <a:pPr lvl="1"/>
            <a:r>
              <a:rPr lang="en-US" altLang="en-US"/>
              <a:t>Forceful muscle contraction</a:t>
            </a:r>
          </a:p>
          <a:p>
            <a:pPr lvl="1"/>
            <a:r>
              <a:rPr lang="en-US" altLang="en-US"/>
              <a:t>Many spots in the hip due to strong muscle-pulling forces</a:t>
            </a:r>
          </a:p>
          <a:p>
            <a:pPr lvl="1"/>
            <a:endParaRPr lang="en-US" altLang="en-US"/>
          </a:p>
          <a:p>
            <a:r>
              <a:rPr lang="en-US" altLang="en-US"/>
              <a:t>Epiphyseal fractures</a:t>
            </a:r>
          </a:p>
          <a:p>
            <a:pPr lvl="1"/>
            <a:r>
              <a:rPr lang="en-US" altLang="en-US"/>
              <a:t>Capital femoral epiphysis: neck of femur joins head</a:t>
            </a:r>
          </a:p>
          <a:p>
            <a:pPr lvl="1"/>
            <a:r>
              <a:rPr lang="en-US" altLang="en-US"/>
              <a:t>Classic in children age 10-15</a:t>
            </a:r>
          </a:p>
          <a:p>
            <a:pPr lvl="1"/>
            <a:r>
              <a:rPr lang="en-US" altLang="en-US"/>
              <a:t>Immediate referral</a:t>
            </a:r>
          </a:p>
          <a:p>
            <a:pPr lvl="1"/>
            <a:endParaRPr lang="en-US" altLang="en-US"/>
          </a:p>
          <a:p>
            <a:pPr lvl="1" algn="r">
              <a:buFont typeface="Arial" panose="020B0604020202020204" pitchFamily="34" charset="0"/>
              <a:buNone/>
            </a:pPr>
            <a:r>
              <a:rPr lang="en-US" altLang="en-US" sz="1400" i="1"/>
              <a:t>(continued)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>
          <a:xfrm>
            <a:off x="838200" y="969963"/>
            <a:ext cx="10515600" cy="409575"/>
          </a:xfrm>
        </p:spPr>
        <p:txBody>
          <a:bodyPr/>
          <a:lstStyle/>
          <a:p>
            <a:r>
              <a:rPr lang="en-US" altLang="en-US"/>
              <a:t>Treating Hip, Pelvis, and Thigh Injuries </a:t>
            </a:r>
            <a:r>
              <a:rPr lang="en-US" altLang="en-US" sz="2400" i="1"/>
              <a:t>(continued)</a:t>
            </a:r>
          </a:p>
        </p:txBody>
      </p:sp>
      <p:sp>
        <p:nvSpPr>
          <p:cNvPr id="17411" name="Content Placeholder 2"/>
          <p:cNvSpPr>
            <a:spLocks noGrp="1"/>
          </p:cNvSpPr>
          <p:nvPr>
            <p:ph idx="1"/>
          </p:nvPr>
        </p:nvSpPr>
        <p:spPr>
          <a:xfrm>
            <a:off x="838200" y="1808163"/>
            <a:ext cx="10515600" cy="4168775"/>
          </a:xfrm>
        </p:spPr>
        <p:txBody>
          <a:bodyPr/>
          <a:lstStyle/>
          <a:p>
            <a:pPr>
              <a:defRPr/>
            </a:pPr>
            <a:r>
              <a:rPr lang="en-US" altLang="en-US" dirty="0">
                <a:ea typeface="+mn-ea"/>
                <a:cs typeface="+mn-cs"/>
              </a:rPr>
              <a:t>Stress fractures</a:t>
            </a:r>
          </a:p>
          <a:p>
            <a:pPr lvl="1">
              <a:defRPr/>
            </a:pPr>
            <a:r>
              <a:rPr lang="en-US" altLang="en-US" dirty="0">
                <a:ea typeface="+mn-ea"/>
              </a:rPr>
              <a:t>Usually from repetitive running</a:t>
            </a:r>
          </a:p>
          <a:p>
            <a:pPr lvl="1">
              <a:defRPr/>
            </a:pPr>
            <a:r>
              <a:rPr lang="en-US" altLang="en-US" dirty="0">
                <a:ea typeface="+mn-ea"/>
              </a:rPr>
              <a:t>Pounding causes femur to bow a little with each step</a:t>
            </a:r>
          </a:p>
          <a:p>
            <a:pPr lvl="1">
              <a:defRPr/>
            </a:pPr>
            <a:r>
              <a:rPr lang="en-US" altLang="en-US" dirty="0">
                <a:ea typeface="+mn-ea"/>
              </a:rPr>
              <a:t>Small cracks result</a:t>
            </a:r>
          </a:p>
          <a:p>
            <a:pPr lvl="1">
              <a:defRPr/>
            </a:pPr>
            <a:r>
              <a:rPr lang="en-US" altLang="en-US" dirty="0">
                <a:ea typeface="+mn-ea"/>
              </a:rPr>
              <a:t>Pain and discomfort</a:t>
            </a:r>
          </a:p>
          <a:p>
            <a:pPr lvl="1">
              <a:defRPr/>
            </a:pPr>
            <a:r>
              <a:rPr lang="en-US" altLang="en-US" dirty="0">
                <a:ea typeface="+mn-ea"/>
              </a:rPr>
              <a:t>Needs rest and alternative exercise</a:t>
            </a:r>
          </a:p>
          <a:p>
            <a:pPr lvl="2">
              <a:defRPr/>
            </a:pPr>
            <a:r>
              <a:rPr lang="en-US" altLang="en-US" dirty="0">
                <a:ea typeface="+mn-ea"/>
              </a:rPr>
              <a:t>Biking</a:t>
            </a:r>
          </a:p>
          <a:p>
            <a:pPr lvl="2">
              <a:defRPr/>
            </a:pPr>
            <a:r>
              <a:rPr lang="en-US" altLang="en-US" dirty="0">
                <a:ea typeface="+mn-ea"/>
              </a:rPr>
              <a:t>Swimming</a:t>
            </a:r>
          </a:p>
          <a:p>
            <a:pPr lvl="2">
              <a:defRPr/>
            </a:pPr>
            <a:endParaRPr lang="en-US" altLang="en-US" dirty="0">
              <a:ea typeface="+mn-ea"/>
            </a:endParaRPr>
          </a:p>
          <a:p>
            <a:pPr lvl="2">
              <a:defRPr/>
            </a:pPr>
            <a:endParaRPr lang="en-US" altLang="en-US" dirty="0">
              <a:ea typeface="+mn-ea"/>
            </a:endParaRPr>
          </a:p>
          <a:p>
            <a:pPr marL="457200" lvl="1" indent="0" algn="r">
              <a:buFont typeface="Arial" charset="0"/>
              <a:buNone/>
              <a:defRPr/>
            </a:pPr>
            <a:r>
              <a:rPr lang="en-US" sz="1400" i="1" dirty="0">
                <a:ea typeface="+mn-ea"/>
              </a:rPr>
              <a:t>(continued)</a:t>
            </a:r>
          </a:p>
        </p:txBody>
      </p: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UIDATA" val="&lt;database version=&quot;10.0&quot;&gt;&lt;object type=&quot;1&quot; unique_id=&quot;10001&quot;&gt;&lt;object type=&quot;2&quot; unique_id=&quot;10002&quot;&gt;&lt;object type=&quot;3&quot; unique_id=&quot;10003&quot;&gt;&lt;property id=&quot;20148&quot; value=&quot;5&quot;/&gt;&lt;property id=&quot;20300&quot; value=&quot;Slide 1&quot;/&gt;&lt;property id=&quot;20307&quot; value=&quot;270&quot;/&gt;&lt;/object&gt;&lt;object type=&quot;3&quot; unique_id=&quot;10004&quot;&gt;&lt;property id=&quot;20148&quot; value=&quot;5&quot;/&gt;&lt;property id=&quot;20300&quot; value=&quot;Slide 2&quot;/&gt;&lt;property id=&quot;20307&quot; value=&quot;269&quot;/&gt;&lt;/object&gt;&lt;/object&gt;&lt;object type=&quot;8&quot; unique_id=&quot;10008&quot;&gt;&lt;/object&gt;&lt;/object&gt;&lt;/database&gt;"/>
  <p:tag name="MMPROD_NEXTUNIQUEID" val="10009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Franklin Gothic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608</TotalTime>
  <Words>704</Words>
  <Application>Microsoft Office PowerPoint</Application>
  <PresentationFormat>Widescreen</PresentationFormat>
  <Paragraphs>176</Paragraphs>
  <Slides>18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18</vt:i4>
      </vt:variant>
    </vt:vector>
  </HeadingPairs>
  <TitlesOfParts>
    <vt:vector size="29" baseType="lpstr">
      <vt:lpstr>Arial</vt:lpstr>
      <vt:lpstr>Calibri</vt:lpstr>
      <vt:lpstr>Calibri Light</vt:lpstr>
      <vt:lpstr>Franklin Gothic Book</vt:lpstr>
      <vt:lpstr>Franklin Gothic Medium</vt:lpstr>
      <vt:lpstr>Helvetica</vt:lpstr>
      <vt:lpstr>Helvetica Bold</vt:lpstr>
      <vt:lpstr>Helvetica Neue</vt:lpstr>
      <vt:lpstr>Helvetica Neue Condensed</vt:lpstr>
      <vt:lpstr>Office Theme</vt:lpstr>
      <vt:lpstr>Custom Design</vt:lpstr>
      <vt:lpstr>Hip, Pelvis, and Thigh Injuries</vt:lpstr>
      <vt:lpstr>Anatomy of Hip, Pelvis, and Thigh</vt:lpstr>
      <vt:lpstr>Anatomy of Hip, Pelvis, and Thigh (continued)</vt:lpstr>
      <vt:lpstr>Anatomy of the Hip, Pelvis, and Thigh (continued)</vt:lpstr>
      <vt:lpstr>Treating Hip, Pelvis, and Thigh Injuries (continued)</vt:lpstr>
      <vt:lpstr>Treating Hip, Pelvis, and Thigh Injuries (continued)</vt:lpstr>
      <vt:lpstr>Treating Hip, Pelvis, and Thigh Injuries (continued)</vt:lpstr>
      <vt:lpstr>Treating Hip, Pelvis, and Thigh Injuries (continued)</vt:lpstr>
      <vt:lpstr>Treating Hip, Pelvis, and Thigh Injuries (continued)</vt:lpstr>
      <vt:lpstr>Treating Hip, Pelvis, and Thigh Injuries (continued)</vt:lpstr>
      <vt:lpstr>Treating Hip, Pelvis, and Thigh Injuries (continued)</vt:lpstr>
      <vt:lpstr>Treating Hip, Pelvis, and Thigh Injuries (continued)</vt:lpstr>
      <vt:lpstr>Treating Hip, Pelvis, and Thigh Injuries (continued)</vt:lpstr>
      <vt:lpstr>Treating Hip, Pelvis, and Thigh Injuries (continued)</vt:lpstr>
      <vt:lpstr>Muscle and Tendon Injuries</vt:lpstr>
      <vt:lpstr>Muscle and Tendon Injuries (continued)</vt:lpstr>
      <vt:lpstr>Muscle and Tendon Injuries (continued)</vt:lpstr>
      <vt:lpstr>Summary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PHYSICAL AGING</dc:title>
  <dc:creator>Microsoft Office User</dc:creator>
  <cp:lastModifiedBy>Selina Slate</cp:lastModifiedBy>
  <cp:revision>89</cp:revision>
  <cp:lastPrinted>2017-03-14T16:50:08Z</cp:lastPrinted>
  <dcterms:created xsi:type="dcterms:W3CDTF">2017-03-14T15:11:25Z</dcterms:created>
  <dcterms:modified xsi:type="dcterms:W3CDTF">2023-09-14T16:55:22Z</dcterms:modified>
</cp:coreProperties>
</file>