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21"/>
  </p:notesMasterIdLst>
  <p:handoutMasterIdLst>
    <p:handoutMasterId r:id="rId22"/>
  </p:handoutMasterIdLst>
  <p:sldIdLst>
    <p:sldId id="270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90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9" r:id="rId20"/>
  </p:sldIdLst>
  <p:sldSz cx="12192000" cy="6858000"/>
  <p:notesSz cx="6858000" cy="9144000"/>
  <p:custDataLst>
    <p:tags r:id="rId2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9D4EBA8-C56C-4D79-9A17-D5B064508F02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ABD371E-FFD6-4941-885B-A22EA5114E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BF29E97-00CF-4C77-A342-A10E014258C0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616479F-9AD2-43BF-9835-BB3BFB1CBA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E386BBBE-C1F9-477D-BFBE-2312CA819822}" type="slidenum">
              <a:rPr lang="en-US" altLang="en-US">
                <a:latin typeface="Calibri" panose="020F0502020204030204" pitchFamily="34" charset="0"/>
              </a:rPr>
              <a:pPr/>
              <a:t>10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A93B6E31-F3EF-4987-96AE-1C1652AB7DBA}" type="slidenum">
              <a:rPr lang="en-US" altLang="en-US">
                <a:latin typeface="Calibri" panose="020F0502020204030204" pitchFamily="34" charset="0"/>
              </a:rPr>
              <a:pPr/>
              <a:t>12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F2B0C986-EB27-4AC4-A114-D8FC7D07CD49}" type="slidenum">
              <a:rPr lang="en-US" altLang="en-US">
                <a:latin typeface="Calibri" panose="020F0502020204030204" pitchFamily="34" charset="0"/>
              </a:rPr>
              <a:pPr/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447A1C19-1146-468A-9B27-7588F99B4A19}" type="slidenum">
              <a:rPr lang="en-US" altLang="en-US">
                <a:latin typeface="Calibri" panose="020F0502020204030204" pitchFamily="34" charset="0"/>
              </a:rPr>
              <a:pPr/>
              <a:t>14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C3B3EC23-4BEB-46D7-BFAC-5010A1A6DBD4}" type="slidenum">
              <a:rPr lang="en-US" altLang="en-US">
                <a:latin typeface="Calibri" panose="020F0502020204030204" pitchFamily="34" charset="0"/>
              </a:rPr>
              <a:pPr/>
              <a:t>15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8917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53CFB-D756-425B-B75A-774AF18CB23E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335AE-BD84-46EF-A19E-D662A4554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7795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BA3A9-139E-45B3-BC61-21626CFAA2DB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14E4E-A73C-4836-9781-E6A1558134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085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C29ED-16B6-410C-BC4A-071511DFB1D2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2A661-ADDD-403B-B514-624510F3B2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92870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BF7B6-DA7C-4274-AF62-7094CF5646C3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6B840-A967-4040-9B2C-60830CD140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8372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EFE4C-A78A-4E98-B608-0147369B083B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741B4-C636-4D31-B1A5-78BB8B5BF3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2542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7458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1605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BAC3A-5A04-4EEA-BD2F-45ACA379FD78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C0887-84CE-48C9-9CFB-8231453C6F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0760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C0E18-9966-4E0E-BAF3-5E47DFDEA6F0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E2E72-1016-496C-B589-83893D9AA4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239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19C18-03CD-49D4-81A8-0D6B121FA471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D3872-3768-4B8C-ACA9-C241C6C0B9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103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101A9-180A-4C5A-907D-E3EE01122362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E93C5-F4D8-4172-BA09-E6DC2B0265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417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B496E-775F-4D2E-8572-7B5AF94EF787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59E8F-5E11-43A2-AD69-1886F019BE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0729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76BF8-993F-4ED5-AE50-A65BECD82898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02D72-948B-44BE-A513-5E548501D6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3074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DDF45D2-A00D-46E0-AC2B-F68E3FF5E4CB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7473F5-FB71-4E6E-AE9F-C7DDA44802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/>
              <a:t>Protective Taping </a:t>
            </a:r>
            <a:br>
              <a:rPr lang="en-US" altLang="en-US" cap="none"/>
            </a:br>
            <a:r>
              <a:rPr lang="en-US" altLang="en-US" cap="none"/>
              <a:t>and Wrapping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Chapter  27</a:t>
            </a:r>
            <a:endParaRPr lang="en-US" b="1" dirty="0">
              <a:ea typeface="+mn-ea"/>
              <a:cs typeface="+mn-cs"/>
            </a:endParaRPr>
          </a:p>
        </p:txBody>
      </p:sp>
      <p:sp>
        <p:nvSpPr>
          <p:cNvPr id="8196" name="Content Placeholder 3"/>
          <p:cNvSpPr>
            <a:spLocks noGrp="1"/>
          </p:cNvSpPr>
          <p:nvPr>
            <p:ph sz="quarter" idx="10"/>
          </p:nvPr>
        </p:nvSpPr>
        <p:spPr>
          <a:xfrm>
            <a:off x="0" y="5845175"/>
            <a:ext cx="12192000" cy="457200"/>
          </a:xfrm>
        </p:spPr>
        <p:txBody>
          <a:bodyPr/>
          <a:lstStyle/>
          <a:p>
            <a:pPr eaLnBrk="1" hangingPunct="1"/>
            <a:r>
              <a:rPr lang="en-US" altLang="en-US"/>
              <a:t>Cartwright and Peer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ea typeface="+mn-ea"/>
                <a:cs typeface="+mn-cs"/>
              </a:rPr>
              <a:t>Closed basket weave</a:t>
            </a:r>
          </a:p>
          <a:p>
            <a:pPr>
              <a:defRPr/>
            </a:pPr>
            <a:endParaRPr lang="en-US" altLang="en-US" dirty="0">
              <a:ea typeface="+mn-ea"/>
              <a:cs typeface="+mn-cs"/>
            </a:endParaRPr>
          </a:p>
        </p:txBody>
      </p:sp>
      <p:sp>
        <p:nvSpPr>
          <p:cNvPr id="17411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1841500"/>
            <a:ext cx="5181600" cy="4135438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ea typeface="+mn-ea"/>
                <a:cs typeface="+mn-cs"/>
              </a:rPr>
              <a:t>Open basket weave</a:t>
            </a:r>
          </a:p>
          <a:p>
            <a:pPr>
              <a:defRPr/>
            </a:pPr>
            <a:endParaRPr lang="en-US" altLang="en-US" dirty="0"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Ankle Tapings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265" y="2800230"/>
            <a:ext cx="2584631" cy="285076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464" y="2936307"/>
            <a:ext cx="848656" cy="257860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Restrict extension</a:t>
            </a:r>
          </a:p>
          <a:p>
            <a:r>
              <a:rPr lang="en-US" altLang="en-US"/>
              <a:t>Anchor at toe</a:t>
            </a:r>
          </a:p>
          <a:p>
            <a:r>
              <a:rPr lang="en-US" altLang="en-US"/>
              <a:t>3 strips to plantar aspect</a:t>
            </a:r>
          </a:p>
          <a:p>
            <a:r>
              <a:rPr lang="en-US" altLang="en-US"/>
              <a:t>Closure at toe and around midfoot</a:t>
            </a:r>
          </a:p>
          <a:p>
            <a:pPr lvl="1"/>
            <a:r>
              <a:rPr lang="en-US" altLang="en-US"/>
              <a:t>Watch for too tight binding</a:t>
            </a:r>
          </a:p>
          <a:p>
            <a:pPr lvl="1"/>
            <a:r>
              <a:rPr lang="en-US" altLang="en-US"/>
              <a:t>Elastic tape is a good option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810" y="2133727"/>
            <a:ext cx="1348805" cy="2225706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Turf Toe Taping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4685" y="1993138"/>
            <a:ext cx="1437267" cy="23655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7142" y="1841500"/>
            <a:ext cx="1534194" cy="252103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457325"/>
            <a:ext cx="5181600" cy="4135438"/>
          </a:xfrm>
        </p:spPr>
        <p:txBody>
          <a:bodyPr/>
          <a:lstStyle/>
          <a:p>
            <a:r>
              <a:rPr lang="en-US" altLang="en-US" dirty="0"/>
              <a:t>Anchor at ball of foot</a:t>
            </a:r>
          </a:p>
          <a:p>
            <a:r>
              <a:rPr lang="en-US" altLang="en-US" dirty="0"/>
              <a:t>Medial side of foot to around the heel and back to anchor</a:t>
            </a:r>
          </a:p>
          <a:p>
            <a:r>
              <a:rPr lang="en-US" altLang="en-US" dirty="0"/>
              <a:t>Repeat on lateral side</a:t>
            </a:r>
          </a:p>
          <a:p>
            <a:r>
              <a:rPr lang="en-US" altLang="en-US" dirty="0"/>
              <a:t>Use approximately 4-7 strips before closing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270" y="2328671"/>
            <a:ext cx="1495719" cy="246170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413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Longitudinal Arch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070" y="2455608"/>
            <a:ext cx="1414899" cy="23347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9050" y="2290604"/>
            <a:ext cx="1500079" cy="246888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Restricts dorsiflexion</a:t>
            </a:r>
          </a:p>
          <a:p>
            <a:r>
              <a:rPr lang="en-US" altLang="en-US"/>
              <a:t>Patient is facedown (prone)</a:t>
            </a:r>
          </a:p>
          <a:p>
            <a:r>
              <a:rPr lang="en-US" altLang="en-US"/>
              <a:t>Anchor strips: midcalf and foot</a:t>
            </a:r>
          </a:p>
          <a:p>
            <a:r>
              <a:rPr lang="en-US" altLang="en-US"/>
              <a:t>Strips of elastic tape</a:t>
            </a:r>
          </a:p>
          <a:p>
            <a:r>
              <a:rPr lang="en-US" altLang="en-US"/>
              <a:t>Closure strips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6765" y="1841500"/>
            <a:ext cx="2372469" cy="413543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Achilles Tendon Taping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Anchor at midthigh and midcalf</a:t>
            </a:r>
          </a:p>
          <a:p>
            <a:r>
              <a:rPr lang="en-US" altLang="en-US"/>
              <a:t>Add fan to stabilize either side</a:t>
            </a:r>
          </a:p>
          <a:p>
            <a:r>
              <a:rPr lang="en-US" altLang="en-US"/>
              <a:t>Close with anchors and elastic wrap</a:t>
            </a:r>
          </a:p>
          <a:p>
            <a:r>
              <a:rPr lang="en-US" altLang="en-US"/>
              <a:t>Can place fan posteriorly for a hyperextension injury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10" y="1841500"/>
            <a:ext cx="2215179" cy="413543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Collateral Knee Ligament Taping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 dirty="0"/>
              <a:t>Similar to collateral ligament taping for knee</a:t>
            </a:r>
          </a:p>
          <a:p>
            <a:r>
              <a:rPr lang="en-US" altLang="en-US" dirty="0"/>
              <a:t>Anchor proximal and distal to the region</a:t>
            </a:r>
          </a:p>
          <a:p>
            <a:r>
              <a:rPr lang="en-US" altLang="en-US" dirty="0"/>
              <a:t>Create a fan to restrict motion</a:t>
            </a:r>
          </a:p>
          <a:p>
            <a:r>
              <a:rPr lang="en-US" altLang="en-US" dirty="0"/>
              <a:t>Close to ensure secure, non-slipping tape job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841500"/>
            <a:ext cx="2110318" cy="413543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Elbow, Wrist, and Hand Hyperextension Taping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8451" y="2036064"/>
            <a:ext cx="2011032" cy="394087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Elastic Wrapping Techniques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Provide compression and support</a:t>
            </a:r>
          </a:p>
          <a:p>
            <a:endParaRPr lang="en-US" altLang="en-US"/>
          </a:p>
          <a:p>
            <a:r>
              <a:rPr lang="en-US" altLang="en-US"/>
              <a:t>Washable, reusable, and cost-effective</a:t>
            </a:r>
          </a:p>
          <a:p>
            <a:endParaRPr lang="en-US" altLang="en-US"/>
          </a:p>
          <a:p>
            <a:r>
              <a:rPr lang="en-US" altLang="en-US"/>
              <a:t>Various widths for different injuries </a:t>
            </a:r>
          </a:p>
          <a:p>
            <a:endParaRPr lang="en-US" altLang="en-US"/>
          </a:p>
          <a:p>
            <a:r>
              <a:rPr lang="en-US" altLang="en-US"/>
              <a:t>Different lengths (single or double) to accommodate girth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Common tips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Begin distal and move proximal to move the swelling toward the heart.</a:t>
            </a:r>
          </a:p>
          <a:p>
            <a:endParaRPr lang="en-US" altLang="en-US"/>
          </a:p>
          <a:p>
            <a:r>
              <a:rPr lang="en-US" altLang="en-US"/>
              <a:t>Secure the wrap (dog-ear) as you begin to prevent slipping.</a:t>
            </a:r>
          </a:p>
          <a:p>
            <a:endParaRPr lang="en-US" altLang="en-US"/>
          </a:p>
          <a:p>
            <a:r>
              <a:rPr lang="en-US" altLang="en-US"/>
              <a:t>Apply smooth, even pressure and overlap to prevent gaps.</a:t>
            </a:r>
          </a:p>
          <a:p>
            <a:endParaRPr lang="en-US" altLang="en-US"/>
          </a:p>
          <a:p>
            <a:r>
              <a:rPr lang="en-US" altLang="en-US"/>
              <a:t>Secure with tape or clips.</a:t>
            </a:r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Taping and wrapping are widely used skills for athletic training</a:t>
            </a:r>
          </a:p>
          <a:p>
            <a:endParaRPr lang="en-US" altLang="en-US"/>
          </a:p>
          <a:p>
            <a:r>
              <a:rPr lang="en-US" altLang="en-US"/>
              <a:t>Proficiency and efficiency are important because these skills are performed on many athletes</a:t>
            </a:r>
          </a:p>
          <a:p>
            <a:endParaRPr lang="en-US" altLang="en-US"/>
          </a:p>
          <a:p>
            <a:r>
              <a:rPr lang="en-US" altLang="en-US"/>
              <a:t>Understanding the anatomy and biomechanics of body parts helps to create effective taping procedures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Principles of Taping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Provide support and stability</a:t>
            </a:r>
          </a:p>
          <a:p>
            <a:r>
              <a:rPr lang="en-US" altLang="en-US"/>
              <a:t>Provide immediate first aid</a:t>
            </a:r>
          </a:p>
          <a:p>
            <a:r>
              <a:rPr lang="en-US" altLang="en-US"/>
              <a:t>Secure a pad or brace</a:t>
            </a:r>
          </a:p>
          <a:p>
            <a:r>
              <a:rPr lang="en-US" altLang="en-US"/>
              <a:t>Prevent injury</a:t>
            </a:r>
          </a:p>
          <a:p>
            <a:r>
              <a:rPr lang="en-US" altLang="en-US"/>
              <a:t>Restrict the angle of pull</a:t>
            </a:r>
          </a:p>
          <a:p>
            <a:r>
              <a:rPr lang="en-US" altLang="en-US"/>
              <a:t>Provide psychological assistance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Tape Selection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838200" y="1611313"/>
            <a:ext cx="10515600" cy="4168775"/>
          </a:xfrm>
        </p:spPr>
        <p:txBody>
          <a:bodyPr/>
          <a:lstStyle/>
          <a:p>
            <a:r>
              <a:rPr lang="en-US" altLang="en-US" dirty="0"/>
              <a:t>Linen</a:t>
            </a:r>
          </a:p>
          <a:p>
            <a:r>
              <a:rPr lang="en-US" altLang="en-US" dirty="0"/>
              <a:t>Elastic</a:t>
            </a:r>
          </a:p>
          <a:p>
            <a:r>
              <a:rPr lang="en-US" altLang="en-US" dirty="0"/>
              <a:t>Hybrid</a:t>
            </a:r>
          </a:p>
          <a:p>
            <a:r>
              <a:rPr lang="en-US" altLang="en-US" dirty="0"/>
              <a:t>Moleskin</a:t>
            </a:r>
          </a:p>
          <a:p>
            <a:r>
              <a:rPr lang="en-US" altLang="en-US" dirty="0"/>
              <a:t>Rigid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Kinesio Taping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 dirty="0"/>
              <a:t>Elastic tape</a:t>
            </a:r>
          </a:p>
          <a:p>
            <a:r>
              <a:rPr lang="en-US" altLang="en-US" dirty="0"/>
              <a:t>Used in sport, especially high profile sports</a:t>
            </a:r>
          </a:p>
          <a:p>
            <a:r>
              <a:rPr lang="en-US" altLang="en-US" dirty="0"/>
              <a:t>Takes pressure off underlying areas, allows ROM, decreases pain</a:t>
            </a:r>
          </a:p>
          <a:p>
            <a:r>
              <a:rPr lang="en-US" altLang="en-US" dirty="0"/>
              <a:t>Controversial in the literature relative to effectiveness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Selecting the Right Tape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375" y="1863725"/>
            <a:ext cx="6191250" cy="405765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Handling Tape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 dirty="0"/>
              <a:t>Smoothness and efficiency are important in tape application</a:t>
            </a:r>
          </a:p>
          <a:p>
            <a:r>
              <a:rPr lang="en-US" altLang="en-US" dirty="0"/>
              <a:t>Tearing the tape is a skill. Tear; don’t twist</a:t>
            </a:r>
          </a:p>
          <a:p>
            <a:r>
              <a:rPr lang="en-US" altLang="en-US" dirty="0"/>
              <a:t>Pull with appropriate tension as roll unwinds to prevent too much tension</a:t>
            </a:r>
          </a:p>
          <a:p>
            <a:r>
              <a:rPr lang="en-US" altLang="en-US" dirty="0"/>
              <a:t>Overlap by ½ width and angle with contour of body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Skin Preparation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Clean and dry skin</a:t>
            </a:r>
          </a:p>
          <a:p>
            <a:r>
              <a:rPr lang="en-US" altLang="en-US"/>
              <a:t>Ensure no allergies to adhesive or tape</a:t>
            </a:r>
          </a:p>
          <a:p>
            <a:r>
              <a:rPr lang="en-US" altLang="en-US"/>
              <a:t>Remove dirt and shave</a:t>
            </a:r>
          </a:p>
          <a:p>
            <a:r>
              <a:rPr lang="en-US" altLang="en-US"/>
              <a:t>Tape adhesive application</a:t>
            </a:r>
          </a:p>
          <a:p>
            <a:r>
              <a:rPr lang="en-US" altLang="en-US"/>
              <a:t>Foam pads at high friction areas</a:t>
            </a:r>
          </a:p>
          <a:p>
            <a:r>
              <a:rPr lang="en-US" altLang="en-US"/>
              <a:t>Apply underwrap in smooth fashion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Taping Techniques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Vary considerably from AT to AT</a:t>
            </a:r>
          </a:p>
          <a:p>
            <a:endParaRPr lang="en-US" altLang="en-US"/>
          </a:p>
          <a:p>
            <a:r>
              <a:rPr lang="en-US" altLang="en-US"/>
              <a:t>Find a standard technique and stay with it</a:t>
            </a:r>
          </a:p>
          <a:p>
            <a:endParaRPr lang="en-US" altLang="en-US"/>
          </a:p>
          <a:p>
            <a:r>
              <a:rPr lang="en-US" altLang="en-US"/>
              <a:t>Modify only to create an advantage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Ankle Taping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838200" y="1709738"/>
            <a:ext cx="10515600" cy="4168775"/>
          </a:xfrm>
        </p:spPr>
        <p:txBody>
          <a:bodyPr/>
          <a:lstStyle/>
          <a:p>
            <a:r>
              <a:rPr lang="en-US" altLang="en-US" dirty="0"/>
              <a:t>Closed and open basket weaves are standard</a:t>
            </a:r>
          </a:p>
          <a:p>
            <a:r>
              <a:rPr lang="en-US" altLang="en-US" dirty="0"/>
              <a:t>Anchor strips</a:t>
            </a:r>
          </a:p>
          <a:p>
            <a:r>
              <a:rPr lang="en-US" altLang="en-US" dirty="0"/>
              <a:t>Support strips (stirrups, horseshoes, heel locks, figure 8s)</a:t>
            </a:r>
          </a:p>
          <a:p>
            <a:r>
              <a:rPr lang="en-US" altLang="en-US" dirty="0"/>
              <a:t>Close with overlap of ½ width to prevent separation</a:t>
            </a:r>
          </a:p>
          <a:p>
            <a:r>
              <a:rPr lang="en-US" altLang="en-US" dirty="0"/>
              <a:t>Closure strips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</TotalTime>
  <Words>479</Words>
  <Application>Microsoft Office PowerPoint</Application>
  <PresentationFormat>Widescreen</PresentationFormat>
  <Paragraphs>104</Paragraphs>
  <Slides>18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Protective Taping  and Wrapping</vt:lpstr>
      <vt:lpstr>Principles of Taping</vt:lpstr>
      <vt:lpstr>Tape Selection</vt:lpstr>
      <vt:lpstr>Kinesio Taping</vt:lpstr>
      <vt:lpstr>Selecting the Right Tape</vt:lpstr>
      <vt:lpstr>Handling Tape</vt:lpstr>
      <vt:lpstr>Skin Preparation</vt:lpstr>
      <vt:lpstr>Taping Techniques</vt:lpstr>
      <vt:lpstr>Ankle Taping</vt:lpstr>
      <vt:lpstr>Ankle Tapings</vt:lpstr>
      <vt:lpstr>Turf Toe Taping</vt:lpstr>
      <vt:lpstr>Longitudinal Arch</vt:lpstr>
      <vt:lpstr>Achilles Tendon Taping</vt:lpstr>
      <vt:lpstr>Collateral Knee Ligament Taping</vt:lpstr>
      <vt:lpstr>Elbow, Wrist, and Hand Hyperextension Taping</vt:lpstr>
      <vt:lpstr>Elastic Wrapping Techniques</vt:lpstr>
      <vt:lpstr>Common tips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AGING</dc:title>
  <dc:creator>Microsoft Office User</dc:creator>
  <cp:lastModifiedBy>Selina Slate</cp:lastModifiedBy>
  <cp:revision>94</cp:revision>
  <cp:lastPrinted>2017-03-14T16:50:08Z</cp:lastPrinted>
  <dcterms:created xsi:type="dcterms:W3CDTF">2017-03-14T15:11:25Z</dcterms:created>
  <dcterms:modified xsi:type="dcterms:W3CDTF">2023-09-14T16:59:02Z</dcterms:modified>
</cp:coreProperties>
</file>