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1"/>
  </p:notesMasterIdLst>
  <p:handoutMasterIdLst>
    <p:handoutMasterId r:id="rId22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9" r:id="rId20"/>
  </p:sldIdLst>
  <p:sldSz cx="12192000" cy="6858000"/>
  <p:notesSz cx="6858000" cy="91440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0378A1-31F1-4B33-93EC-A74718413E80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FB8ABC-778A-4A4E-9F42-493E6368F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5E2B6F2E-89AB-4BD5-ABAF-3DB62787B020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612173B9-5F27-4987-9DAC-E00DD3AE19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A2227B2-087A-4076-9F9A-6BCAB4919485}" type="slidenum">
              <a:rPr lang="en-US" altLang="en-US" sz="1200">
                <a:latin typeface="Calibri" panose="020F0502020204030204" pitchFamily="34" charset="0"/>
              </a:rPr>
              <a:pPr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960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5F8639-5D8F-410F-B274-ECCD87EA4BA5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83EFB-C885-4F83-BB4A-14F169603F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0769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5B8F3F-D668-4203-90D9-1EB1E733E874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8FED4-1DD4-45CC-8267-170DA79EAC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8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3219C5-106A-4914-8B8A-C8B1BB20FFBD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DD2AA-CBD2-422A-9D3D-19BD746FA4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634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4456A6-49ED-4F7A-9C4C-3F5837013413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46216-2B3E-49EB-9E09-B423595414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700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656648-A9F0-46C2-918D-19E3AE243759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94931-634A-44B8-9E82-C1FCA81BBE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56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741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973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482EE-2812-46AA-ABAE-E7B3DDE80C0E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4781D-EAC3-4E21-AEF1-A74FDFFCB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93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6AD127-D829-419C-AC8F-711983A0BDED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F03D9-A4AC-4D60-910D-DE3D2E12AB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15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A79C96-D1E7-49FA-87A2-D4DBFC57B4AC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B4917-ACB5-4B15-B226-E5E6C51270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69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63A5D0-6AB7-4AF7-8050-2D0B58DF7165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1C8FD-37C3-4F7A-8CA9-F9625775A7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16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E22EAB-F8BC-40F4-8FF9-FF41CE0007EF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88AAD-3C61-4921-A809-1ED573C3E7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8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54E53B-5678-475F-BF25-1B3611903E02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72D97-5902-4ADF-9EE9-41C572DEC1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39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9F17D01-68D9-4C63-8122-AA388E506966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1F9E4A1-5D98-4235-BBCF-E3C31B0F1D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Patient Assessment and Treatment Methods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20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16387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Therapeutic Modalities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Mechanical elements</a:t>
            </a:r>
          </a:p>
          <a:p>
            <a:pPr lvl="1"/>
            <a:r>
              <a:rPr lang="en-US" altLang="en-US"/>
              <a:t>Ultrasound: thermal or non-thermal based on settings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Traction: pulls to provide separation of tissue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Massage: systematic manipulation of tissue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Intermittent compression: squeezes swelling out of limbs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Low-level light therapy: lasers for healing and pain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838200" y="752475"/>
            <a:ext cx="10515600" cy="409575"/>
          </a:xfrm>
        </p:spPr>
        <p:txBody>
          <a:bodyPr/>
          <a:lstStyle/>
          <a:p>
            <a:r>
              <a:rPr lang="en-US" altLang="en-US"/>
              <a:t>Massage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838200" y="1379538"/>
            <a:ext cx="10515600" cy="4168775"/>
          </a:xfrm>
        </p:spPr>
        <p:txBody>
          <a:bodyPr/>
          <a:lstStyle/>
          <a:p>
            <a:r>
              <a:rPr lang="en-US" altLang="en-US"/>
              <a:t>Effleurage: broad strokes</a:t>
            </a:r>
          </a:p>
          <a:p>
            <a:endParaRPr lang="en-US" altLang="en-US"/>
          </a:p>
          <a:p>
            <a:r>
              <a:rPr lang="en-US" altLang="en-US"/>
              <a:t>Petrissage: kneading strokes</a:t>
            </a:r>
          </a:p>
          <a:p>
            <a:endParaRPr lang="en-US" altLang="en-US"/>
          </a:p>
          <a:p>
            <a:r>
              <a:rPr lang="en-US" altLang="en-US"/>
              <a:t>Vibration: shaking vigorously</a:t>
            </a:r>
          </a:p>
          <a:p>
            <a:endParaRPr lang="en-US" altLang="en-US"/>
          </a:p>
          <a:p>
            <a:r>
              <a:rPr lang="en-US" altLang="en-US"/>
              <a:t>Percussion or tapotement: chopping motions</a:t>
            </a:r>
          </a:p>
          <a:p>
            <a:endParaRPr lang="en-US" altLang="en-US"/>
          </a:p>
          <a:p>
            <a:r>
              <a:rPr lang="en-US" altLang="en-US"/>
              <a:t>Friction: deep tissue massage; scar tissue release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Trigger Point Therapy and </a:t>
            </a:r>
            <a:br>
              <a:rPr lang="en-US" altLang="en-US"/>
            </a:br>
            <a:r>
              <a:rPr lang="en-US" altLang="en-US"/>
              <a:t>Myofascial Release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Trigger point</a:t>
            </a:r>
          </a:p>
          <a:p>
            <a:pPr lvl="1"/>
            <a:r>
              <a:rPr lang="en-US" altLang="en-US"/>
              <a:t>Find painful area trigger point</a:t>
            </a:r>
          </a:p>
          <a:p>
            <a:pPr lvl="1"/>
            <a:r>
              <a:rPr lang="en-US" altLang="en-US"/>
              <a:t>Hold for 10 seconds </a:t>
            </a:r>
          </a:p>
          <a:p>
            <a:pPr lvl="1"/>
            <a:r>
              <a:rPr lang="en-US" altLang="en-US"/>
              <a:t>Releases spasm</a:t>
            </a:r>
          </a:p>
          <a:p>
            <a:r>
              <a:rPr lang="en-US" altLang="en-US"/>
              <a:t>Myofascial release</a:t>
            </a:r>
          </a:p>
          <a:p>
            <a:pPr lvl="1"/>
            <a:r>
              <a:rPr lang="en-US" altLang="en-US"/>
              <a:t>Improve circulation, reduce pain, align posture</a:t>
            </a:r>
          </a:p>
          <a:p>
            <a:pPr lvl="1"/>
            <a:r>
              <a:rPr lang="en-US" altLang="en-US"/>
              <a:t>Pressure to lengthen the tissue</a:t>
            </a:r>
          </a:p>
          <a:p>
            <a:pPr lvl="1"/>
            <a:r>
              <a:rPr lang="en-US" altLang="en-US"/>
              <a:t>May use foam roller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Cupping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New treatment technique in the U.S.; developed in ancient China</a:t>
            </a:r>
          </a:p>
          <a:p>
            <a:r>
              <a:rPr lang="en-US" altLang="en-US"/>
              <a:t>Promotes circulation, removes toxins, relieves pain</a:t>
            </a:r>
          </a:p>
          <a:p>
            <a:r>
              <a:rPr lang="en-US" altLang="en-US"/>
              <a:t>Suction created with heated cups that attach to the area of injury</a:t>
            </a:r>
          </a:p>
          <a:p>
            <a:r>
              <a:rPr lang="en-US" altLang="en-US"/>
              <a:t>Caution regarding burning, scarring, and infection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Acupuncture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Needles inserted to transform energy</a:t>
            </a:r>
          </a:p>
          <a:p>
            <a:endParaRPr lang="en-US" altLang="en-US"/>
          </a:p>
          <a:p>
            <a:r>
              <a:rPr lang="en-US" altLang="en-US"/>
              <a:t>Yin and yang forces are balanced with acupuncture</a:t>
            </a:r>
          </a:p>
          <a:p>
            <a:endParaRPr lang="en-US" altLang="en-US"/>
          </a:p>
          <a:p>
            <a:r>
              <a:rPr lang="en-US" altLang="en-US"/>
              <a:t>Good for many conditions including pain and other medical conditions</a:t>
            </a:r>
          </a:p>
          <a:p>
            <a:endParaRPr lang="en-US" altLang="en-US"/>
          </a:p>
          <a:p>
            <a:r>
              <a:rPr lang="en-US" altLang="en-US"/>
              <a:t>Requires specialized training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Electrical Elements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Safe use is effective in treating injuries</a:t>
            </a:r>
          </a:p>
          <a:p>
            <a:endParaRPr lang="en-US" altLang="en-US"/>
          </a:p>
          <a:p>
            <a:r>
              <a:rPr lang="en-US" altLang="en-US"/>
              <a:t>Direct currents: electricity moves in one direction</a:t>
            </a:r>
          </a:p>
          <a:p>
            <a:endParaRPr lang="en-US" altLang="en-US"/>
          </a:p>
          <a:p>
            <a:r>
              <a:rPr lang="en-US" altLang="en-US"/>
              <a:t>Alternating currents: electricity moves in both directions</a:t>
            </a:r>
          </a:p>
          <a:p>
            <a:endParaRPr lang="en-US" altLang="en-US"/>
          </a:p>
          <a:p>
            <a:r>
              <a:rPr lang="en-US" altLang="en-US"/>
              <a:t>Interrupted (pulsed) or uninterrupted (continuous)</a:t>
            </a:r>
          </a:p>
          <a:p>
            <a:endParaRPr lang="en-US" altLang="en-US"/>
          </a:p>
          <a:p>
            <a:pPr marL="457200" lvl="1" indent="0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Electrical Elements </a:t>
            </a:r>
            <a:r>
              <a:rPr lang="en-US" altLang="en-US" sz="2400" i="1"/>
              <a:t>(continued)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Consider type, duration, and intensity of current</a:t>
            </a:r>
          </a:p>
          <a:p>
            <a:endParaRPr lang="en-US" altLang="en-US"/>
          </a:p>
          <a:p>
            <a:r>
              <a:rPr lang="en-US" altLang="en-US"/>
              <a:t>Used to relieve pain, increase muscle tone, promote tissue healing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pPr marL="457200" lvl="1" indent="0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Electrical Elements </a:t>
            </a:r>
            <a:r>
              <a:rPr lang="en-US" altLang="en-US" sz="2400" i="1"/>
              <a:t>(continued)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TENS</a:t>
            </a:r>
          </a:p>
          <a:p>
            <a:pPr lvl="1"/>
            <a:r>
              <a:rPr lang="en-US" altLang="en-US"/>
              <a:t>Transcutaneous electrical nerve stimulator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Sensory nerves are gated or stopped at the spinal cord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Patient feels pins and needles sensation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Portable and widely used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Therapeutic assessment and treatment are essential to athletic training</a:t>
            </a:r>
          </a:p>
          <a:p>
            <a:r>
              <a:rPr lang="en-US" altLang="en-US"/>
              <a:t>Specific programs are used to help clinicians follow a pattern such as the SOAP format</a:t>
            </a:r>
          </a:p>
          <a:p>
            <a:r>
              <a:rPr lang="en-US" altLang="en-US"/>
              <a:t>IMPRESS will help focus on the steps of rehabilitation</a:t>
            </a:r>
          </a:p>
          <a:p>
            <a:r>
              <a:rPr lang="en-US" altLang="en-US"/>
              <a:t>Various therapeutic modalities will provide optimal environments for healing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SOAP Notes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Subjective: what they tell you</a:t>
            </a:r>
          </a:p>
          <a:p>
            <a:endParaRPr lang="en-US" altLang="en-US"/>
          </a:p>
          <a:p>
            <a:r>
              <a:rPr lang="en-US" altLang="en-US"/>
              <a:t>Objective: test measurements (palpation, ROM, special tests)</a:t>
            </a:r>
          </a:p>
          <a:p>
            <a:endParaRPr lang="en-US" altLang="en-US"/>
          </a:p>
          <a:p>
            <a:r>
              <a:rPr lang="en-US" altLang="en-US"/>
              <a:t>Assessment: determination of injury and problem list</a:t>
            </a:r>
          </a:p>
          <a:p>
            <a:endParaRPr lang="en-US" altLang="en-US"/>
          </a:p>
          <a:p>
            <a:r>
              <a:rPr lang="en-US" altLang="en-US"/>
              <a:t>Plan of action: treatment and rehabilitation goals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Phases of Treatment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Progressive, therapeutic program</a:t>
            </a:r>
          </a:p>
          <a:p>
            <a:pPr lvl="1"/>
            <a:r>
              <a:rPr lang="en-US" altLang="en-US"/>
              <a:t>Mobility</a:t>
            </a:r>
          </a:p>
          <a:p>
            <a:pPr lvl="1"/>
            <a:r>
              <a:rPr lang="en-US" altLang="en-US"/>
              <a:t>Flexibility</a:t>
            </a:r>
          </a:p>
          <a:p>
            <a:pPr lvl="1"/>
            <a:r>
              <a:rPr lang="en-US" altLang="en-US"/>
              <a:t>Proprioception</a:t>
            </a:r>
          </a:p>
          <a:p>
            <a:pPr lvl="1"/>
            <a:r>
              <a:rPr lang="en-US" altLang="en-US"/>
              <a:t>Muscular strength</a:t>
            </a:r>
          </a:p>
          <a:p>
            <a:pPr lvl="1"/>
            <a:r>
              <a:rPr lang="en-US" altLang="en-US"/>
              <a:t>Muscle endurance</a:t>
            </a:r>
          </a:p>
          <a:p>
            <a:pPr lvl="1"/>
            <a:r>
              <a:rPr lang="en-US" altLang="en-US"/>
              <a:t>Muscle power</a:t>
            </a:r>
          </a:p>
          <a:p>
            <a:pPr lvl="1"/>
            <a:r>
              <a:rPr lang="en-US" altLang="en-US"/>
              <a:t>Cardiorespiratory endurance</a:t>
            </a:r>
          </a:p>
          <a:p>
            <a:pPr lvl="1"/>
            <a:r>
              <a:rPr lang="en-US" altLang="en-US"/>
              <a:t>Sport-specific function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Initial injury</a:t>
            </a:r>
          </a:p>
          <a:p>
            <a:r>
              <a:rPr lang="en-US" altLang="en-US"/>
              <a:t>Mobility restoration</a:t>
            </a:r>
          </a:p>
          <a:p>
            <a:r>
              <a:rPr lang="en-US" altLang="en-US"/>
              <a:t>Proprioception</a:t>
            </a:r>
          </a:p>
          <a:p>
            <a:r>
              <a:rPr lang="en-US" altLang="en-US"/>
              <a:t>Resistance training</a:t>
            </a:r>
          </a:p>
          <a:p>
            <a:r>
              <a:rPr lang="en-US" altLang="en-US"/>
              <a:t>Endurance training</a:t>
            </a:r>
          </a:p>
          <a:p>
            <a:r>
              <a:rPr lang="en-US" altLang="en-US"/>
              <a:t>Sport-specific function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IMPRESS Program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528" y="1841500"/>
            <a:ext cx="4318943" cy="413543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IMPRESS Program </a:t>
            </a:r>
            <a:r>
              <a:rPr lang="en-US" altLang="en-US" sz="2400" i="1"/>
              <a:t>(continued)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Initial injury phase</a:t>
            </a:r>
          </a:p>
          <a:p>
            <a:pPr lvl="1"/>
            <a:r>
              <a:rPr lang="en-US" altLang="en-US"/>
              <a:t>Control inflammation</a:t>
            </a:r>
          </a:p>
          <a:p>
            <a:pPr lvl="1"/>
            <a:r>
              <a:rPr lang="en-US" altLang="en-US"/>
              <a:t>Manage pain to preserve function</a:t>
            </a:r>
          </a:p>
          <a:p>
            <a:pPr lvl="1"/>
            <a:r>
              <a:rPr lang="en-US" altLang="en-US"/>
              <a:t>PRICES</a:t>
            </a:r>
          </a:p>
          <a:p>
            <a:r>
              <a:rPr lang="en-US" altLang="en-US"/>
              <a:t>Mobility restoration phase</a:t>
            </a:r>
          </a:p>
          <a:p>
            <a:pPr lvl="1"/>
            <a:r>
              <a:rPr lang="en-US" altLang="en-US"/>
              <a:t>Passive, active assistive, active range-of-motion</a:t>
            </a:r>
          </a:p>
          <a:p>
            <a:pPr lvl="1"/>
            <a:r>
              <a:rPr lang="en-US" altLang="en-US"/>
              <a:t>Restore flexibility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IMPRESS Program </a:t>
            </a:r>
            <a:r>
              <a:rPr lang="en-US" altLang="en-US" sz="2400" i="1"/>
              <a:t>(continued)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Proprioception phase</a:t>
            </a:r>
          </a:p>
          <a:p>
            <a:pPr lvl="1"/>
            <a:r>
              <a:rPr lang="en-US" altLang="en-US"/>
              <a:t>Brain stimulates a response based on input</a:t>
            </a:r>
          </a:p>
          <a:p>
            <a:pPr lvl="1"/>
            <a:r>
              <a:rPr lang="en-US" altLang="en-US"/>
              <a:t>Body</a:t>
            </a:r>
            <a:r>
              <a:rPr lang="ja-JP" altLang="en-US"/>
              <a:t>’</a:t>
            </a:r>
            <a:r>
              <a:rPr lang="en-US" altLang="ja-JP"/>
              <a:t>s awareness of its position at all times</a:t>
            </a:r>
          </a:p>
          <a:p>
            <a:pPr lvl="1"/>
            <a:r>
              <a:rPr lang="en-US" altLang="en-US"/>
              <a:t>Balance and coordination activities help</a:t>
            </a:r>
          </a:p>
          <a:p>
            <a:r>
              <a:rPr lang="en-US" altLang="en-US"/>
              <a:t>Resistance training phase</a:t>
            </a:r>
          </a:p>
          <a:p>
            <a:pPr lvl="1"/>
            <a:r>
              <a:rPr lang="en-US" altLang="en-US"/>
              <a:t>Improve strength</a:t>
            </a:r>
          </a:p>
          <a:p>
            <a:pPr lvl="1"/>
            <a:r>
              <a:rPr lang="en-US" altLang="en-US"/>
              <a:t>Use a variety of tools to increase strength in injured area and surrounding parts</a:t>
            </a:r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IMPRESS Program </a:t>
            </a:r>
            <a:r>
              <a:rPr lang="en-US" altLang="en-US" sz="2400" i="1"/>
              <a:t>(continued)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  <a:cs typeface="+mn-cs"/>
              </a:rPr>
              <a:t>Endurance phase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Cardiorespiratory and muscle endurance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Ability to perform over time or to point of fatigue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High repetitions with lower weights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  <a:cs typeface="+mn-cs"/>
              </a:rPr>
              <a:t>Sport-specific phase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Simulate the sport activities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Gradually increase demands of the sport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marL="3657600" lvl="8" indent="0">
              <a:buFont typeface="Arial"/>
              <a:buNone/>
              <a:defRPr/>
            </a:pPr>
            <a:r>
              <a:rPr lang="en-US" i="1" dirty="0">
                <a:latin typeface="Helvetica" charset="0"/>
              </a:rPr>
              <a:t>						</a:t>
            </a:r>
          </a:p>
          <a:p>
            <a:pPr lvl="8">
              <a:defRPr/>
            </a:pPr>
            <a:endParaRPr lang="en-US" dirty="0">
              <a:latin typeface="Helvetica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Therapeutic Modalities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  <a:cs typeface="+mn-cs"/>
              </a:rPr>
              <a:t>Thermal agents	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Heat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Chronic inflammation, joint contractures, chronic pain, chronic spasm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Indications: increase blood flow and tissue extensibility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Contraindications: acute injuries, poor circulation, impaired sensation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Types: </a:t>
            </a:r>
            <a:r>
              <a:rPr lang="en-US" dirty="0" err="1">
                <a:latin typeface="Helvetica" charset="0"/>
                <a:ea typeface="ＭＳ Ｐゴシック" charset="0"/>
              </a:rPr>
              <a:t>hydrocollator</a:t>
            </a:r>
            <a:r>
              <a:rPr lang="en-US" dirty="0">
                <a:latin typeface="Helvetica" charset="0"/>
                <a:ea typeface="ＭＳ Ｐゴシック" charset="0"/>
              </a:rPr>
              <a:t> pack, warm whirlpool (95-108 degrees F), paraffin bath (wax)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marL="3657600" lvl="8" indent="0">
              <a:buFont typeface="Arial"/>
              <a:buNone/>
              <a:defRPr/>
            </a:pPr>
            <a:r>
              <a:rPr lang="en-US" dirty="0">
                <a:latin typeface="Helvetica" charset="0"/>
              </a:rPr>
              <a:t>					</a:t>
            </a:r>
            <a:r>
              <a:rPr lang="en-US" i="1" dirty="0">
                <a:latin typeface="Helvetica" charset="0"/>
              </a:rPr>
              <a:t>(continued)</a:t>
            </a:r>
          </a:p>
          <a:p>
            <a:pPr marL="3657600" lvl="8" indent="0">
              <a:buFont typeface="Arial"/>
              <a:buNone/>
              <a:defRPr/>
            </a:pPr>
            <a:endParaRPr lang="en-US" dirty="0">
              <a:latin typeface="Helvetica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Therapeutic Modalities </a:t>
            </a:r>
            <a:r>
              <a:rPr lang="en-US" altLang="en-US" sz="2400" i="1"/>
              <a:t>(continued)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  <a:cs typeface="+mn-cs"/>
              </a:rPr>
              <a:t>Thermal agents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Cold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Acute pain, swelling, muscle spasm, preparation for activity, inflammation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Indications: acute injuries, decrease pain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Contraindications: decreased sensation, sensitivity to cold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Types: ice pack (crushed ice, chemical packs), cold whirlpool (50-59 degrees F), ice massage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marL="2286000" lvl="5" indent="0">
              <a:buFont typeface="Arial"/>
              <a:buNone/>
              <a:defRPr/>
            </a:pPr>
            <a:r>
              <a:rPr lang="en-US" dirty="0">
                <a:latin typeface="Helvetica" charset="0"/>
              </a:rPr>
              <a:t>							</a:t>
            </a:r>
            <a:r>
              <a:rPr lang="en-US" i="1" dirty="0">
                <a:latin typeface="Helvetica" charset="0"/>
              </a:rPr>
              <a:t>(continued)</a:t>
            </a:r>
          </a:p>
          <a:p>
            <a:pPr marL="2286000" lvl="5" indent="0">
              <a:buFont typeface="Arial"/>
              <a:buNone/>
              <a:defRPr/>
            </a:pPr>
            <a:endParaRPr lang="en-US" dirty="0">
              <a:latin typeface="Helvetica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650</Words>
  <Application>Microsoft Office PowerPoint</Application>
  <PresentationFormat>Widescreen</PresentationFormat>
  <Paragraphs>160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Patient Assessment and Treatment Methods</vt:lpstr>
      <vt:lpstr>SOAP Notes</vt:lpstr>
      <vt:lpstr>Phases of Treatment</vt:lpstr>
      <vt:lpstr>IMPRESS Program</vt:lpstr>
      <vt:lpstr>IMPRESS Program (continued)</vt:lpstr>
      <vt:lpstr>IMPRESS Program (continued)</vt:lpstr>
      <vt:lpstr>IMPRESS Program (continued)</vt:lpstr>
      <vt:lpstr>Therapeutic Modalities</vt:lpstr>
      <vt:lpstr>Therapeutic Modalities (continued)</vt:lpstr>
      <vt:lpstr>Therapeutic Modalities</vt:lpstr>
      <vt:lpstr>Massage</vt:lpstr>
      <vt:lpstr>Trigger Point Therapy and  Myofascial Release</vt:lpstr>
      <vt:lpstr>Cupping</vt:lpstr>
      <vt:lpstr>Acupuncture</vt:lpstr>
      <vt:lpstr>Electrical Elements</vt:lpstr>
      <vt:lpstr>Electrical Elements (continued)</vt:lpstr>
      <vt:lpstr>Electrical Elements (continued)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89</cp:revision>
  <cp:lastPrinted>2017-03-14T16:50:08Z</cp:lastPrinted>
  <dcterms:created xsi:type="dcterms:W3CDTF">2017-03-14T15:11:25Z</dcterms:created>
  <dcterms:modified xsi:type="dcterms:W3CDTF">2023-09-14T16:56:26Z</dcterms:modified>
</cp:coreProperties>
</file>