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2"/>
  </p:notesMasterIdLst>
  <p:handoutMasterIdLst>
    <p:handoutMasterId r:id="rId23"/>
  </p:handoutMasterIdLst>
  <p:sldIdLst>
    <p:sldId id="270" r:id="rId3"/>
    <p:sldId id="269" r:id="rId4"/>
    <p:sldId id="271" r:id="rId5"/>
    <p:sldId id="282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3" r:id="rId17"/>
    <p:sldId id="288" r:id="rId18"/>
    <p:sldId id="286" r:id="rId19"/>
    <p:sldId id="287" r:id="rId20"/>
    <p:sldId id="289" r:id="rId21"/>
  </p:sldIdLst>
  <p:sldSz cx="12192000" cy="6858000"/>
  <p:notesSz cx="6858000" cy="91440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C681BDC-88CD-4CE5-BEC4-750A4F7F006F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A5CF3C7-F72B-43AD-8BD5-BFA5D4EA5F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BB31126-E7FC-4769-9438-2024D28A460D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DD7BDE4-8D44-4592-9F1C-56719FA7C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18FCE2A4-3644-415B-82D5-B9CA723FFDCA}" type="slidenum">
              <a:rPr lang="en-US" altLang="en-US" smtClean="0">
                <a:latin typeface="Calibri" panose="020F0502020204030204" pitchFamily="34" charset="0"/>
              </a:rPr>
              <a:pPr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86A8C848-B17B-42F2-BAAD-986AC7036109}" type="slidenum">
              <a:rPr lang="en-US" altLang="en-US" smtClean="0">
                <a:latin typeface="Calibri" panose="020F0502020204030204" pitchFamily="34" charset="0"/>
              </a:rPr>
              <a:pPr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A7CE70D0-357E-4883-82B4-A1FE0C7758E1}" type="slidenum">
              <a:rPr lang="en-US" altLang="en-US" smtClean="0">
                <a:latin typeface="Calibri" panose="020F0502020204030204" pitchFamily="34" charset="0"/>
              </a:rPr>
              <a:pPr/>
              <a:t>15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268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8A660-A9BB-44BA-A5B7-21DA15794F0E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AC58A-B5FB-4D7E-8D9E-678D71E709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8908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3759C-13F4-4F63-AADD-45886D1524F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2E37C-9905-458E-94A0-5AED257301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4023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22493-E176-4E23-BF3F-213817B81846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BE105-CDBE-4C0D-A7BC-AB21F9F492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7793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9C1A4-5CF8-4EDE-86CD-6AD9DA6022E0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364DA-9615-405F-AFE7-BCEF75339B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2331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C7000-4444-460D-9A31-7EA6E125C333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CEF8C-FF17-40A0-838E-C87E0F1746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541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14698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778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376D0-CA24-466D-8252-778210E185D3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EFCA0-B9F1-43ED-8B63-FE250E22CC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109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BCAEF-0541-4704-9048-5CD999DF1BB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59125-4255-4B8F-AAB7-E91B65E571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2324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D1101-88AE-49D2-A519-28281735EAE2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E34D1-97C7-491F-B205-E521848BF7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246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4E2B4-2AA0-44FA-8E5C-129B1D3F2DF8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64A4C-8C5E-407D-AB7C-B4E4AA7DF4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9185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67117-EECD-4A24-843D-5CD82E5DD8DF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77622-CBA8-4EA9-83A0-574443226C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1778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3BB74-95DB-4388-B441-1C6496A89044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33CD1-37F2-414F-98EC-CA5EDFCA6D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2763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8ED1966-1518-41EE-BE55-2B562CC93218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1778428-3F0B-4BAC-BE95-8C6B7C5C58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524000" y="2593975"/>
            <a:ext cx="9144000" cy="1658938"/>
          </a:xfrm>
        </p:spPr>
        <p:txBody>
          <a:bodyPr/>
          <a:lstStyle/>
          <a:p>
            <a:pPr eaLnBrk="1" hangingPunct="1"/>
            <a:r>
              <a:rPr lang="en-US" altLang="en-US" cap="none"/>
              <a:t>Basics of Tissue Injuries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181225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8</a:t>
            </a:r>
          </a:p>
        </p:txBody>
      </p:sp>
      <p:sp>
        <p:nvSpPr>
          <p:cNvPr id="8196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Healing Stage I: Acute Inflammatory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Tissue death results from no oxygen or food supply</a:t>
            </a:r>
          </a:p>
          <a:p>
            <a:endParaRPr lang="en-US" altLang="en-US"/>
          </a:p>
          <a:p>
            <a:r>
              <a:rPr lang="en-US" altLang="en-US"/>
              <a:t>Increased blood flow to the injured area brings in cells and chemicals for healing</a:t>
            </a:r>
          </a:p>
          <a:p>
            <a:pPr lvl="1"/>
            <a:r>
              <a:rPr lang="en-US" altLang="en-US"/>
              <a:t>Leukocytes: infection fighting white blood cells</a:t>
            </a:r>
          </a:p>
          <a:p>
            <a:pPr lvl="1"/>
            <a:r>
              <a:rPr lang="en-US" altLang="en-US"/>
              <a:t>Platelets: blood clotting materials</a:t>
            </a:r>
          </a:p>
          <a:p>
            <a:pPr lvl="1"/>
            <a:endParaRPr lang="en-US" altLang="en-US"/>
          </a:p>
          <a:p>
            <a:r>
              <a:rPr lang="en-US" altLang="en-US"/>
              <a:t>Length of stage = 2 days post injury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Healing Stage II: Repair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Injured area filled with blood, cells, and chemicals</a:t>
            </a:r>
          </a:p>
          <a:p>
            <a:endParaRPr lang="en-US" altLang="en-US"/>
          </a:p>
          <a:p>
            <a:r>
              <a:rPr lang="en-US" altLang="en-US"/>
              <a:t>Fibroblasts (fiber-building cells) build fibers across the injury site</a:t>
            </a:r>
          </a:p>
          <a:p>
            <a:endParaRPr lang="en-US" altLang="en-US"/>
          </a:p>
          <a:p>
            <a:r>
              <a:rPr lang="en-US" altLang="en-US"/>
              <a:t>Fibroblasts form a scar</a:t>
            </a:r>
          </a:p>
          <a:p>
            <a:endParaRPr lang="en-US" altLang="en-US"/>
          </a:p>
          <a:p>
            <a:r>
              <a:rPr lang="en-US" altLang="en-US"/>
              <a:t>Length of stage = 6 weeks to 3 months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Healing Stage III: Remodeling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Building of tissue strength in the tendons, ligaments, and muscles</a:t>
            </a:r>
          </a:p>
          <a:p>
            <a:endParaRPr lang="en-US" altLang="en-US"/>
          </a:p>
          <a:p>
            <a:r>
              <a:rPr lang="en-US" altLang="en-US"/>
              <a:t>Responds to the stresses placed upon it to encourage strength of the repair</a:t>
            </a:r>
          </a:p>
          <a:p>
            <a:endParaRPr lang="en-US" altLang="en-US"/>
          </a:p>
          <a:p>
            <a:r>
              <a:rPr lang="en-US" altLang="en-US"/>
              <a:t>Length of phase: up to a year or more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Degree of injury</a:t>
            </a:r>
          </a:p>
          <a:p>
            <a:endParaRPr lang="en-US" altLang="en-US"/>
          </a:p>
          <a:p>
            <a:r>
              <a:rPr lang="en-US" altLang="en-US"/>
              <a:t>Location of injury</a:t>
            </a:r>
          </a:p>
          <a:p>
            <a:endParaRPr lang="en-US" altLang="en-US"/>
          </a:p>
          <a:p>
            <a:r>
              <a:rPr lang="en-US" altLang="en-US"/>
              <a:t>Blood supply to the area</a:t>
            </a:r>
          </a:p>
          <a:p>
            <a:endParaRPr lang="en-US" altLang="en-US"/>
          </a:p>
          <a:p>
            <a:r>
              <a:rPr lang="en-US" altLang="en-US"/>
              <a:t>Age of athlete</a:t>
            </a:r>
          </a:p>
        </p:txBody>
      </p:sp>
      <p:sp>
        <p:nvSpPr>
          <p:cNvPr id="22531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500"/>
            <a:ext cx="5181600" cy="4135438"/>
          </a:xfrm>
        </p:spPr>
        <p:txBody>
          <a:bodyPr/>
          <a:lstStyle/>
          <a:p>
            <a:r>
              <a:rPr lang="en-US" altLang="en-US"/>
              <a:t>Nutrition status</a:t>
            </a:r>
          </a:p>
          <a:p>
            <a:endParaRPr lang="en-US" altLang="en-US"/>
          </a:p>
          <a:p>
            <a:r>
              <a:rPr lang="en-US" altLang="en-US"/>
              <a:t>Illnesses (diabetes)</a:t>
            </a:r>
          </a:p>
          <a:p>
            <a:endParaRPr lang="en-US" altLang="en-US"/>
          </a:p>
          <a:p>
            <a:r>
              <a:rPr lang="en-US" altLang="en-US"/>
              <a:t>Medications (corticosteroids)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Factors Affecting Healing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Keloid = Excessive Scarring</a:t>
            </a:r>
          </a:p>
        </p:txBody>
      </p:sp>
      <p:sp>
        <p:nvSpPr>
          <p:cNvPr id="23555" name="Content Placeholder 4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Occurs when the body lays down more scar tissue than is needed</a:t>
            </a:r>
          </a:p>
          <a:p>
            <a:endParaRPr lang="en-US" altLang="en-US"/>
          </a:p>
          <a:p>
            <a:r>
              <a:rPr lang="en-US" altLang="en-US"/>
              <a:t>Excessive scar tissue can delay healing and interfere with function</a:t>
            </a:r>
          </a:p>
          <a:p>
            <a:endParaRPr lang="en-US" altLang="en-US"/>
          </a:p>
          <a:p>
            <a:r>
              <a:rPr lang="en-US" altLang="en-US"/>
              <a:t>Keloids are removed surgically in rare cases where they are very limiting to the movement around them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sz="half" idx="1"/>
          </p:nvPr>
        </p:nvSpPr>
        <p:spPr>
          <a:xfrm>
            <a:off x="596900" y="1841500"/>
            <a:ext cx="4614863" cy="4133850"/>
          </a:xfrm>
        </p:spPr>
        <p:txBody>
          <a:bodyPr/>
          <a:lstStyle/>
          <a:p>
            <a:r>
              <a:rPr lang="en-US" altLang="en-US"/>
              <a:t>Fracture </a:t>
            </a:r>
          </a:p>
          <a:p>
            <a:pPr lvl="1"/>
            <a:r>
              <a:rPr lang="en-US" altLang="en-US"/>
              <a:t>Break in the bone</a:t>
            </a:r>
          </a:p>
          <a:p>
            <a:pPr lvl="1"/>
            <a:r>
              <a:rPr lang="en-US" altLang="en-US"/>
              <a:t>Many classifications</a:t>
            </a:r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Bone Injuries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Stages of Bone Healing</a:t>
            </a:r>
          </a:p>
        </p:txBody>
      </p:sp>
      <p:sp>
        <p:nvSpPr>
          <p:cNvPr id="26627" name="Content Placeholder 4"/>
          <p:cNvSpPr>
            <a:spLocks noGrp="1"/>
          </p:cNvSpPr>
          <p:nvPr>
            <p:ph idx="1"/>
          </p:nvPr>
        </p:nvSpPr>
        <p:spPr>
          <a:xfrm>
            <a:off x="838200" y="1563688"/>
            <a:ext cx="10515600" cy="4684712"/>
          </a:xfrm>
        </p:spPr>
        <p:txBody>
          <a:bodyPr/>
          <a:lstStyle/>
          <a:p>
            <a:r>
              <a:rPr lang="en-US" altLang="en-US"/>
              <a:t>Acute</a:t>
            </a:r>
          </a:p>
          <a:p>
            <a:pPr lvl="1"/>
            <a:r>
              <a:rPr lang="en-US" altLang="en-US"/>
              <a:t>Osteoclasts clean up debris</a:t>
            </a:r>
          </a:p>
          <a:p>
            <a:pPr lvl="1"/>
            <a:r>
              <a:rPr lang="en-US" altLang="en-US"/>
              <a:t>Osteoblasts add new layers to the outside of the bone</a:t>
            </a:r>
          </a:p>
          <a:p>
            <a:pPr lvl="1"/>
            <a:endParaRPr lang="en-US" altLang="en-US"/>
          </a:p>
          <a:p>
            <a:r>
              <a:rPr lang="en-US" altLang="en-US"/>
              <a:t>Repair</a:t>
            </a:r>
          </a:p>
          <a:p>
            <a:pPr lvl="1"/>
            <a:r>
              <a:rPr lang="en-US" altLang="en-US"/>
              <a:t>Osteoclasts and osteoblasts form a callus around the bone</a:t>
            </a:r>
          </a:p>
          <a:p>
            <a:pPr lvl="1"/>
            <a:r>
              <a:rPr lang="en-US" altLang="en-US"/>
              <a:t>Soft callus to hard callus formation</a:t>
            </a:r>
          </a:p>
          <a:p>
            <a:pPr lvl="1"/>
            <a:endParaRPr lang="en-US" altLang="en-US"/>
          </a:p>
          <a:p>
            <a:r>
              <a:rPr lang="en-US" altLang="en-US"/>
              <a:t>Remodeling</a:t>
            </a:r>
          </a:p>
          <a:p>
            <a:pPr lvl="1"/>
            <a:r>
              <a:rPr lang="en-US" altLang="en-US"/>
              <a:t>Callus is reabsorbed into the bone</a:t>
            </a:r>
          </a:p>
          <a:p>
            <a:pPr lvl="1"/>
            <a:r>
              <a:rPr lang="en-US" altLang="en-US"/>
              <a:t>Long process of up to a few years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Bone Injury - Dislocation</a:t>
            </a:r>
          </a:p>
        </p:txBody>
      </p:sp>
      <p:sp>
        <p:nvSpPr>
          <p:cNvPr id="27651" name="Content Placeholder 4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Where two bones come together to make a joint</a:t>
            </a:r>
          </a:p>
          <a:p>
            <a:endParaRPr lang="en-US" altLang="en-US"/>
          </a:p>
          <a:p>
            <a:r>
              <a:rPr lang="en-US" altLang="en-US"/>
              <a:t>Bones in the same joint no longer align</a:t>
            </a:r>
          </a:p>
          <a:p>
            <a:endParaRPr lang="en-US" altLang="en-US"/>
          </a:p>
          <a:p>
            <a:r>
              <a:rPr lang="en-US" altLang="en-US"/>
              <a:t>Deformity is present</a:t>
            </a:r>
          </a:p>
          <a:p>
            <a:endParaRPr lang="en-US" altLang="en-US"/>
          </a:p>
          <a:p>
            <a:r>
              <a:rPr lang="en-US" altLang="en-US"/>
              <a:t>Needs to see the team physician; AT never reduces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Bone Injuries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Splinting</a:t>
            </a:r>
          </a:p>
          <a:p>
            <a:pPr lvl="1"/>
            <a:r>
              <a:rPr lang="en-US" altLang="en-US"/>
              <a:t>Rigid or soft splints</a:t>
            </a:r>
          </a:p>
          <a:p>
            <a:pPr lvl="1"/>
            <a:r>
              <a:rPr lang="en-US" altLang="en-US"/>
              <a:t>Removable and temporary immobilization for early treatment</a:t>
            </a:r>
          </a:p>
          <a:p>
            <a:endParaRPr lang="en-US" altLang="en-US"/>
          </a:p>
          <a:p>
            <a:r>
              <a:rPr lang="en-US" altLang="en-US"/>
              <a:t>Casting</a:t>
            </a:r>
          </a:p>
          <a:p>
            <a:pPr lvl="1"/>
            <a:r>
              <a:rPr lang="en-US" altLang="en-US"/>
              <a:t>Plaster or fiberglass</a:t>
            </a:r>
          </a:p>
          <a:p>
            <a:pPr lvl="1"/>
            <a:r>
              <a:rPr lang="en-US" altLang="en-US"/>
              <a:t>Used for unstable injuries</a:t>
            </a: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All tissue in the body can be injured and has a specific mechanism for healing</a:t>
            </a:r>
          </a:p>
          <a:p>
            <a:endParaRPr lang="en-US" altLang="en-US"/>
          </a:p>
          <a:p>
            <a:r>
              <a:rPr lang="en-US" altLang="en-US"/>
              <a:t>Immediate treatment will help facilitate the healing process</a:t>
            </a:r>
          </a:p>
          <a:p>
            <a:endParaRPr lang="en-US" altLang="en-US"/>
          </a:p>
          <a:p>
            <a:r>
              <a:rPr lang="en-US" altLang="en-US"/>
              <a:t>Although there are general timelines for healing, each injury heals in a unique way in each individual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pPr eaLnBrk="1" hangingPunct="1"/>
            <a:r>
              <a:rPr lang="en-US" altLang="en-US"/>
              <a:t>Soft Tissue Injuries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 eaLnBrk="1" hangingPunct="1"/>
            <a:r>
              <a:rPr lang="en-US" altLang="en-US"/>
              <a:t>Wounds: injuries to the skin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Sprains: injuries to ligaments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Strains: injuries to muscles and tendons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Nerve: injuries to nerve tissue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Wounds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Incision</a:t>
            </a:r>
          </a:p>
          <a:p>
            <a:r>
              <a:rPr lang="en-US" altLang="en-US"/>
              <a:t>Abrasion</a:t>
            </a:r>
          </a:p>
          <a:p>
            <a:r>
              <a:rPr lang="en-US" altLang="en-US"/>
              <a:t>Contusion</a:t>
            </a:r>
          </a:p>
          <a:p>
            <a:r>
              <a:rPr lang="en-US" altLang="en-US"/>
              <a:t>Laceration</a:t>
            </a:r>
          </a:p>
          <a:p>
            <a:r>
              <a:rPr lang="en-US" altLang="en-US"/>
              <a:t>Avulsion</a:t>
            </a:r>
          </a:p>
          <a:p>
            <a:r>
              <a:rPr lang="en-US" altLang="en-US"/>
              <a:t>Amputation</a:t>
            </a:r>
          </a:p>
          <a:p>
            <a:r>
              <a:rPr lang="en-US" altLang="en-US"/>
              <a:t>Puncture</a:t>
            </a:r>
          </a:p>
          <a:p>
            <a:r>
              <a:rPr lang="en-US" altLang="en-US"/>
              <a:t>Contrecoup</a:t>
            </a: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Wound Closure Techniques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Skin closures</a:t>
            </a:r>
          </a:p>
          <a:p>
            <a:pPr lvl="1"/>
            <a:r>
              <a:rPr lang="en-US" altLang="en-US"/>
              <a:t>Butterfly</a:t>
            </a:r>
          </a:p>
          <a:p>
            <a:pPr lvl="1"/>
            <a:r>
              <a:rPr lang="en-US" altLang="en-US"/>
              <a:t>Tough material to bring together edges of a wound</a:t>
            </a:r>
          </a:p>
          <a:p>
            <a:endParaRPr lang="en-US" altLang="en-US"/>
          </a:p>
          <a:p>
            <a:r>
              <a:rPr lang="en-US" altLang="en-US"/>
              <a:t>Stitches</a:t>
            </a:r>
          </a:p>
          <a:p>
            <a:pPr lvl="1"/>
            <a:r>
              <a:rPr lang="en-US" altLang="en-US"/>
              <a:t>Sutures</a:t>
            </a:r>
          </a:p>
          <a:p>
            <a:pPr lvl="1"/>
            <a:r>
              <a:rPr lang="en-US" altLang="en-US"/>
              <a:t>“Sewing” the wound back together</a:t>
            </a:r>
          </a:p>
          <a:p>
            <a:endParaRPr lang="en-US" altLang="en-US"/>
          </a:p>
          <a:p>
            <a:r>
              <a:rPr lang="en-US" altLang="en-US"/>
              <a:t>Tissue adhesives</a:t>
            </a: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4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Sprains</a:t>
            </a:r>
          </a:p>
        </p:txBody>
      </p:sp>
      <p:sp>
        <p:nvSpPr>
          <p:cNvPr id="14339" name="Content Placeholder 5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Ligamentous injuries</a:t>
            </a:r>
          </a:p>
          <a:p>
            <a:pPr lvl="1"/>
            <a:r>
              <a:rPr lang="en-US" altLang="en-US"/>
              <a:t>Strong pieces of tissue holding bone to bone</a:t>
            </a:r>
          </a:p>
          <a:p>
            <a:pPr lvl="1"/>
            <a:r>
              <a:rPr lang="en-US" altLang="en-US"/>
              <a:t>Bleed internally</a:t>
            </a:r>
          </a:p>
          <a:p>
            <a:pPr lvl="1"/>
            <a:r>
              <a:rPr lang="en-US" altLang="en-US"/>
              <a:t>Result in inability to bear weight or move a joint</a:t>
            </a:r>
          </a:p>
          <a:p>
            <a:pPr lvl="1"/>
            <a:r>
              <a:rPr lang="en-US" altLang="en-US"/>
              <a:t>Creates laxity</a:t>
            </a:r>
          </a:p>
          <a:p>
            <a:pPr lvl="1"/>
            <a:endParaRPr lang="en-US" altLang="en-US"/>
          </a:p>
          <a:p>
            <a:r>
              <a:rPr lang="en-US" altLang="en-US"/>
              <a:t>Classifications</a:t>
            </a:r>
          </a:p>
          <a:p>
            <a:pPr lvl="1"/>
            <a:r>
              <a:rPr lang="en-US" altLang="en-US"/>
              <a:t>Grade I: mild; first degree</a:t>
            </a:r>
          </a:p>
          <a:p>
            <a:pPr lvl="1"/>
            <a:r>
              <a:rPr lang="en-US" altLang="en-US"/>
              <a:t>Grade II: moderate; second degree</a:t>
            </a:r>
          </a:p>
          <a:p>
            <a:pPr lvl="1"/>
            <a:r>
              <a:rPr lang="en-US" altLang="en-US"/>
              <a:t>Grade III: severe; third degree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Strains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Musculotendonis injury</a:t>
            </a:r>
          </a:p>
          <a:p>
            <a:pPr lvl="1"/>
            <a:r>
              <a:rPr lang="en-US" altLang="en-US"/>
              <a:t>Tendons attach muscle to bone</a:t>
            </a:r>
          </a:p>
          <a:p>
            <a:pPr lvl="1"/>
            <a:r>
              <a:rPr lang="en-US" altLang="en-US"/>
              <a:t>Transmit forces to move the muscle</a:t>
            </a:r>
          </a:p>
          <a:p>
            <a:pPr lvl="1"/>
            <a:endParaRPr lang="en-US" altLang="en-US"/>
          </a:p>
          <a:p>
            <a:r>
              <a:rPr lang="en-US" altLang="en-US"/>
              <a:t>Classifications</a:t>
            </a:r>
          </a:p>
          <a:p>
            <a:pPr lvl="1"/>
            <a:r>
              <a:rPr lang="en-US" altLang="en-US"/>
              <a:t>Grade I: mild; first degree. Stretching with no loss of motion</a:t>
            </a:r>
          </a:p>
          <a:p>
            <a:pPr lvl="1"/>
            <a:r>
              <a:rPr lang="en-US" altLang="en-US"/>
              <a:t>Grade II: moderate; second degree. Slight tear with loss of motion</a:t>
            </a:r>
          </a:p>
          <a:p>
            <a:pPr lvl="1"/>
            <a:r>
              <a:rPr lang="en-US" altLang="en-US"/>
              <a:t>Grade III: severe; third degree. Complete tear and altered function</a:t>
            </a:r>
          </a:p>
          <a:p>
            <a:pPr lvl="1"/>
            <a:endParaRPr lang="en-US" altLang="en-US"/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Nerve Injuries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Brain and spinal cord tissue</a:t>
            </a:r>
          </a:p>
          <a:p>
            <a:r>
              <a:rPr lang="en-US" altLang="en-US"/>
              <a:t>Transmit sensations throughout the body</a:t>
            </a:r>
          </a:p>
          <a:p>
            <a:pPr lvl="1"/>
            <a:r>
              <a:rPr lang="en-US" altLang="en-US"/>
              <a:t>Pain</a:t>
            </a:r>
          </a:p>
          <a:p>
            <a:pPr lvl="1"/>
            <a:r>
              <a:rPr lang="en-US" altLang="en-US"/>
              <a:t>Touch</a:t>
            </a:r>
          </a:p>
          <a:p>
            <a:pPr lvl="1"/>
            <a:r>
              <a:rPr lang="en-US" altLang="en-US"/>
              <a:t>Heat</a:t>
            </a:r>
          </a:p>
          <a:p>
            <a:pPr lvl="1"/>
            <a:r>
              <a:rPr lang="en-US" altLang="en-US"/>
              <a:t>Cold</a:t>
            </a:r>
          </a:p>
          <a:p>
            <a:r>
              <a:rPr lang="en-US" altLang="en-US"/>
              <a:t>Neuroma </a:t>
            </a:r>
          </a:p>
          <a:p>
            <a:pPr lvl="1"/>
            <a:r>
              <a:rPr lang="en-US" altLang="en-US"/>
              <a:t>Enlarged nerve tissue</a:t>
            </a:r>
          </a:p>
          <a:p>
            <a:pPr lvl="1"/>
            <a:r>
              <a:rPr lang="en-US" altLang="en-US"/>
              <a:t>Compression causes pain and disability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Chronic Soft Tissue Injury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Less injury force but sustained over time</a:t>
            </a:r>
          </a:p>
          <a:p>
            <a:r>
              <a:rPr lang="en-US" altLang="en-US"/>
              <a:t>“itis” = inflammation</a:t>
            </a:r>
          </a:p>
          <a:p>
            <a:endParaRPr lang="en-US" altLang="en-US"/>
          </a:p>
          <a:p>
            <a:r>
              <a:rPr lang="en-US" altLang="en-US"/>
              <a:t>Types</a:t>
            </a:r>
          </a:p>
          <a:p>
            <a:pPr lvl="1"/>
            <a:r>
              <a:rPr lang="en-US" altLang="en-US"/>
              <a:t>Synovitis</a:t>
            </a:r>
          </a:p>
          <a:p>
            <a:pPr lvl="1"/>
            <a:r>
              <a:rPr lang="en-US" altLang="en-US"/>
              <a:t>Bursitis</a:t>
            </a:r>
          </a:p>
          <a:p>
            <a:pPr lvl="1"/>
            <a:r>
              <a:rPr lang="en-US" altLang="en-US"/>
              <a:t>Myositis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Stages of Healing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Acute inflammatory</a:t>
            </a:r>
          </a:p>
          <a:p>
            <a:endParaRPr lang="en-US" altLang="en-US"/>
          </a:p>
          <a:p>
            <a:r>
              <a:rPr lang="en-US" altLang="en-US"/>
              <a:t>Repair</a:t>
            </a:r>
          </a:p>
          <a:p>
            <a:endParaRPr lang="en-US" altLang="en-US"/>
          </a:p>
          <a:p>
            <a:r>
              <a:rPr lang="en-US" altLang="en-US"/>
              <a:t>Remodeling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932</TotalTime>
  <Words>585</Words>
  <Application>Microsoft Office PowerPoint</Application>
  <PresentationFormat>Widescreen</PresentationFormat>
  <Paragraphs>161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Basics of Tissue Injuries</vt:lpstr>
      <vt:lpstr>Soft Tissue Injuries</vt:lpstr>
      <vt:lpstr>Wounds</vt:lpstr>
      <vt:lpstr>Wound Closure Techniques</vt:lpstr>
      <vt:lpstr>Sprains</vt:lpstr>
      <vt:lpstr>Strains</vt:lpstr>
      <vt:lpstr>Nerve Injuries</vt:lpstr>
      <vt:lpstr>Chronic Soft Tissue Injury</vt:lpstr>
      <vt:lpstr>Stages of Healing</vt:lpstr>
      <vt:lpstr>Healing Stage I: Acute Inflammatory</vt:lpstr>
      <vt:lpstr>Healing Stage II: Repair</vt:lpstr>
      <vt:lpstr>Healing Stage III: Remodeling</vt:lpstr>
      <vt:lpstr>Factors Affecting Healing</vt:lpstr>
      <vt:lpstr>Keloid = Excessive Scarring</vt:lpstr>
      <vt:lpstr>Bone Injuries</vt:lpstr>
      <vt:lpstr>Stages of Bone Healing</vt:lpstr>
      <vt:lpstr>Bone Injury - Dislocation</vt:lpstr>
      <vt:lpstr>Treating Bone Injuries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84</cp:revision>
  <cp:lastPrinted>2017-03-14T16:50:08Z</cp:lastPrinted>
  <dcterms:created xsi:type="dcterms:W3CDTF">2017-03-14T15:11:25Z</dcterms:created>
  <dcterms:modified xsi:type="dcterms:W3CDTF">2023-09-14T16:52:37Z</dcterms:modified>
</cp:coreProperties>
</file>