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6" r:id="rId2"/>
  </p:sldMasterIdLst>
  <p:notesMasterIdLst>
    <p:notesMasterId r:id="rId22"/>
  </p:notesMasterIdLst>
  <p:handoutMasterIdLst>
    <p:handoutMasterId r:id="rId23"/>
  </p:handoutMasterIdLst>
  <p:sldIdLst>
    <p:sldId id="270" r:id="rId3"/>
    <p:sldId id="272" r:id="rId4"/>
    <p:sldId id="273" r:id="rId5"/>
    <p:sldId id="274" r:id="rId6"/>
    <p:sldId id="275" r:id="rId7"/>
    <p:sldId id="276" r:id="rId8"/>
    <p:sldId id="277" r:id="rId9"/>
    <p:sldId id="278" r:id="rId10"/>
    <p:sldId id="279" r:id="rId11"/>
    <p:sldId id="280" r:id="rId12"/>
    <p:sldId id="281" r:id="rId13"/>
    <p:sldId id="282" r:id="rId14"/>
    <p:sldId id="283" r:id="rId15"/>
    <p:sldId id="284" r:id="rId16"/>
    <p:sldId id="285" r:id="rId17"/>
    <p:sldId id="286" r:id="rId18"/>
    <p:sldId id="287" r:id="rId19"/>
    <p:sldId id="288" r:id="rId20"/>
    <p:sldId id="289" r:id="rId21"/>
  </p:sldIdLst>
  <p:sldSz cx="12192000" cy="6858000"/>
  <p:notesSz cx="6858000" cy="9144000"/>
  <p:custDataLst>
    <p:tags r:id="rId24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66BC"/>
    <a:srgbClr val="D7D7D7"/>
    <a:srgbClr val="069E51"/>
    <a:srgbClr val="6A6A6A"/>
    <a:srgbClr val="B93737"/>
    <a:srgbClr val="F49C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0" d="100"/>
          <a:sy n="60" d="100"/>
        </p:scale>
        <p:origin x="78" y="20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gs" Target="tags/tag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Franklin Gothic Book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D400A59-149D-47DF-B880-E6F418B58A70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Franklin Gothic Book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829D3E7-F363-4D45-882C-33D77392A9A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52388EBA-FFBB-492A-90F7-1A099B882061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0BFB47F-13AA-434B-AD5A-01FC38537B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fld id="{5FA8F15B-F1B4-481B-998B-43BB2E4DAAE8}" type="slidenum">
              <a:rPr lang="en-US" altLang="en-US" smtClean="0">
                <a:latin typeface="Calibri" panose="020F0502020204030204" pitchFamily="34" charset="0"/>
              </a:rPr>
              <a:pPr/>
              <a:t>3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  <a:p>
            <a:endParaRPr lang="en-US" altLang="en-US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fld id="{13F7FF11-E2D0-491A-8B27-9FC149FF5C55}" type="slidenum">
              <a:rPr lang="en-US" altLang="en-US" smtClean="0">
                <a:latin typeface="Calibri" panose="020F0502020204030204" pitchFamily="34" charset="0"/>
              </a:rPr>
              <a:pPr/>
              <a:t>6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fld id="{3DF6040A-A1CB-4D28-9906-3B824E61A15A}" type="slidenum">
              <a:rPr lang="en-US" altLang="en-US" smtClean="0">
                <a:latin typeface="Calibri" panose="020F0502020204030204" pitchFamily="34" charset="0"/>
              </a:rPr>
              <a:pPr/>
              <a:t>8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  <a:p>
            <a:endParaRPr lang="en-US" altLang="en-US"/>
          </a:p>
          <a:p>
            <a:endParaRPr lang="en-US" altLang="en-US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fld id="{030ED757-CEBA-45B5-ACDE-D69AA764E70F}" type="slidenum">
              <a:rPr lang="en-US" altLang="en-US" smtClean="0">
                <a:latin typeface="Calibri" panose="020F0502020204030204" pitchFamily="34" charset="0"/>
              </a:rPr>
              <a:pPr/>
              <a:t>14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387158"/>
            <a:ext cx="9144000" cy="1866319"/>
          </a:xfrm>
          <a:prstGeom prst="rect">
            <a:avLst/>
          </a:prstGeom>
        </p:spPr>
        <p:txBody>
          <a:bodyPr anchor="t"/>
          <a:lstStyle>
            <a:lvl1pPr algn="ctr">
              <a:defRPr sz="6000" b="1" i="0" cap="all" baseline="0">
                <a:ln>
                  <a:noFill/>
                </a:ln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975134"/>
            <a:ext cx="9144000" cy="412024"/>
          </a:xfrm>
        </p:spPr>
        <p:txBody>
          <a:bodyPr>
            <a:normAutofit/>
          </a:bodyPr>
          <a:lstStyle>
            <a:lvl1pPr marL="0" indent="0" algn="ctr">
              <a:buNone/>
              <a:defRPr sz="2200" cap="all" baseline="0">
                <a:solidFill>
                  <a:srgbClr val="6A6A6A"/>
                </a:solidFill>
                <a:latin typeface="Helvetica Neue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0"/>
          </p:nvPr>
        </p:nvSpPr>
        <p:spPr>
          <a:xfrm>
            <a:off x="0" y="5845552"/>
            <a:ext cx="12192000" cy="457277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800" baseline="0">
                <a:solidFill>
                  <a:srgbClr val="D7D7D7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87834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5535E2-DB29-4D24-ABCB-3DE402862B4F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925F97-90F2-4888-8664-A585F0BB997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1514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3DEF27-A665-408F-A03F-F17EDB1A2EB9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690EEC-5524-46B6-A4FE-BA273DA1998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752766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97D8AD-08FA-4D14-A195-C34A6B820F16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B6A0B3-7735-494A-9098-F26ED6CDE98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94143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5B0ADA-DA16-47EC-B99A-E9713814002A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0821F8-2B68-4D8D-AE6E-43B66122A74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427257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097EA5-9EDB-41E4-B18B-DF90036B68DF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18A0F0-C113-46E2-804E-883113C66A3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415571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algn="ctr">
              <a:defRPr sz="3800" b="1" i="0" cap="none" baseline="0"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07919"/>
            <a:ext cx="10515600" cy="4168338"/>
          </a:xfrm>
        </p:spPr>
        <p:txBody>
          <a:bodyPr>
            <a:noAutofit/>
          </a:bodyPr>
          <a:lstStyle>
            <a:lvl1pPr>
              <a:defRPr b="1" baseline="0">
                <a:latin typeface="Helvetica" pitchFamily="34" charset="0"/>
              </a:defRPr>
            </a:lvl1pPr>
            <a:lvl2pPr>
              <a:defRPr b="1" baseline="0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 baseline="0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700256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41954"/>
            <a:ext cx="5181600" cy="4134303"/>
          </a:xfrm>
        </p:spPr>
        <p:txBody>
          <a:bodyPr>
            <a:noAutofit/>
          </a:bodyPr>
          <a:lstStyle>
            <a:lvl1pPr>
              <a:defRPr b="1">
                <a:latin typeface="Helvetica" pitchFamily="34" charset="0"/>
              </a:defRPr>
            </a:lvl1pPr>
            <a:lvl2pPr>
              <a:defRPr b="1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41953"/>
            <a:ext cx="5181600" cy="4134303"/>
          </a:xfrm>
        </p:spPr>
        <p:txBody>
          <a:bodyPr>
            <a:noAutofit/>
          </a:bodyPr>
          <a:lstStyle>
            <a:lvl1pPr>
              <a:defRPr b="1">
                <a:latin typeface="Helvetica" pitchFamily="34" charset="0"/>
              </a:defRPr>
            </a:lvl1pPr>
            <a:lvl2pPr>
              <a:defRPr b="1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ctr">
              <a:defRPr sz="3800" b="1" i="0" baseline="0"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38525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4FCECF-8760-48BF-A1D9-EA49ADCF22A0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4CBBBB-3394-4F02-8B1A-2D8A2790006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5542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831460-25D1-4F17-B73A-9F5586408B45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6B271E-19EB-4980-9B09-88B658CE755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216497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740AA5-1F9D-484A-9AB1-B36123839F85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BC69F3-8266-46F6-954A-F32A937EAE7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13742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60D7C9-A733-4A55-A260-50494C5C6688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CDC7BA-EF8B-4B39-A669-425A8EF323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52880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C8AC89-5449-4ACC-A48B-EED199759996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DAD9A0-9D04-4D25-998F-F80956EB58E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0975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3AEF66-4B62-415C-B2EC-2C9D79FD99A6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3A40E-DDE6-4EAB-A7ED-2D7145D7BB3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48877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7" name="Title Placeholder 8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7" r:id="rId1"/>
    <p:sldLayoutId id="2147483938" r:id="rId2"/>
    <p:sldLayoutId id="2147483939" r:id="rId3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  <a:ea typeface="MS PGothic" panose="020B0600070205080204" pitchFamily="34" charset="-128"/>
          <a:cs typeface="ＭＳ Ｐゴシック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  <a:ea typeface="MS PGothic" panose="020B0600070205080204" pitchFamily="34" charset="-128"/>
          <a:cs typeface="ＭＳ Ｐゴシック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  <a:ea typeface="MS PGothic" panose="020B0600070205080204" pitchFamily="34" charset="-128"/>
          <a:cs typeface="ＭＳ Ｐゴシック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  <a:ea typeface="MS PGothic" panose="020B0600070205080204" pitchFamily="34" charset="-128"/>
          <a:cs typeface="ＭＳ Ｐゴシック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AAAFE982-0329-4A6C-8A55-E3FF6E96ADEB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Calibri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84A81109-F64A-4E88-89DE-76CCC15A91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6" r:id="rId1"/>
    <p:sldLayoutId id="2147483927" r:id="rId2"/>
    <p:sldLayoutId id="2147483928" r:id="rId3"/>
    <p:sldLayoutId id="2147483929" r:id="rId4"/>
    <p:sldLayoutId id="2147483930" r:id="rId5"/>
    <p:sldLayoutId id="2147483931" r:id="rId6"/>
    <p:sldLayoutId id="2147483932" r:id="rId7"/>
    <p:sldLayoutId id="2147483933" r:id="rId8"/>
    <p:sldLayoutId id="2147483934" r:id="rId9"/>
    <p:sldLayoutId id="2147483935" r:id="rId10"/>
    <p:sldLayoutId id="2147483936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 kern="1200">
          <a:solidFill>
            <a:srgbClr val="3766BC"/>
          </a:solidFill>
          <a:latin typeface="Helvetica Neue Condensed" charset="0"/>
          <a:ea typeface="MS PGothic" panose="020B0600070205080204" pitchFamily="34" charset="-128"/>
          <a:cs typeface="ＭＳ Ｐゴシック" charset="0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  <a:ea typeface="MS PGothic" panose="020B0600070205080204" pitchFamily="34" charset="-128"/>
          <a:cs typeface="ＭＳ Ｐゴシック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  <a:ea typeface="MS PGothic" panose="020B0600070205080204" pitchFamily="34" charset="-128"/>
          <a:cs typeface="ＭＳ Ｐゴシック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  <a:ea typeface="MS PGothic" panose="020B0600070205080204" pitchFamily="34" charset="-128"/>
          <a:cs typeface="ＭＳ Ｐゴシック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  <a:ea typeface="MS PGothic" panose="020B0600070205080204" pitchFamily="34" charset="-128"/>
          <a:cs typeface="ＭＳ Ｐゴシック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Helvetica Bold" charset="0"/>
          <a:ea typeface="MS PGothic" panose="020B0600070205080204" pitchFamily="34" charset="-128"/>
          <a:cs typeface="ＭＳ Ｐゴシック" charset="0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Helvetica Bold" charset="0"/>
          <a:ea typeface="MS PGothic" panose="020B0600070205080204" pitchFamily="34" charset="-128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Helvetica Bold" charset="0"/>
          <a:ea typeface="MS PGothic" panose="020B0600070205080204" pitchFamily="34" charset="-128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Helvetica Bold" charset="0"/>
          <a:ea typeface="MS PGothic" panose="020B0600070205080204" pitchFamily="34" charset="-128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Helvetica Bold" charset="0"/>
          <a:ea typeface="MS PGothic" panose="020B0600070205080204" pitchFamily="34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ctrTitle"/>
          </p:nvPr>
        </p:nvSpPr>
        <p:spPr>
          <a:xfrm>
            <a:off x="1524000" y="2387600"/>
            <a:ext cx="9144000" cy="1865313"/>
          </a:xfrm>
        </p:spPr>
        <p:txBody>
          <a:bodyPr/>
          <a:lstStyle/>
          <a:p>
            <a:pPr eaLnBrk="1" hangingPunct="1"/>
            <a:r>
              <a:rPr lang="en-US" altLang="en-US" cap="none"/>
              <a:t>Primary and Secondary Procedures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974850"/>
            <a:ext cx="9144000" cy="412750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dirty="0">
                <a:ea typeface="+mn-ea"/>
                <a:cs typeface="+mn-cs"/>
              </a:rPr>
              <a:t>Chapter 24 </a:t>
            </a:r>
            <a:endParaRPr lang="en-US" b="1" dirty="0">
              <a:ea typeface="+mn-ea"/>
              <a:cs typeface="+mn-cs"/>
            </a:endParaRPr>
          </a:p>
        </p:txBody>
      </p:sp>
      <p:sp>
        <p:nvSpPr>
          <p:cNvPr id="8196" name="Content Placeholder 3"/>
          <p:cNvSpPr>
            <a:spLocks noGrp="1"/>
          </p:cNvSpPr>
          <p:nvPr>
            <p:ph sz="quarter" idx="10"/>
          </p:nvPr>
        </p:nvSpPr>
        <p:spPr>
          <a:xfrm>
            <a:off x="0" y="5845175"/>
            <a:ext cx="12192000" cy="457200"/>
          </a:xfrm>
        </p:spPr>
        <p:txBody>
          <a:bodyPr/>
          <a:lstStyle/>
          <a:p>
            <a:pPr eaLnBrk="1" hangingPunct="1"/>
            <a:r>
              <a:rPr lang="en-US" altLang="en-US"/>
              <a:t>Cartwright and Peer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Wounds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en-US" altLang="en-US"/>
              <a:t>Stitches or steri-strips</a:t>
            </a:r>
          </a:p>
          <a:p>
            <a:pPr>
              <a:lnSpc>
                <a:spcPct val="120000"/>
              </a:lnSpc>
            </a:pPr>
            <a:r>
              <a:rPr lang="en-US" altLang="en-US"/>
              <a:t>Keep the wound clean</a:t>
            </a:r>
          </a:p>
          <a:p>
            <a:pPr>
              <a:lnSpc>
                <a:spcPct val="120000"/>
              </a:lnSpc>
            </a:pPr>
            <a:r>
              <a:rPr lang="en-US" altLang="en-US"/>
              <a:t>MRSA: Methicillin-resistant staphylococcus aureus</a:t>
            </a:r>
          </a:p>
          <a:p>
            <a:pPr lvl="1">
              <a:lnSpc>
                <a:spcPct val="120000"/>
              </a:lnSpc>
            </a:pPr>
            <a:r>
              <a:rPr lang="en-US" altLang="en-US"/>
              <a:t>Swelling, pain, redness, warmth, pus, and a yellow or white core</a:t>
            </a:r>
          </a:p>
          <a:p>
            <a:pPr lvl="1">
              <a:lnSpc>
                <a:spcPct val="120000"/>
              </a:lnSpc>
            </a:pPr>
            <a:r>
              <a:rPr lang="en-US" altLang="en-US"/>
              <a:t>Send to MD immediately</a:t>
            </a:r>
          </a:p>
          <a:p>
            <a:pPr>
              <a:lnSpc>
                <a:spcPct val="120000"/>
              </a:lnSpc>
            </a:pPr>
            <a:r>
              <a:rPr lang="en-US" altLang="en-US"/>
              <a:t>Universal precautions to prevent spread of infection or disease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41500"/>
            <a:ext cx="5181600" cy="4135438"/>
          </a:xfrm>
        </p:spPr>
        <p:txBody>
          <a:bodyPr/>
          <a:lstStyle/>
          <a:p>
            <a:r>
              <a:rPr lang="en-US" altLang="en-US"/>
              <a:t>HIT</a:t>
            </a:r>
          </a:p>
          <a:p>
            <a:pPr lvl="1"/>
            <a:r>
              <a:rPr lang="en-US" altLang="en-US"/>
              <a:t>History</a:t>
            </a:r>
          </a:p>
          <a:p>
            <a:pPr lvl="1"/>
            <a:r>
              <a:rPr lang="en-US" altLang="en-US"/>
              <a:t>Inspection</a:t>
            </a:r>
          </a:p>
          <a:p>
            <a:pPr lvl="1"/>
            <a:r>
              <a:rPr lang="en-US" altLang="en-US"/>
              <a:t>Testing</a:t>
            </a:r>
          </a:p>
        </p:txBody>
      </p:sp>
      <p:sp>
        <p:nvSpPr>
          <p:cNvPr id="21507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41500"/>
            <a:ext cx="5181600" cy="4135438"/>
          </a:xfrm>
        </p:spPr>
        <p:txBody>
          <a:bodyPr/>
          <a:lstStyle/>
          <a:p>
            <a:r>
              <a:rPr lang="en-US" altLang="en-US"/>
              <a:t>Vital signs</a:t>
            </a:r>
          </a:p>
          <a:p>
            <a:pPr lvl="1"/>
            <a:r>
              <a:rPr lang="en-US" altLang="en-US"/>
              <a:t>Temperature</a:t>
            </a:r>
          </a:p>
          <a:p>
            <a:pPr lvl="1"/>
            <a:r>
              <a:rPr lang="en-US" altLang="en-US"/>
              <a:t>Skin color</a:t>
            </a:r>
          </a:p>
          <a:p>
            <a:pPr lvl="1"/>
            <a:r>
              <a:rPr lang="en-US" altLang="en-US"/>
              <a:t>Respiration rate</a:t>
            </a:r>
          </a:p>
          <a:p>
            <a:pPr lvl="1"/>
            <a:r>
              <a:rPr lang="en-US" altLang="en-US"/>
              <a:t>Heart rate</a:t>
            </a:r>
          </a:p>
          <a:p>
            <a:pPr lvl="1"/>
            <a:r>
              <a:rPr lang="en-US" altLang="en-US"/>
              <a:t>Response to pain</a:t>
            </a:r>
          </a:p>
          <a:p>
            <a:pPr lvl="1"/>
            <a:r>
              <a:rPr lang="en-US" altLang="en-US"/>
              <a:t>Pupil response</a:t>
            </a:r>
          </a:p>
          <a:p>
            <a:pPr lvl="1"/>
            <a:r>
              <a:rPr lang="en-US" altLang="en-US"/>
              <a:t>Ability to move </a:t>
            </a:r>
          </a:p>
          <a:p>
            <a:pPr lvl="1"/>
            <a:r>
              <a:rPr lang="en-US" altLang="en-US"/>
              <a:t>Capillary refill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ea typeface="+mj-ea"/>
                <a:cs typeface="+mj-cs"/>
              </a:rPr>
              <a:t>Secondary Assessment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Breathing 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altLang="en-US"/>
              <a:t>Normal is 12-20 bpm</a:t>
            </a:r>
          </a:p>
          <a:p>
            <a:pPr>
              <a:lnSpc>
                <a:spcPct val="110000"/>
              </a:lnSpc>
            </a:pPr>
            <a:r>
              <a:rPr lang="en-US" altLang="en-US"/>
              <a:t>Dyspnea = Difficulty breathing</a:t>
            </a:r>
          </a:p>
          <a:p>
            <a:pPr lvl="1">
              <a:lnSpc>
                <a:spcPct val="110000"/>
              </a:lnSpc>
            </a:pPr>
            <a:r>
              <a:rPr lang="en-US" altLang="en-US"/>
              <a:t>Asthma, cystic fibrosis, shock, pneumonia, allergic reactions, others</a:t>
            </a:r>
          </a:p>
          <a:p>
            <a:pPr>
              <a:lnSpc>
                <a:spcPct val="110000"/>
              </a:lnSpc>
            </a:pPr>
            <a:r>
              <a:rPr lang="en-US" altLang="en-US"/>
              <a:t>Apnea = Temporary cessation of breathing</a:t>
            </a:r>
          </a:p>
          <a:p>
            <a:pPr>
              <a:lnSpc>
                <a:spcPct val="110000"/>
              </a:lnSpc>
            </a:pPr>
            <a:r>
              <a:rPr lang="en-US" altLang="en-US"/>
              <a:t>Odor = poisoning, alcohol, or diabetes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Blood Pressure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en-US" altLang="en-US"/>
              <a:t>Measures pressure of the blood against the walls of the vessels</a:t>
            </a:r>
          </a:p>
          <a:p>
            <a:pPr lvl="1">
              <a:lnSpc>
                <a:spcPct val="120000"/>
              </a:lnSpc>
            </a:pPr>
            <a:r>
              <a:rPr lang="en-US" altLang="en-US"/>
              <a:t>Systolic: heart contracting</a:t>
            </a:r>
          </a:p>
          <a:p>
            <a:pPr lvl="1">
              <a:lnSpc>
                <a:spcPct val="120000"/>
              </a:lnSpc>
            </a:pPr>
            <a:r>
              <a:rPr lang="en-US" altLang="en-US"/>
              <a:t>Diastolic: heart resting</a:t>
            </a:r>
          </a:p>
          <a:p>
            <a:pPr lvl="1">
              <a:lnSpc>
                <a:spcPct val="120000"/>
              </a:lnSpc>
            </a:pPr>
            <a:r>
              <a:rPr lang="en-US" altLang="en-US"/>
              <a:t>Pulse pressure: difference between the two</a:t>
            </a:r>
          </a:p>
          <a:p>
            <a:pPr>
              <a:lnSpc>
                <a:spcPct val="120000"/>
              </a:lnSpc>
            </a:pPr>
            <a:r>
              <a:rPr lang="en-US" altLang="en-US"/>
              <a:t>Normal for teen = 110/65</a:t>
            </a:r>
          </a:p>
          <a:p>
            <a:pPr>
              <a:lnSpc>
                <a:spcPct val="120000"/>
              </a:lnSpc>
            </a:pPr>
            <a:r>
              <a:rPr lang="en-US" altLang="en-US"/>
              <a:t>Adult = 120/80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3"/>
          <p:cNvSpPr>
            <a:spLocks noGrp="1"/>
          </p:cNvSpPr>
          <p:nvPr>
            <p:ph sz="half" idx="1"/>
          </p:nvPr>
        </p:nvSpPr>
        <p:spPr>
          <a:xfrm>
            <a:off x="838200" y="1841500"/>
            <a:ext cx="5181600" cy="4135438"/>
          </a:xfrm>
        </p:spPr>
        <p:txBody>
          <a:bodyPr/>
          <a:lstStyle/>
          <a:p>
            <a:r>
              <a:rPr lang="en-US" altLang="en-US"/>
              <a:t>Constrict: get smaller</a:t>
            </a:r>
          </a:p>
          <a:p>
            <a:pPr lvl="1"/>
            <a:r>
              <a:rPr lang="en-US" altLang="en-US"/>
              <a:t>Heat stroke</a:t>
            </a:r>
          </a:p>
          <a:p>
            <a:pPr lvl="1"/>
            <a:r>
              <a:rPr lang="en-US" altLang="en-US"/>
              <a:t>Poison</a:t>
            </a:r>
          </a:p>
          <a:p>
            <a:r>
              <a:rPr lang="en-US" altLang="en-US"/>
              <a:t>Dilate: get larger</a:t>
            </a:r>
          </a:p>
          <a:p>
            <a:pPr lvl="1"/>
            <a:r>
              <a:rPr lang="en-US" altLang="en-US"/>
              <a:t>Poison</a:t>
            </a:r>
          </a:p>
          <a:p>
            <a:pPr lvl="1"/>
            <a:r>
              <a:rPr lang="en-US" altLang="en-US"/>
              <a:t>Medication </a:t>
            </a:r>
          </a:p>
          <a:p>
            <a:pPr lvl="1"/>
            <a:r>
              <a:rPr lang="en-US" altLang="en-US"/>
              <a:t>Dead</a:t>
            </a:r>
          </a:p>
          <a:p>
            <a:r>
              <a:rPr lang="en-US" altLang="en-US"/>
              <a:t>Uneven</a:t>
            </a:r>
          </a:p>
          <a:p>
            <a:pPr lvl="1"/>
            <a:r>
              <a:rPr lang="en-US" altLang="en-US"/>
              <a:t>Head injury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ea typeface="+mj-ea"/>
                <a:cs typeface="+mj-cs"/>
              </a:rPr>
              <a:t>Pupil Response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7442" y="1841500"/>
            <a:ext cx="2451115" cy="4135438"/>
          </a:xfr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Palpations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Feeling, via touch, for depressions, fluid, bumps, crepitus, and asymmetry</a:t>
            </a:r>
          </a:p>
          <a:p>
            <a:r>
              <a:rPr lang="en-US" altLang="en-US"/>
              <a:t>Order of performance</a:t>
            </a:r>
          </a:p>
          <a:p>
            <a:pPr lvl="1"/>
            <a:r>
              <a:rPr lang="en-US" altLang="en-US"/>
              <a:t>Head</a:t>
            </a:r>
          </a:p>
          <a:p>
            <a:pPr lvl="1"/>
            <a:r>
              <a:rPr lang="en-US" altLang="en-US"/>
              <a:t>Chest and thorax</a:t>
            </a:r>
          </a:p>
          <a:p>
            <a:pPr lvl="1"/>
            <a:r>
              <a:rPr lang="en-US" altLang="en-US"/>
              <a:t>Abdomen</a:t>
            </a:r>
          </a:p>
          <a:p>
            <a:pPr lvl="1"/>
            <a:r>
              <a:rPr lang="en-US" altLang="en-US"/>
              <a:t>Upper extremities</a:t>
            </a:r>
          </a:p>
          <a:p>
            <a:pPr lvl="1"/>
            <a:r>
              <a:rPr lang="en-US" altLang="en-US"/>
              <a:t>Lower extremities</a:t>
            </a:r>
          </a:p>
          <a:p>
            <a:pPr lvl="1"/>
            <a:r>
              <a:rPr lang="en-US" altLang="en-US"/>
              <a:t>Special tests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Shock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Inadequate blood and oxygen to vital organs</a:t>
            </a:r>
          </a:p>
          <a:p>
            <a:r>
              <a:rPr lang="en-US" altLang="en-US"/>
              <a:t>Causes of shock</a:t>
            </a:r>
          </a:p>
          <a:p>
            <a:pPr lvl="1"/>
            <a:r>
              <a:rPr lang="en-US" altLang="en-US"/>
              <a:t>Heart stops</a:t>
            </a:r>
          </a:p>
          <a:p>
            <a:pPr lvl="1"/>
            <a:r>
              <a:rPr lang="en-US" altLang="en-US"/>
              <a:t>Blood loss</a:t>
            </a:r>
          </a:p>
          <a:p>
            <a:pPr lvl="1"/>
            <a:r>
              <a:rPr lang="en-US" altLang="en-US"/>
              <a:t>Improper vasoconstriction in extremities</a:t>
            </a:r>
          </a:p>
          <a:p>
            <a:r>
              <a:rPr lang="en-US" altLang="en-US"/>
              <a:t>Treatment</a:t>
            </a:r>
          </a:p>
          <a:p>
            <a:pPr lvl="1"/>
            <a:r>
              <a:rPr lang="en-US" altLang="en-US"/>
              <a:t>Keep athlete calm</a:t>
            </a:r>
          </a:p>
          <a:p>
            <a:pPr lvl="1"/>
            <a:r>
              <a:rPr lang="en-US" altLang="en-US"/>
              <a:t>Lay her down</a:t>
            </a:r>
          </a:p>
          <a:p>
            <a:pPr lvl="1"/>
            <a:r>
              <a:rPr lang="en-US" altLang="en-US"/>
              <a:t>Keep her warm</a:t>
            </a:r>
          </a:p>
          <a:p>
            <a:pPr lvl="1"/>
            <a:r>
              <a:rPr lang="en-US" altLang="en-US"/>
              <a:t>Monitor vitals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Managing Fractures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Check capillary refill, pulse rate, and sensation in area</a:t>
            </a:r>
          </a:p>
          <a:p>
            <a:endParaRPr lang="en-US" altLang="en-US"/>
          </a:p>
          <a:p>
            <a:r>
              <a:rPr lang="en-US" altLang="en-US"/>
              <a:t>Splint to keep injured area still</a:t>
            </a:r>
          </a:p>
          <a:p>
            <a:pPr lvl="1"/>
            <a:r>
              <a:rPr lang="en-US" altLang="en-US"/>
              <a:t>Rigid splint</a:t>
            </a:r>
          </a:p>
          <a:p>
            <a:pPr lvl="1"/>
            <a:r>
              <a:rPr lang="en-US" altLang="en-US"/>
              <a:t>Traction splint</a:t>
            </a:r>
          </a:p>
          <a:p>
            <a:pPr lvl="1"/>
            <a:r>
              <a:rPr lang="en-US" altLang="en-US"/>
              <a:t>Semi-rigid splint</a:t>
            </a:r>
          </a:p>
          <a:p>
            <a:pPr lvl="1"/>
            <a:r>
              <a:rPr lang="en-US" altLang="en-US"/>
              <a:t>Vacuum splint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PRICES Method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Protection</a:t>
            </a:r>
          </a:p>
          <a:p>
            <a:r>
              <a:rPr lang="en-US" altLang="en-US"/>
              <a:t>Rest</a:t>
            </a:r>
          </a:p>
          <a:p>
            <a:r>
              <a:rPr lang="en-US" altLang="en-US"/>
              <a:t>Ice</a:t>
            </a:r>
          </a:p>
          <a:p>
            <a:r>
              <a:rPr lang="en-US" altLang="en-US"/>
              <a:t>Compression</a:t>
            </a:r>
          </a:p>
          <a:p>
            <a:r>
              <a:rPr lang="en-US" altLang="en-US"/>
              <a:t>Elevation</a:t>
            </a:r>
          </a:p>
          <a:p>
            <a:r>
              <a:rPr lang="en-US" altLang="en-US"/>
              <a:t>Support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Summary</a:t>
            </a:r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Primary and secondary surveys are important in determining the level of care needed</a:t>
            </a:r>
          </a:p>
          <a:p>
            <a:r>
              <a:rPr lang="en-US" altLang="en-US"/>
              <a:t>Many emergencies require fast action by the sports medicine team</a:t>
            </a:r>
          </a:p>
          <a:p>
            <a:r>
              <a:rPr lang="en-US" altLang="en-US"/>
              <a:t>Get trained in first aid and CPR to be an integral part of the healthcare team</a:t>
            </a:r>
          </a:p>
          <a:p>
            <a:r>
              <a:rPr lang="en-US" altLang="en-US"/>
              <a:t>Know and understand your role in the provision of emergency services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Emergency Situations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Important to know your athletes</a:t>
            </a:r>
          </a:p>
          <a:p>
            <a:endParaRPr lang="en-US" altLang="en-US"/>
          </a:p>
          <a:p>
            <a:r>
              <a:rPr lang="en-US" altLang="en-US"/>
              <a:t>Everyone needs to know her role</a:t>
            </a:r>
          </a:p>
          <a:p>
            <a:endParaRPr lang="en-US" altLang="en-US"/>
          </a:p>
          <a:p>
            <a:r>
              <a:rPr lang="en-US" altLang="en-US"/>
              <a:t>Most experienced person will take the lead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41500"/>
            <a:ext cx="5181600" cy="4135438"/>
          </a:xfrm>
        </p:spPr>
        <p:txBody>
          <a:bodyPr/>
          <a:lstStyle/>
          <a:p>
            <a:pPr>
              <a:defRPr/>
            </a:pPr>
            <a:r>
              <a:rPr lang="en-US" altLang="en-US" dirty="0"/>
              <a:t>A = Airway</a:t>
            </a:r>
          </a:p>
          <a:p>
            <a:pPr>
              <a:defRPr/>
            </a:pPr>
            <a:endParaRPr lang="en-US" altLang="en-US" dirty="0"/>
          </a:p>
          <a:p>
            <a:pPr>
              <a:defRPr/>
            </a:pPr>
            <a:r>
              <a:rPr lang="en-US" altLang="en-US" dirty="0"/>
              <a:t>B = Breathing</a:t>
            </a:r>
          </a:p>
          <a:p>
            <a:pPr>
              <a:defRPr/>
            </a:pPr>
            <a:endParaRPr lang="en-US" altLang="en-US"/>
          </a:p>
          <a:p>
            <a:pPr>
              <a:defRPr/>
            </a:pPr>
            <a:r>
              <a:rPr lang="en-US" altLang="en-US"/>
              <a:t>C </a:t>
            </a:r>
            <a:r>
              <a:rPr lang="en-US" altLang="en-US" dirty="0"/>
              <a:t>= Circulation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en-US" altLang="en-US" dirty="0"/>
          </a:p>
        </p:txBody>
      </p:sp>
      <p:sp>
        <p:nvSpPr>
          <p:cNvPr id="10243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41500"/>
            <a:ext cx="5181600" cy="4135438"/>
          </a:xfrm>
        </p:spPr>
        <p:txBody>
          <a:bodyPr/>
          <a:lstStyle/>
          <a:p>
            <a:r>
              <a:rPr lang="en-US" altLang="en-US"/>
              <a:t>Check the scene</a:t>
            </a:r>
          </a:p>
          <a:p>
            <a:r>
              <a:rPr lang="en-US" altLang="en-US"/>
              <a:t>Assess responsiveness</a:t>
            </a:r>
          </a:p>
          <a:p>
            <a:r>
              <a:rPr lang="en-US" altLang="en-US"/>
              <a:t>Call 911 and get AED</a:t>
            </a:r>
          </a:p>
          <a:p>
            <a:r>
              <a:rPr lang="en-US" altLang="en-US"/>
              <a:t>Start CPR with compressions</a:t>
            </a:r>
          </a:p>
          <a:p>
            <a:r>
              <a:rPr lang="en-US" altLang="en-US"/>
              <a:t>Open airway: 2 breaths</a:t>
            </a:r>
          </a:p>
          <a:p>
            <a:r>
              <a:rPr lang="en-US" altLang="en-US"/>
              <a:t>Check for severe bleeding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ea typeface="+mj-ea"/>
                <a:cs typeface="+mj-cs"/>
              </a:rPr>
              <a:t>Primary Assessment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Breathing Emergencies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en-US" altLang="en-US"/>
              <a:t>Time is of the essence </a:t>
            </a:r>
          </a:p>
          <a:p>
            <a:pPr>
              <a:lnSpc>
                <a:spcPct val="120000"/>
              </a:lnSpc>
            </a:pPr>
            <a:r>
              <a:rPr lang="en-US" altLang="en-US"/>
              <a:t>Brain damage after 4 minutes</a:t>
            </a:r>
          </a:p>
          <a:p>
            <a:pPr>
              <a:lnSpc>
                <a:spcPct val="120000"/>
              </a:lnSpc>
            </a:pPr>
            <a:r>
              <a:rPr lang="en-US" altLang="en-US"/>
              <a:t>Call EMS</a:t>
            </a:r>
          </a:p>
          <a:p>
            <a:pPr>
              <a:lnSpc>
                <a:spcPct val="120000"/>
              </a:lnSpc>
            </a:pPr>
            <a:r>
              <a:rPr lang="en-US" altLang="en-US"/>
              <a:t>Initiate breathing</a:t>
            </a:r>
          </a:p>
          <a:p>
            <a:pPr lvl="1">
              <a:lnSpc>
                <a:spcPct val="120000"/>
              </a:lnSpc>
            </a:pPr>
            <a:r>
              <a:rPr lang="en-US" altLang="en-US"/>
              <a:t>Oropharangeal airway</a:t>
            </a:r>
          </a:p>
          <a:p>
            <a:pPr lvl="1">
              <a:lnSpc>
                <a:spcPct val="120000"/>
              </a:lnSpc>
            </a:pPr>
            <a:r>
              <a:rPr lang="en-US" altLang="en-US"/>
              <a:t>Nasal cannula</a:t>
            </a:r>
          </a:p>
          <a:p>
            <a:pPr lvl="1">
              <a:lnSpc>
                <a:spcPct val="120000"/>
              </a:lnSpc>
            </a:pPr>
            <a:r>
              <a:rPr lang="en-US" altLang="en-US"/>
              <a:t>Open airway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Content Placeholder 3"/>
          <p:cNvSpPr>
            <a:spLocks noGrp="1"/>
          </p:cNvSpPr>
          <p:nvPr>
            <p:ph sz="half" idx="1"/>
          </p:nvPr>
        </p:nvSpPr>
        <p:spPr>
          <a:xfrm>
            <a:off x="838200" y="1841500"/>
            <a:ext cx="5181600" cy="4135438"/>
          </a:xfrm>
        </p:spPr>
        <p:txBody>
          <a:bodyPr/>
          <a:lstStyle/>
          <a:p>
            <a:r>
              <a:rPr lang="en-US" altLang="en-US"/>
              <a:t>Adults</a:t>
            </a:r>
          </a:p>
          <a:p>
            <a:pPr lvl="1"/>
            <a:r>
              <a:rPr lang="en-US" altLang="en-US"/>
              <a:t>1 breath every 5 seconds for adults</a:t>
            </a:r>
          </a:p>
          <a:p>
            <a:pPr lvl="1"/>
            <a:r>
              <a:rPr lang="en-US" altLang="en-US"/>
              <a:t>Compressions are 30:2 ratio</a:t>
            </a:r>
          </a:p>
          <a:p>
            <a:pPr lvl="1"/>
            <a:r>
              <a:rPr lang="en-US" altLang="en-US"/>
              <a:t>Compress 2 inches</a:t>
            </a:r>
          </a:p>
          <a:p>
            <a:pPr lvl="1"/>
            <a:r>
              <a:rPr lang="en-US" altLang="en-US"/>
              <a:t>Use two hands</a:t>
            </a:r>
          </a:p>
          <a:p>
            <a:pPr lvl="1"/>
            <a:endParaRPr lang="en-US" altLang="en-US"/>
          </a:p>
        </p:txBody>
      </p:sp>
      <p:sp>
        <p:nvSpPr>
          <p:cNvPr id="13315" name="Content Placeholder 4"/>
          <p:cNvSpPr>
            <a:spLocks noGrp="1"/>
          </p:cNvSpPr>
          <p:nvPr>
            <p:ph sz="half" idx="2"/>
          </p:nvPr>
        </p:nvSpPr>
        <p:spPr>
          <a:xfrm>
            <a:off x="6172200" y="1841500"/>
            <a:ext cx="5181600" cy="4135438"/>
          </a:xfrm>
        </p:spPr>
        <p:txBody>
          <a:bodyPr/>
          <a:lstStyle/>
          <a:p>
            <a:r>
              <a:rPr lang="en-US" altLang="en-US"/>
              <a:t>Children</a:t>
            </a:r>
          </a:p>
          <a:p>
            <a:pPr lvl="1"/>
            <a:r>
              <a:rPr lang="en-US" altLang="en-US"/>
              <a:t>1 breath every 3 seconds for children</a:t>
            </a:r>
          </a:p>
          <a:p>
            <a:pPr lvl="1"/>
            <a:r>
              <a:rPr lang="en-US" altLang="en-US"/>
              <a:t>Compressions are 30:2 ratio</a:t>
            </a:r>
          </a:p>
          <a:p>
            <a:pPr lvl="1"/>
            <a:r>
              <a:rPr lang="en-US" altLang="en-US"/>
              <a:t>Compress 2 inches</a:t>
            </a:r>
          </a:p>
          <a:p>
            <a:pPr lvl="1"/>
            <a:r>
              <a:rPr lang="en-US" altLang="en-US"/>
              <a:t>Use one hand or fingers for infant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ea typeface="+mj-ea"/>
                <a:cs typeface="+mj-cs"/>
              </a:rPr>
              <a:t>CPR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41500"/>
            <a:ext cx="5181600" cy="4135438"/>
          </a:xfrm>
        </p:spPr>
        <p:txBody>
          <a:bodyPr/>
          <a:lstStyle/>
          <a:p>
            <a:r>
              <a:rPr lang="en-US" altLang="en-US"/>
              <a:t>Partial airway obstruction versus complete airway obstruction</a:t>
            </a:r>
          </a:p>
          <a:p>
            <a:r>
              <a:rPr lang="en-US" altLang="en-US"/>
              <a:t>Universal choking sign</a:t>
            </a:r>
          </a:p>
          <a:p>
            <a:r>
              <a:rPr lang="en-US" altLang="en-US"/>
              <a:t>Back blows and abdominal thrusts</a:t>
            </a:r>
          </a:p>
          <a:p>
            <a:r>
              <a:rPr lang="en-US" altLang="en-US"/>
              <a:t>Watch for loss of consciousness</a:t>
            </a:r>
          </a:p>
          <a:p>
            <a:endParaRPr lang="en-US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ea typeface="+mj-ea"/>
                <a:cs typeface="+mj-cs"/>
              </a:rPr>
              <a:t>Obstructed Airway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3698" y="1841500"/>
            <a:ext cx="3078603" cy="4135438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Cardiopulmonary Emergencies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Heart attack</a:t>
            </a:r>
          </a:p>
          <a:p>
            <a:pPr lvl="1"/>
            <a:r>
              <a:rPr lang="en-US" altLang="en-US"/>
              <a:t>Myocardial infarction</a:t>
            </a:r>
          </a:p>
          <a:p>
            <a:pPr lvl="1"/>
            <a:r>
              <a:rPr lang="en-US" altLang="en-US"/>
              <a:t>Damage by blockage, clot, stress, or injury</a:t>
            </a:r>
          </a:p>
          <a:p>
            <a:pPr lvl="1"/>
            <a:r>
              <a:rPr lang="en-US" altLang="en-US"/>
              <a:t>Shortness of breath, irregular heart rate, pale or blue skin, crushing chest pain, nausea, light-headedness</a:t>
            </a:r>
          </a:p>
          <a:p>
            <a:pPr lvl="1"/>
            <a:r>
              <a:rPr lang="en-US" altLang="en-US"/>
              <a:t>EMS ASAP</a:t>
            </a:r>
          </a:p>
          <a:p>
            <a:r>
              <a:rPr lang="en-US" altLang="en-US"/>
              <a:t>Sudden cardiac arrest</a:t>
            </a:r>
          </a:p>
          <a:p>
            <a:pPr lvl="1"/>
            <a:r>
              <a:rPr lang="en-US" altLang="en-US"/>
              <a:t>Leading cause of death for adults</a:t>
            </a:r>
          </a:p>
          <a:p>
            <a:pPr lvl="1"/>
            <a:r>
              <a:rPr lang="en-US" altLang="en-US"/>
              <a:t>Electrical system of the heart fails</a:t>
            </a:r>
          </a:p>
          <a:p>
            <a:pPr lvl="1"/>
            <a:r>
              <a:rPr lang="en-US" altLang="en-US"/>
              <a:t>Call EMS and begin CPR</a:t>
            </a:r>
          </a:p>
          <a:p>
            <a:endParaRPr lang="en-US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41500"/>
            <a:ext cx="5181600" cy="4135438"/>
          </a:xfrm>
        </p:spPr>
        <p:txBody>
          <a:bodyPr/>
          <a:lstStyle/>
          <a:p>
            <a:r>
              <a:rPr lang="en-US" altLang="en-US"/>
              <a:t>Automated external defibrillator</a:t>
            </a:r>
          </a:p>
          <a:p>
            <a:endParaRPr lang="en-US" altLang="en-US"/>
          </a:p>
          <a:p>
            <a:r>
              <a:rPr lang="en-US" altLang="en-US"/>
              <a:t>Stimulates heart with an electric shock</a:t>
            </a:r>
          </a:p>
          <a:p>
            <a:endParaRPr lang="en-US" altLang="en-US"/>
          </a:p>
          <a:p>
            <a:r>
              <a:rPr lang="en-US" altLang="en-US"/>
              <a:t>Use with CPR typically</a:t>
            </a:r>
          </a:p>
          <a:p>
            <a:endParaRPr lang="en-US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sz="3400" dirty="0">
                <a:ea typeface="ＭＳ Ｐゴシック" charset="0"/>
                <a:cs typeface="+mj-cs"/>
              </a:rPr>
              <a:t>AED: The Important Tool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0" y="2211249"/>
            <a:ext cx="5181600" cy="3395940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41500"/>
            <a:ext cx="3630123" cy="4135438"/>
          </a:xfrm>
        </p:spPr>
        <p:txBody>
          <a:bodyPr/>
          <a:lstStyle/>
          <a:p>
            <a:r>
              <a:rPr lang="en-US" altLang="en-US" dirty="0"/>
              <a:t>External bleeding control</a:t>
            </a:r>
          </a:p>
          <a:p>
            <a:pPr lvl="1"/>
            <a:r>
              <a:rPr lang="en-US" altLang="en-US" dirty="0"/>
              <a:t>Direct pressure</a:t>
            </a:r>
          </a:p>
          <a:p>
            <a:pPr lvl="1"/>
            <a:r>
              <a:rPr lang="en-US" altLang="en-US" dirty="0"/>
              <a:t>Elevation </a:t>
            </a:r>
          </a:p>
          <a:p>
            <a:pPr lvl="1"/>
            <a:r>
              <a:rPr lang="en-US" altLang="en-US" dirty="0"/>
              <a:t>Pressure bandage</a:t>
            </a:r>
          </a:p>
          <a:p>
            <a:pPr lvl="1"/>
            <a:r>
              <a:rPr lang="en-US" altLang="en-US" dirty="0"/>
              <a:t>Pressure point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ea typeface="+mj-ea"/>
                <a:cs typeface="+mj-cs"/>
              </a:rPr>
              <a:t>Hemorrhage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5840" y="2206752"/>
            <a:ext cx="2471567" cy="3770186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0834" y="1618711"/>
            <a:ext cx="3661945" cy="2399982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70&quot;/&gt;&lt;/object&gt;&lt;object type=&quot;3&quot; unique_id=&quot;10004&quot;&gt;&lt;property id=&quot;20148&quot; value=&quot;5&quot;/&gt;&lt;property id=&quot;20300&quot; value=&quot;Slide 2&quot;/&gt;&lt;property id=&quot;20307&quot; value=&quot;269&quot;/&gt;&lt;/object&gt;&lt;/object&gt;&lt;object type=&quot;8&quot; unique_id=&quot;10008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Franklin Gothic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628</TotalTime>
  <Words>545</Words>
  <Application>Microsoft Office PowerPoint</Application>
  <PresentationFormat>Widescreen</PresentationFormat>
  <Paragraphs>156</Paragraphs>
  <Slides>19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30" baseType="lpstr">
      <vt:lpstr>Arial</vt:lpstr>
      <vt:lpstr>Calibri</vt:lpstr>
      <vt:lpstr>Calibri Light</vt:lpstr>
      <vt:lpstr>Franklin Gothic Book</vt:lpstr>
      <vt:lpstr>Franklin Gothic Medium</vt:lpstr>
      <vt:lpstr>Helvetica</vt:lpstr>
      <vt:lpstr>Helvetica Bold</vt:lpstr>
      <vt:lpstr>Helvetica Neue</vt:lpstr>
      <vt:lpstr>Helvetica Neue Condensed</vt:lpstr>
      <vt:lpstr>Office Theme</vt:lpstr>
      <vt:lpstr>Custom Design</vt:lpstr>
      <vt:lpstr>Primary and Secondary Procedures</vt:lpstr>
      <vt:lpstr>Emergency Situations</vt:lpstr>
      <vt:lpstr>Primary Assessment</vt:lpstr>
      <vt:lpstr>Breathing Emergencies</vt:lpstr>
      <vt:lpstr>CPR</vt:lpstr>
      <vt:lpstr>Obstructed Airway</vt:lpstr>
      <vt:lpstr>Cardiopulmonary Emergencies</vt:lpstr>
      <vt:lpstr>AED: The Important Tool</vt:lpstr>
      <vt:lpstr>Hemorrhage</vt:lpstr>
      <vt:lpstr>Wounds</vt:lpstr>
      <vt:lpstr>Secondary Assessment</vt:lpstr>
      <vt:lpstr>Breathing </vt:lpstr>
      <vt:lpstr>Blood Pressure</vt:lpstr>
      <vt:lpstr>Pupil Response</vt:lpstr>
      <vt:lpstr>Palpations</vt:lpstr>
      <vt:lpstr>Shock</vt:lpstr>
      <vt:lpstr>Managing Fractures</vt:lpstr>
      <vt:lpstr>PRICES Method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PHYSICAL AGING</dc:title>
  <dc:creator>Microsoft Office User</dc:creator>
  <cp:lastModifiedBy>Selina Slate</cp:lastModifiedBy>
  <cp:revision>92</cp:revision>
  <cp:lastPrinted>2017-03-14T16:50:08Z</cp:lastPrinted>
  <dcterms:created xsi:type="dcterms:W3CDTF">2017-03-14T15:11:25Z</dcterms:created>
  <dcterms:modified xsi:type="dcterms:W3CDTF">2023-09-14T16:58:04Z</dcterms:modified>
</cp:coreProperties>
</file>