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18C331-8C2F-487C-BB06-A1ACD262F4E4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25AE00-2849-4A0D-A921-6EE5A85580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6F1343E3-7131-4CB3-944B-56729E5F89AE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21CF473-2D8A-430A-B81F-34DD01E3E2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99CDA1E-6AFA-4D4A-A027-6C7F9E9DCE49}" type="slidenum">
              <a:rPr lang="en-US" altLang="en-US" sz="1200">
                <a:latin typeface="Calibri" panose="020F0502020204030204" pitchFamily="34" charset="0"/>
              </a:rPr>
              <a:pPr/>
              <a:t>7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59F1383-5189-4052-8724-5D0866C5BF09}" type="slidenum">
              <a:rPr lang="en-US" altLang="en-US" sz="1200">
                <a:latin typeface="Calibri" panose="020F0502020204030204" pitchFamily="34" charset="0"/>
              </a:rPr>
              <a:pPr/>
              <a:t>9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AB07C80-39CE-4FED-B9DC-FB42BCF9E6EC}" type="slidenum">
              <a:rPr lang="en-US" altLang="en-US" sz="1200">
                <a:latin typeface="Calibri" panose="020F0502020204030204" pitchFamily="34" charset="0"/>
              </a:rPr>
              <a:pPr/>
              <a:t>17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232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54FB33-03F6-41B5-963C-3B29A7008497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9A9B4-4E20-4898-BE4E-2E25FD04B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385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8D24BC-FFB2-4B1E-9CE4-6211B84FE745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1B036-FED0-4029-8E07-105F5A945E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4272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EB8C66-D1EF-4AEF-99B5-360238BE134E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477ED-46FC-4A5D-B454-95AF4AD787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434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E13A0F-7DEA-4B5B-B369-293DCF12DB01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8FDE4-DCDF-4E92-9D29-EDBD293713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91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A214C-52DA-4777-8B07-C7A0E81232AD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6A01A-6D7C-4AB6-97EF-470984F11F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59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169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5705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21874F-47F9-4258-BDA8-D83901FD2361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F1CA5-1478-4686-A28A-D571E3643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77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0FD3FA-5335-4BE7-AE51-22F0C8815321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EBA87-7CB2-4BCA-B240-F12185DB1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929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C2807-342A-48D3-81A8-B2495FEF251F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B179D-C328-426D-A14E-7077264AC7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82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36D45A-676D-4F45-AB43-43DB366B518F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D031-36DC-4072-A24C-E6CFBD7B09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3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C6CFAA-2A68-4A94-AF94-FA8080D34CC1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B7A99-EE7A-4868-8852-D43C027881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9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23FFC5-E9E6-4FD9-88D6-08C2DA9C2011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AE203-3D32-4A6A-A25C-9EC9D128FE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88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AC4CFDD-4530-4ACF-BD7C-86DED78BEF1B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C08EA63-A4C4-4E73-A661-1C5B9F2CE2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Environmental Situations </a:t>
            </a:r>
            <a:br>
              <a:rPr lang="en-US" altLang="en-US" cap="none"/>
            </a:br>
            <a:r>
              <a:rPr lang="en-US" altLang="en-US" cap="none"/>
              <a:t>and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25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16387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Heat Illness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Adjust clothing and equipment</a:t>
            </a:r>
          </a:p>
          <a:p>
            <a:r>
              <a:rPr lang="en-US" altLang="en-US"/>
              <a:t>Adjust practice: time of day and length of practice</a:t>
            </a:r>
          </a:p>
          <a:p>
            <a:r>
              <a:rPr lang="en-US" altLang="en-US"/>
              <a:t>Acclimatize gradually</a:t>
            </a:r>
          </a:p>
          <a:p>
            <a:r>
              <a:rPr lang="en-US" altLang="en-US"/>
              <a:t>Nutritional counseling</a:t>
            </a:r>
          </a:p>
          <a:p>
            <a:r>
              <a:rPr lang="en-US" altLang="en-US"/>
              <a:t>Frequent water breaks</a:t>
            </a:r>
          </a:p>
          <a:p>
            <a:r>
              <a:rPr lang="en-US" altLang="en-US"/>
              <a:t>Weigh in and weigh out</a:t>
            </a:r>
          </a:p>
          <a:p>
            <a:r>
              <a:rPr lang="en-US" altLang="en-US"/>
              <a:t>Rest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Cold-Related Problems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Hypothermia</a:t>
            </a:r>
          </a:p>
          <a:p>
            <a:endParaRPr lang="en-US" altLang="en-US"/>
          </a:p>
          <a:p>
            <a:r>
              <a:rPr lang="en-US" altLang="en-US"/>
              <a:t>Body tries to conserve heat in the cold</a:t>
            </a:r>
          </a:p>
          <a:p>
            <a:endParaRPr lang="en-US" altLang="en-US"/>
          </a:p>
          <a:p>
            <a:r>
              <a:rPr lang="en-US" altLang="en-US"/>
              <a:t>Dress in layers; cover head, hands, and feet</a:t>
            </a:r>
          </a:p>
          <a:p>
            <a:endParaRPr lang="en-US" altLang="en-US"/>
          </a:p>
          <a:p>
            <a:r>
              <a:rPr lang="en-US" altLang="en-US"/>
              <a:t>Wind can increase heat loss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Frostnip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Extended exposure to cold</a:t>
            </a:r>
          </a:p>
          <a:p>
            <a:endParaRPr lang="en-US" altLang="en-US"/>
          </a:p>
          <a:p>
            <a:r>
              <a:rPr lang="en-US" altLang="en-US"/>
              <a:t>Superficial freezing of tissue</a:t>
            </a:r>
          </a:p>
          <a:p>
            <a:pPr lvl="1"/>
            <a:r>
              <a:rPr lang="en-US" altLang="en-US"/>
              <a:t>Pale, cold skin; loss of sensation</a:t>
            </a:r>
          </a:p>
          <a:p>
            <a:pPr lvl="1"/>
            <a:r>
              <a:rPr lang="en-US" altLang="en-US"/>
              <a:t>Ears, nose, fingers vulnerable</a:t>
            </a:r>
          </a:p>
          <a:p>
            <a:pPr lvl="1"/>
            <a:endParaRPr lang="en-US" altLang="en-US"/>
          </a:p>
          <a:p>
            <a:r>
              <a:rPr lang="en-US" altLang="en-US"/>
              <a:t>Rewarm near body or warm breath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Frostbite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Exposure to cold for a long time</a:t>
            </a:r>
          </a:p>
          <a:p>
            <a:endParaRPr lang="en-US" altLang="en-US"/>
          </a:p>
          <a:p>
            <a:r>
              <a:rPr lang="en-US" altLang="en-US"/>
              <a:t>Numbness, prickling sensation, redness, swelling, hardened tissue</a:t>
            </a:r>
          </a:p>
          <a:p>
            <a:endParaRPr lang="en-US" altLang="en-US"/>
          </a:p>
          <a:p>
            <a:r>
              <a:rPr lang="en-US" altLang="en-US"/>
              <a:t>Gradually rewarm in 102 degree F water, gently dry, and wrap in clean gauze; refer to MD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Hypothermia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Body ceases to shiver to regain heat</a:t>
            </a:r>
          </a:p>
          <a:p>
            <a:endParaRPr lang="en-US" altLang="en-US"/>
          </a:p>
          <a:p>
            <a:r>
              <a:rPr lang="en-US" altLang="en-US"/>
              <a:t>Body temperature drops very low (below 95 degrees F)</a:t>
            </a:r>
          </a:p>
          <a:p>
            <a:endParaRPr lang="en-US" altLang="en-US"/>
          </a:p>
          <a:p>
            <a:r>
              <a:rPr lang="en-US" altLang="en-US"/>
              <a:t>Medical emergency</a:t>
            </a:r>
          </a:p>
          <a:p>
            <a:pPr lvl="1"/>
            <a:r>
              <a:rPr lang="en-US" altLang="en-US"/>
              <a:t>Get near heat source</a:t>
            </a:r>
          </a:p>
          <a:p>
            <a:pPr lvl="1"/>
            <a:r>
              <a:rPr lang="en-US" altLang="en-US"/>
              <a:t>Remove wet, cold clothing</a:t>
            </a:r>
          </a:p>
          <a:p>
            <a:pPr lvl="1"/>
            <a:r>
              <a:rPr lang="en-US" altLang="en-US"/>
              <a:t>Watch for signs of shock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Risk Factors for Cold Injuries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Previous cold injury</a:t>
            </a:r>
          </a:p>
          <a:p>
            <a:r>
              <a:rPr lang="en-US" altLang="en-US"/>
              <a:t>Wearing tight clothing</a:t>
            </a:r>
          </a:p>
          <a:p>
            <a:r>
              <a:rPr lang="en-US" altLang="en-US"/>
              <a:t>Standing or sitting still for extended time</a:t>
            </a:r>
          </a:p>
          <a:p>
            <a:r>
              <a:rPr lang="en-US" altLang="en-US"/>
              <a:t>Dehydration</a:t>
            </a:r>
          </a:p>
          <a:p>
            <a:r>
              <a:rPr lang="en-US" altLang="en-US"/>
              <a:t>Poor nutrition</a:t>
            </a:r>
          </a:p>
          <a:p>
            <a:r>
              <a:rPr lang="en-US" altLang="en-US"/>
              <a:t>Diabetes, sickle cell anemia, hypotension, and atherosclerosis increase vulnerability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Severe Weather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Tornados</a:t>
            </a:r>
          </a:p>
          <a:p>
            <a:pPr lvl="1"/>
            <a:r>
              <a:rPr lang="en-US" altLang="en-US"/>
              <a:t>Indoors in low, reinforced area</a:t>
            </a:r>
          </a:p>
          <a:p>
            <a:pPr lvl="1"/>
            <a:r>
              <a:rPr lang="en-US" altLang="en-US"/>
              <a:t>Outdoors: low ditch and lie as flat as possible</a:t>
            </a:r>
          </a:p>
          <a:p>
            <a:pPr lvl="1"/>
            <a:r>
              <a:rPr lang="en-US" altLang="en-US"/>
              <a:t>Do not get into or stay in a car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Take cover</a:t>
            </a:r>
          </a:p>
          <a:p>
            <a:pPr lvl="1"/>
            <a:r>
              <a:rPr lang="en-US" altLang="en-US"/>
              <a:t>Indoors if possible</a:t>
            </a:r>
          </a:p>
          <a:p>
            <a:pPr lvl="1"/>
            <a:r>
              <a:rPr lang="en-US" altLang="en-US"/>
              <a:t>Outdoors crouched down on toes with head covered</a:t>
            </a:r>
          </a:p>
          <a:p>
            <a:r>
              <a:rPr lang="en-US" altLang="en-US"/>
              <a:t>Activate emergency plan</a:t>
            </a:r>
          </a:p>
          <a:p>
            <a:r>
              <a:rPr lang="en-US" altLang="en-US"/>
              <a:t>Resume play once 30 minutes have passed since last lightening strike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Thunder and Lightening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495" y="1841500"/>
            <a:ext cx="2711009" cy="413543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Bites and Stings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Many biting and stinging creatures</a:t>
            </a:r>
          </a:p>
          <a:p>
            <a:endParaRPr lang="en-US" altLang="en-US"/>
          </a:p>
          <a:p>
            <a:r>
              <a:rPr lang="en-US" altLang="en-US"/>
              <a:t>Know how to treat bites and stings before they occur</a:t>
            </a:r>
          </a:p>
          <a:p>
            <a:endParaRPr lang="en-US" altLang="en-US"/>
          </a:p>
          <a:p>
            <a:r>
              <a:rPr lang="en-US" altLang="en-US"/>
              <a:t>Bee stings are most common; EpiPen if needed</a:t>
            </a:r>
          </a:p>
          <a:p>
            <a:pPr lvl="1"/>
            <a:endParaRPr lang="en-US" altLang="en-US"/>
          </a:p>
          <a:p>
            <a:r>
              <a:rPr lang="en-US" altLang="en-US"/>
              <a:t>Be prepared: try to identify or safely capture the creature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Exposure to the environment poses unique dangers for athletes</a:t>
            </a:r>
          </a:p>
          <a:p>
            <a:r>
              <a:rPr lang="en-US" altLang="en-US"/>
              <a:t>Heat and cold injuries can be mild to severe and must be taken very seriously</a:t>
            </a:r>
          </a:p>
          <a:p>
            <a:r>
              <a:rPr lang="en-US" altLang="en-US"/>
              <a:t>Weather poses dangers to athletes due to the unpredictable nature of storms</a:t>
            </a:r>
          </a:p>
          <a:p>
            <a:r>
              <a:rPr lang="en-US" altLang="en-US"/>
              <a:t>Be prepared and do not underestimate the power of mother nature</a:t>
            </a:r>
          </a:p>
          <a:p>
            <a:r>
              <a:rPr lang="en-US" altLang="en-US"/>
              <a:t>Most environmental injuries can be prevented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Heat-Related Problems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Hyperthermia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Excessive temperature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Hypothalamus gland regulates temperature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Ranges from mild to severe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Requires immediate attention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Heat Cramps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Involuntary contractions caused by dehydration and loss of sodium from sweating</a:t>
            </a:r>
          </a:p>
          <a:p>
            <a:endParaRPr lang="en-US" altLang="en-US"/>
          </a:p>
          <a:p>
            <a:r>
              <a:rPr lang="en-US" altLang="en-US"/>
              <a:t>May be due to poor dietary habits</a:t>
            </a:r>
          </a:p>
          <a:p>
            <a:endParaRPr lang="en-US" altLang="en-US"/>
          </a:p>
          <a:p>
            <a:r>
              <a:rPr lang="en-US" altLang="en-US"/>
              <a:t>Stretch, rehydrate, and apply ice to alleviate pain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Heat Syncope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Brief period of fainting or dizziness due to high temperatures</a:t>
            </a:r>
          </a:p>
          <a:p>
            <a:endParaRPr lang="en-US" altLang="en-US"/>
          </a:p>
          <a:p>
            <a:r>
              <a:rPr lang="en-US" altLang="en-US"/>
              <a:t>Move to a cool area, elevate feet, rehydrate, and cool the body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Heat Exhaustion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Prolonged exposure to hot, humid conditions</a:t>
            </a:r>
          </a:p>
          <a:p>
            <a:endParaRPr lang="en-US" altLang="en-US"/>
          </a:p>
          <a:p>
            <a:r>
              <a:rPr lang="en-US" altLang="en-US"/>
              <a:t>Fatigue, dizziness, pale, sweaty, rapid pulse</a:t>
            </a:r>
          </a:p>
          <a:p>
            <a:endParaRPr lang="en-US" altLang="en-US"/>
          </a:p>
          <a:p>
            <a:r>
              <a:rPr lang="en-US" altLang="en-US"/>
              <a:t>Cool the athlete, encourage sips of water, watch for emergent situations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Heat Stroke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Life-threatening emergency</a:t>
            </a:r>
          </a:p>
          <a:p>
            <a:r>
              <a:rPr lang="en-US" altLang="en-US"/>
              <a:t>Extreme body temperature without ability to cool itself</a:t>
            </a:r>
          </a:p>
          <a:p>
            <a:r>
              <a:rPr lang="en-US" altLang="en-US"/>
              <a:t>Dry, red skin; rapid pulse; shallow breathing; dilated pupils</a:t>
            </a:r>
          </a:p>
          <a:p>
            <a:r>
              <a:rPr lang="en-US" altLang="en-US"/>
              <a:t>Call 911</a:t>
            </a:r>
          </a:p>
          <a:p>
            <a:r>
              <a:rPr lang="en-US" altLang="en-US"/>
              <a:t>Cool the body to reduce core temp in cold bath</a:t>
            </a:r>
          </a:p>
          <a:p>
            <a:r>
              <a:rPr lang="en-US" altLang="en-US"/>
              <a:t>Use cold, wet towels to groin, neck, and armpits</a:t>
            </a:r>
          </a:p>
          <a:p>
            <a:r>
              <a:rPr lang="en-US" altLang="en-US"/>
              <a:t>Watch for shock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Exertional Hyponatremia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Dangerously low blood sodium levels caused from drinking excessive amounts of water</a:t>
            </a:r>
          </a:p>
          <a:p>
            <a:endParaRPr lang="en-US" altLang="en-US"/>
          </a:p>
          <a:p>
            <a:r>
              <a:rPr lang="en-US" altLang="en-US"/>
              <a:t>Causes intracellular swelling</a:t>
            </a:r>
          </a:p>
          <a:p>
            <a:endParaRPr lang="en-US" altLang="en-US"/>
          </a:p>
          <a:p>
            <a:r>
              <a:rPr lang="en-US" altLang="en-US"/>
              <a:t>Vomiting, disorientation, headache, seizures</a:t>
            </a:r>
          </a:p>
          <a:p>
            <a:endParaRPr lang="en-US" altLang="en-US"/>
          </a:p>
          <a:p>
            <a:r>
              <a:rPr lang="en-US" altLang="en-US"/>
              <a:t>Medical emergency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Predisposing Factors for Heat Illness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Previous heat illness</a:t>
            </a:r>
          </a:p>
          <a:p>
            <a:endParaRPr lang="en-US" altLang="en-US"/>
          </a:p>
          <a:p>
            <a:r>
              <a:rPr lang="en-US" altLang="en-US"/>
              <a:t>Chronic illness</a:t>
            </a:r>
          </a:p>
          <a:p>
            <a:endParaRPr lang="en-US" altLang="en-US"/>
          </a:p>
          <a:p>
            <a:r>
              <a:rPr lang="en-US" altLang="en-US"/>
              <a:t>Use of medications that impair heat regulation</a:t>
            </a:r>
          </a:p>
          <a:p>
            <a:endParaRPr lang="en-US" altLang="en-US"/>
          </a:p>
          <a:p>
            <a:r>
              <a:rPr lang="en-US" altLang="en-US"/>
              <a:t>Mental health conditions (limited)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Evaporation is the process that cools the body</a:t>
            </a:r>
          </a:p>
          <a:p>
            <a:endParaRPr lang="en-US" altLang="en-US"/>
          </a:p>
          <a:p>
            <a:r>
              <a:rPr lang="en-US" altLang="en-US"/>
              <a:t>High temps and high humidity are dangerous</a:t>
            </a:r>
          </a:p>
          <a:p>
            <a:pPr lvl="1"/>
            <a:r>
              <a:rPr lang="en-US" altLang="en-US"/>
              <a:t>Heat index</a:t>
            </a:r>
          </a:p>
          <a:p>
            <a:pPr lvl="1"/>
            <a:r>
              <a:rPr lang="en-US" altLang="en-US"/>
              <a:t>Sling psychrometer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Environmental Issues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393" y="1841500"/>
            <a:ext cx="2519214" cy="4135438"/>
          </a:xfr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584</Words>
  <Application>Microsoft Office PowerPoint</Application>
  <PresentationFormat>Widescreen</PresentationFormat>
  <Paragraphs>132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Environmental Situations  and Injuries</vt:lpstr>
      <vt:lpstr>Heat-Related Problems</vt:lpstr>
      <vt:lpstr>Heat Cramps</vt:lpstr>
      <vt:lpstr>Heat Syncope</vt:lpstr>
      <vt:lpstr>Heat Exhaustion</vt:lpstr>
      <vt:lpstr>Heat Stroke</vt:lpstr>
      <vt:lpstr>Exertional Hyponatremia</vt:lpstr>
      <vt:lpstr>Predisposing Factors for Heat Illness</vt:lpstr>
      <vt:lpstr>Environmental Issues</vt:lpstr>
      <vt:lpstr>Preventing Heat Illness</vt:lpstr>
      <vt:lpstr>Cold-Related Problems</vt:lpstr>
      <vt:lpstr>Frostnip</vt:lpstr>
      <vt:lpstr>Frostbite</vt:lpstr>
      <vt:lpstr>Hypothermia</vt:lpstr>
      <vt:lpstr>Risk Factors for Cold Injuries</vt:lpstr>
      <vt:lpstr>Severe Weather</vt:lpstr>
      <vt:lpstr>Thunder and Lightening</vt:lpstr>
      <vt:lpstr>Bites and Stings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87</cp:revision>
  <cp:lastPrinted>2017-03-14T16:50:08Z</cp:lastPrinted>
  <dcterms:created xsi:type="dcterms:W3CDTF">2017-03-14T15:11:25Z</dcterms:created>
  <dcterms:modified xsi:type="dcterms:W3CDTF">2023-09-14T16:58:22Z</dcterms:modified>
</cp:coreProperties>
</file>