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3"/>
  </p:notesMasterIdLst>
  <p:handoutMasterIdLst>
    <p:handoutMasterId r:id="rId24"/>
  </p:handoutMasterIdLst>
  <p:sldIdLst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91" r:id="rId11"/>
    <p:sldId id="279" r:id="rId12"/>
    <p:sldId id="290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6BC"/>
    <a:srgbClr val="D7D7D7"/>
    <a:srgbClr val="069E51"/>
    <a:srgbClr val="6A6A6A"/>
    <a:srgbClr val="B93737"/>
    <a:srgbClr val="F49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7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A65D85-E685-4316-90F5-637B0E979DF5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44F976-769C-4A94-A442-E035AA612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4504C4-C8FE-4EF4-B401-A44694C48380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FFE540-5A58-455F-8314-6461BA6BE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C5904CB4-0238-45CA-BD2D-496311301C8C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D1381881-2963-4487-8789-B596A2766D18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7BEC7B1A-422C-4CD7-A433-3B77705BB70D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C79FEFAA-AAD0-4A9A-BB07-52FB78F2E271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D3014303-EE8A-4CA6-A1F7-0664D0579ABA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15CF3E42-764E-4291-AB10-739D73B13015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8340330F-97BC-47F1-AB7B-18866C6CBB93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7158"/>
            <a:ext cx="9144000" cy="1866319"/>
          </a:xfrm>
          <a:prstGeom prst="rect">
            <a:avLst/>
          </a:prstGeom>
        </p:spPr>
        <p:txBody>
          <a:bodyPr anchor="t"/>
          <a:lstStyle>
            <a:lvl1pPr algn="ctr">
              <a:defRPr sz="6000" b="1" i="0" cap="all" baseline="0">
                <a:ln>
                  <a:noFill/>
                </a:ln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5134"/>
            <a:ext cx="9144000" cy="412024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>
                <a:solidFill>
                  <a:srgbClr val="6A6A6A"/>
                </a:solidFill>
                <a:latin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5845552"/>
            <a:ext cx="12192000" cy="4572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22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3FFD-A53B-4CC4-9E16-958EAAD8F87C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C471-B2D3-4FD3-B702-F506E64CE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C8D5-6041-4378-AB52-2C07196E1D03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BF41-C974-4CE6-BF67-4556EE320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1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2222-0920-4AC4-BE08-DD70EAEC9D5B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7C2D-BBCD-4EAA-B7CD-B0B062C35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9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14F5-DF46-49A4-BAC3-FD03C6B36A3D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7AAD-137D-4F15-B3EB-B3F01FCD7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3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F673-1DE0-49C4-86DE-E6B0C8935102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91BC-4743-4BEC-B402-8B008FCE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82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800" b="1" i="0" cap="none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919"/>
            <a:ext cx="10515600" cy="4168338"/>
          </a:xfrm>
        </p:spPr>
        <p:txBody>
          <a:bodyPr>
            <a:noAutofit/>
          </a:bodyPr>
          <a:lstStyle>
            <a:lvl1pPr>
              <a:defRPr b="1" baseline="0">
                <a:latin typeface="Helvetica" pitchFamily="34" charset="0"/>
              </a:defRPr>
            </a:lvl1pPr>
            <a:lvl2pPr>
              <a:defRPr b="1" baseline="0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 baseline="0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6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1954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1953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800" b="1" i="0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5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AF10-F38B-415C-A6A8-79A1B2A34F1D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5436-3DC5-4A2E-9429-06BC41DE3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1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12FC-E2FA-4CE7-B1A6-C327FEF230AC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D64-7AEC-47FF-88B5-BC200D097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86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690E-4986-4428-BC9A-E67490A5EA09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E8BD-5343-453F-9CA3-FA2E051AF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8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B8BD-7AF2-4565-ABCC-3CE3EC26C595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0AF3-FB62-436A-848E-32B474AAE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28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01F5-1322-4FB3-95A8-9E6C5107E6AD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92A0-1A61-492E-8DD9-6CEC81350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9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209-C63B-47C9-B4EA-1F39E633D72C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38F2-8A6B-47F0-8B40-655D04B88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2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E3041F-2405-4914-AB28-4CB41D337CAD}" type="datetimeFigureOut">
              <a:rPr lang="en-US" altLang="en-US"/>
              <a:pPr>
                <a:defRPr/>
              </a:pPr>
              <a:t>9/14/2023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BBB2BF-5180-4294-9C98-68DE2B65A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3766BC"/>
          </a:solidFill>
          <a:latin typeface="Helvetica Neue Condensed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24000" y="2387600"/>
            <a:ext cx="9144000" cy="1865313"/>
          </a:xfrm>
        </p:spPr>
        <p:txBody>
          <a:bodyPr/>
          <a:lstStyle/>
          <a:p>
            <a:pPr eaLnBrk="1" hangingPunct="1"/>
            <a:r>
              <a:rPr lang="en-US" altLang="en-US" cap="none"/>
              <a:t>Spinal Injuries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850"/>
            <a:ext cx="9144000" cy="412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Chapter 13</a:t>
            </a:r>
            <a:endParaRPr lang="en-US" b="1" dirty="0">
              <a:ea typeface="+mn-ea"/>
              <a:cs typeface="+mn-cs"/>
            </a:endParaRPr>
          </a:p>
        </p:txBody>
      </p:sp>
      <p:sp>
        <p:nvSpPr>
          <p:cNvPr id="8196" name="Content Placeholder 3"/>
          <p:cNvSpPr>
            <a:spLocks noGrp="1"/>
          </p:cNvSpPr>
          <p:nvPr>
            <p:ph sz="quarter" idx="10"/>
          </p:nvPr>
        </p:nvSpPr>
        <p:spPr>
          <a:xfrm>
            <a:off x="0" y="5845175"/>
            <a:ext cx="12192000" cy="457200"/>
          </a:xfrm>
        </p:spPr>
        <p:txBody>
          <a:bodyPr/>
          <a:lstStyle/>
          <a:p>
            <a:pPr eaLnBrk="1" hangingPunct="1"/>
            <a:r>
              <a:rPr lang="en-US" altLang="en-US"/>
              <a:t>Cartwright and Peer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Preventing Spine Injuries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Active process: dynamic stabilization</a:t>
            </a:r>
          </a:p>
          <a:p>
            <a:endParaRPr lang="en-US" altLang="en-US"/>
          </a:p>
          <a:p>
            <a:r>
              <a:rPr lang="en-US" altLang="en-US"/>
              <a:t>Strength and flexibility</a:t>
            </a:r>
          </a:p>
          <a:p>
            <a:endParaRPr lang="en-US" altLang="en-US"/>
          </a:p>
          <a:p>
            <a:r>
              <a:rPr lang="en-US" altLang="en-US"/>
              <a:t>Posture</a:t>
            </a:r>
          </a:p>
          <a:p>
            <a:endParaRPr lang="en-US" altLang="en-US"/>
          </a:p>
          <a:p>
            <a:r>
              <a:rPr lang="en-US" altLang="en-US"/>
              <a:t>Proper lifting and sport techniques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NATA Position Statements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Advise regarding management of spine injuries</a:t>
            </a:r>
          </a:p>
          <a:p>
            <a:endParaRPr lang="en-US" altLang="en-US"/>
          </a:p>
          <a:p>
            <a:r>
              <a:rPr lang="en-US" altLang="en-US"/>
              <a:t>Discuss prevention strategies and practices</a:t>
            </a:r>
          </a:p>
          <a:p>
            <a:endParaRPr lang="en-US" altLang="en-US"/>
          </a:p>
          <a:p>
            <a:r>
              <a:rPr lang="en-US" altLang="en-US"/>
              <a:t>Provide a broad background and encourage practicing immobilization and management of spine-injured patients to ensure effective and efficient care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Bone Injuries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Spondylolysis</a:t>
            </a:r>
          </a:p>
          <a:p>
            <a:pPr lvl="1"/>
            <a:r>
              <a:rPr lang="en-US" altLang="en-US"/>
              <a:t>Stress fracture from hyperextension of the spine</a:t>
            </a:r>
          </a:p>
          <a:p>
            <a:pPr lvl="1"/>
            <a:r>
              <a:rPr lang="en-US" altLang="en-US"/>
              <a:t>Pars interarticularis is involved</a:t>
            </a:r>
          </a:p>
          <a:p>
            <a:pPr lvl="1"/>
            <a:endParaRPr lang="en-US" altLang="en-US"/>
          </a:p>
          <a:p>
            <a:r>
              <a:rPr lang="en-US" altLang="en-US"/>
              <a:t>Spondylolisthesis</a:t>
            </a:r>
          </a:p>
          <a:p>
            <a:pPr lvl="1"/>
            <a:r>
              <a:rPr lang="en-US" altLang="en-US"/>
              <a:t>Slippage of the vertebrae due to a complete fracture of the pars</a:t>
            </a:r>
          </a:p>
          <a:p>
            <a:pPr lvl="1"/>
            <a:r>
              <a:rPr lang="en-US" altLang="en-US"/>
              <a:t>Results in nerve compression and pain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Spinal Stenosis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Narrowing of the outlets (foramen) of the spine where the nerve roots or spinal cord run</a:t>
            </a:r>
          </a:p>
          <a:p>
            <a:endParaRPr lang="en-US" altLang="en-US"/>
          </a:p>
          <a:p>
            <a:r>
              <a:rPr lang="en-US" altLang="en-US"/>
              <a:t>Compression on the nerves causes referred pain and disability</a:t>
            </a:r>
          </a:p>
          <a:p>
            <a:endParaRPr lang="en-US" altLang="en-US"/>
          </a:p>
          <a:p>
            <a:r>
              <a:rPr lang="en-US" altLang="en-US"/>
              <a:t>Relieving that pressure is essential to preserving the nerve function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Disk herniation: Not a “slipped disk” </a:t>
            </a:r>
          </a:p>
          <a:p>
            <a:r>
              <a:rPr lang="en-US" altLang="en-US"/>
              <a:t>Disk bulges outward when the nucleus pulposus pushes through the annulus fibrosis</a:t>
            </a:r>
          </a:p>
          <a:p>
            <a:r>
              <a:rPr lang="en-US" altLang="en-US"/>
              <a:t>Typically lateral or posterior protrusions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Disk Injuries</a:t>
            </a:r>
          </a:p>
        </p:txBody>
      </p:sp>
      <p:pic>
        <p:nvPicPr>
          <p:cNvPr id="2765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0" y="1841500"/>
            <a:ext cx="3873500" cy="41354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Torticollis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Head and neck tilted to one side with chin turned away from the injured side</a:t>
            </a:r>
          </a:p>
          <a:p>
            <a:endParaRPr lang="en-US" altLang="en-US"/>
          </a:p>
          <a:p>
            <a:r>
              <a:rPr lang="en-US" altLang="en-US"/>
              <a:t>Usually associated with a sprain or strain</a:t>
            </a:r>
          </a:p>
          <a:p>
            <a:endParaRPr lang="en-US" altLang="en-US"/>
          </a:p>
          <a:p>
            <a:r>
              <a:rPr lang="en-US" altLang="en-US"/>
              <a:t>Treat with ice, heat, stretching, and massage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Ligament Injuries: AKA Sprains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Common in the spine</a:t>
            </a:r>
          </a:p>
          <a:p>
            <a:endParaRPr lang="en-US" altLang="en-US"/>
          </a:p>
          <a:p>
            <a:r>
              <a:rPr lang="en-US" altLang="en-US"/>
              <a:t>Flexion or flexion with rotation mechanism usually</a:t>
            </a:r>
          </a:p>
          <a:p>
            <a:endParaRPr lang="en-US" altLang="en-US"/>
          </a:p>
          <a:p>
            <a:r>
              <a:rPr lang="en-US" altLang="en-US"/>
              <a:t>Pain, spasm</a:t>
            </a:r>
          </a:p>
          <a:p>
            <a:endParaRPr lang="en-US" altLang="en-US"/>
          </a:p>
          <a:p>
            <a:r>
              <a:rPr lang="en-US" altLang="en-US"/>
              <a:t>Treat with PRICES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Cervical Spine Fractures and Dislocations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Can be devastating: paralysis, death</a:t>
            </a:r>
          </a:p>
          <a:p>
            <a:endParaRPr lang="en-US" altLang="en-US"/>
          </a:p>
          <a:p>
            <a:r>
              <a:rPr lang="en-US" altLang="en-US"/>
              <a:t>Usually caused from an axial load</a:t>
            </a:r>
          </a:p>
          <a:p>
            <a:endParaRPr lang="en-US" altLang="en-US"/>
          </a:p>
          <a:p>
            <a:r>
              <a:rPr lang="en-US" altLang="en-US"/>
              <a:t>May result in cardiac and respiratory problems</a:t>
            </a:r>
          </a:p>
          <a:p>
            <a:endParaRPr lang="en-US" altLang="en-US"/>
          </a:p>
          <a:p>
            <a:r>
              <a:rPr lang="en-US" altLang="en-US"/>
              <a:t>Immediate immobilization and EMS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Whiplash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A cervical strain or sprain caused by hyperflexion followed by hyperextension of the spine</a:t>
            </a:r>
          </a:p>
          <a:p>
            <a:endParaRPr lang="en-US" altLang="en-US"/>
          </a:p>
          <a:p>
            <a:r>
              <a:rPr lang="en-US" altLang="en-US"/>
              <a:t>May cause radiating pain into arms due to nerve damage</a:t>
            </a:r>
          </a:p>
          <a:p>
            <a:endParaRPr lang="en-US" altLang="en-US"/>
          </a:p>
          <a:p>
            <a:r>
              <a:rPr lang="en-US" altLang="en-US"/>
              <a:t>Treat cautiously to rule out any fracture or disk injury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Brachial Plexus Injuries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Nerve bundle coming from the neck to supply the arms</a:t>
            </a:r>
          </a:p>
          <a:p>
            <a:endParaRPr lang="en-US" altLang="en-US"/>
          </a:p>
          <a:p>
            <a:r>
              <a:rPr lang="en-US" altLang="en-US"/>
              <a:t>Called a stinger or burner</a:t>
            </a:r>
          </a:p>
          <a:p>
            <a:endParaRPr lang="en-US" altLang="en-US"/>
          </a:p>
          <a:p>
            <a:r>
              <a:rPr lang="en-US" altLang="en-US"/>
              <a:t>Dead arm syndrome</a:t>
            </a:r>
          </a:p>
          <a:p>
            <a:endParaRPr lang="en-US" altLang="en-US"/>
          </a:p>
          <a:p>
            <a:r>
              <a:rPr lang="en-US" altLang="en-US"/>
              <a:t>Strengthen neck and protect if needed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Four segments</a:t>
            </a:r>
          </a:p>
          <a:p>
            <a:pPr lvl="1"/>
            <a:r>
              <a:rPr lang="en-US" altLang="en-US"/>
              <a:t>Cervical: upper </a:t>
            </a:r>
          </a:p>
          <a:p>
            <a:pPr lvl="1"/>
            <a:r>
              <a:rPr lang="en-US" altLang="en-US"/>
              <a:t>Thoracic: middle</a:t>
            </a:r>
          </a:p>
          <a:p>
            <a:pPr lvl="1"/>
            <a:r>
              <a:rPr lang="en-US" altLang="en-US"/>
              <a:t>Lumbar: lower</a:t>
            </a:r>
          </a:p>
          <a:p>
            <a:pPr lvl="1"/>
            <a:r>
              <a:rPr lang="en-US" altLang="en-US"/>
              <a:t>Sacral: tailbone</a:t>
            </a:r>
          </a:p>
          <a:p>
            <a:pPr lvl="1"/>
            <a:endParaRPr lang="en-US" altLang="en-US"/>
          </a:p>
          <a:p>
            <a:r>
              <a:rPr lang="en-US" altLang="en-US"/>
              <a:t>Curves anterior and posterior to maintain a neutral spine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Anatomy of the Spine</a:t>
            </a:r>
          </a:p>
        </p:txBody>
      </p:sp>
      <p:pic>
        <p:nvPicPr>
          <p:cNvPr id="922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075" y="1627188"/>
            <a:ext cx="2844800" cy="45085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Spine injuries can have catastrophic outcomes if not managed correctly</a:t>
            </a:r>
          </a:p>
          <a:p>
            <a:endParaRPr lang="en-US" altLang="en-US"/>
          </a:p>
          <a:p>
            <a:r>
              <a:rPr lang="en-US" altLang="en-US"/>
              <a:t>Always rule out a fracture or disk injury first to ensure no major damage.  If in doubt, hold them out and refer!</a:t>
            </a:r>
          </a:p>
          <a:p>
            <a:endParaRPr lang="en-US" altLang="en-US"/>
          </a:p>
          <a:p>
            <a:r>
              <a:rPr lang="en-US" altLang="en-US"/>
              <a:t>Be thorough and calm in your evaluation so that you do not miss any subtle signs of danger with spine injuries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Vertebrae</a:t>
            </a:r>
          </a:p>
          <a:p>
            <a:pPr lvl="1"/>
            <a:r>
              <a:rPr lang="en-US" altLang="en-US"/>
              <a:t>7 cervical</a:t>
            </a:r>
          </a:p>
          <a:p>
            <a:pPr lvl="1"/>
            <a:r>
              <a:rPr lang="en-US" altLang="en-US"/>
              <a:t>12 thoracic</a:t>
            </a:r>
          </a:p>
          <a:p>
            <a:pPr lvl="1"/>
            <a:r>
              <a:rPr lang="en-US" altLang="en-US"/>
              <a:t>5 lumbar</a:t>
            </a:r>
          </a:p>
          <a:p>
            <a:pPr lvl="1"/>
            <a:r>
              <a:rPr lang="en-US" altLang="en-US"/>
              <a:t>5 sacral (fused)</a:t>
            </a:r>
          </a:p>
          <a:p>
            <a:pPr lvl="1"/>
            <a:endParaRPr lang="en-US" altLang="en-US"/>
          </a:p>
          <a:p>
            <a:r>
              <a:rPr lang="en-US" altLang="en-US"/>
              <a:t>Parts</a:t>
            </a:r>
          </a:p>
          <a:p>
            <a:pPr lvl="1"/>
            <a:r>
              <a:rPr lang="en-US" altLang="en-US"/>
              <a:t>Spinous process</a:t>
            </a:r>
          </a:p>
          <a:p>
            <a:pPr lvl="1"/>
            <a:r>
              <a:rPr lang="en-US" altLang="en-US"/>
              <a:t>Body</a:t>
            </a:r>
          </a:p>
          <a:p>
            <a:pPr lvl="1"/>
            <a:r>
              <a:rPr lang="en-US" altLang="en-US"/>
              <a:t>Canal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Bones</a:t>
            </a:r>
          </a:p>
        </p:txBody>
      </p:sp>
      <p:pic>
        <p:nvPicPr>
          <p:cNvPr id="1126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81188"/>
            <a:ext cx="5181600" cy="40560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Bone-disk-bone</a:t>
            </a:r>
          </a:p>
          <a:p>
            <a:endParaRPr lang="en-US" altLang="en-US"/>
          </a:p>
          <a:p>
            <a:r>
              <a:rPr lang="en-US" altLang="en-US"/>
              <a:t>Shock absorbers</a:t>
            </a:r>
          </a:p>
          <a:p>
            <a:endParaRPr lang="en-US" altLang="en-US"/>
          </a:p>
          <a:p>
            <a:r>
              <a:rPr lang="en-US" altLang="en-US"/>
              <a:t>Resist compression</a:t>
            </a:r>
          </a:p>
          <a:p>
            <a:endParaRPr lang="en-US" altLang="en-US"/>
          </a:p>
          <a:p>
            <a:r>
              <a:rPr lang="en-US" altLang="en-US"/>
              <a:t>Create space for nerves to exit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Intervertebral Disks</a:t>
            </a:r>
          </a:p>
        </p:txBody>
      </p:sp>
      <p:pic>
        <p:nvPicPr>
          <p:cNvPr id="1331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81188"/>
            <a:ext cx="5181600" cy="4056062"/>
          </a:xfrm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0313988" y="5937250"/>
            <a:ext cx="1157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i="1">
                <a:latin typeface="Helvetica" panose="020B060402020202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Two major parts of the disk</a:t>
            </a:r>
          </a:p>
          <a:p>
            <a:endParaRPr lang="en-US" altLang="en-US"/>
          </a:p>
          <a:p>
            <a:pPr lvl="1"/>
            <a:r>
              <a:rPr lang="en-US" altLang="en-US"/>
              <a:t>Nucleus pulposus</a:t>
            </a:r>
          </a:p>
          <a:p>
            <a:pPr lvl="2"/>
            <a:r>
              <a:rPr lang="en-US" altLang="en-US"/>
              <a:t>Soft, middle part of the disk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Annulus fibrosus</a:t>
            </a:r>
          </a:p>
          <a:p>
            <a:pPr lvl="2"/>
            <a:r>
              <a:rPr lang="en-US" altLang="en-US"/>
              <a:t>Concentric rings of fibrous tissue on outside of disk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Intervertebral Disks </a:t>
            </a:r>
            <a:r>
              <a:rPr lang="en-US" sz="2700" i="1" dirty="0">
                <a:ea typeface="+mj-ea"/>
                <a:cs typeface="+mj-cs"/>
              </a:rPr>
              <a:t>(continued)</a:t>
            </a:r>
          </a:p>
        </p:txBody>
      </p:sp>
      <p:pic>
        <p:nvPicPr>
          <p:cNvPr id="1536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0" y="1841500"/>
            <a:ext cx="4508500" cy="41354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Muscles and Tendons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Spinal muscles: posterior </a:t>
            </a:r>
          </a:p>
          <a:p>
            <a:endParaRPr lang="en-US" altLang="en-US"/>
          </a:p>
          <a:p>
            <a:r>
              <a:rPr lang="en-US" altLang="en-US"/>
              <a:t>Abdominal muscles: anterior</a:t>
            </a:r>
          </a:p>
          <a:p>
            <a:endParaRPr lang="en-US" altLang="en-US"/>
          </a:p>
          <a:p>
            <a:r>
              <a:rPr lang="en-US" altLang="en-US"/>
              <a:t>Create a balance system to keep spine erect when all muscles are strong and flexible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Ligaments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Connect bone to bone</a:t>
            </a:r>
          </a:p>
          <a:p>
            <a:endParaRPr lang="en-US" altLang="en-US"/>
          </a:p>
          <a:p>
            <a:r>
              <a:rPr lang="en-US" altLang="en-US"/>
              <a:t>Many in the spine</a:t>
            </a:r>
          </a:p>
          <a:p>
            <a:pPr lvl="1"/>
            <a:r>
              <a:rPr lang="en-US" altLang="en-US"/>
              <a:t>Supraspinous</a:t>
            </a:r>
          </a:p>
          <a:p>
            <a:pPr lvl="1"/>
            <a:r>
              <a:rPr lang="en-US" altLang="en-US"/>
              <a:t>Anterior longitudinal</a:t>
            </a:r>
          </a:p>
          <a:p>
            <a:pPr lvl="1"/>
            <a:r>
              <a:rPr lang="en-US" altLang="en-US"/>
              <a:t>Posterior longitudinal</a:t>
            </a:r>
          </a:p>
          <a:p>
            <a:pPr lvl="1"/>
            <a:r>
              <a:rPr lang="en-US" altLang="en-US"/>
              <a:t>Intertransverse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3815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Plumb line evaluation</a:t>
            </a:r>
          </a:p>
          <a:p>
            <a:pPr>
              <a:lnSpc>
                <a:spcPct val="70000"/>
              </a:lnSpc>
            </a:pPr>
            <a:endParaRPr lang="en-US" altLang="en-US"/>
          </a:p>
          <a:p>
            <a:pPr>
              <a:lnSpc>
                <a:spcPct val="70000"/>
              </a:lnSpc>
            </a:pPr>
            <a:r>
              <a:rPr lang="en-US" altLang="en-US"/>
              <a:t>Alignment of body segments</a:t>
            </a:r>
          </a:p>
          <a:p>
            <a:pPr>
              <a:lnSpc>
                <a:spcPct val="70000"/>
              </a:lnSpc>
            </a:pPr>
            <a:endParaRPr lang="en-US" altLang="en-US"/>
          </a:p>
          <a:p>
            <a:pPr>
              <a:lnSpc>
                <a:spcPct val="70000"/>
              </a:lnSpc>
            </a:pPr>
            <a:r>
              <a:rPr lang="en-US" altLang="en-US"/>
              <a:t>Watch for excessive curves in areas of the spine</a:t>
            </a:r>
          </a:p>
          <a:p>
            <a:pPr lvl="1"/>
            <a:r>
              <a:rPr lang="en-US" altLang="en-US"/>
              <a:t>Kyphosis</a:t>
            </a:r>
          </a:p>
          <a:p>
            <a:pPr lvl="1"/>
            <a:r>
              <a:rPr lang="en-US" altLang="en-US"/>
              <a:t>Lordosis</a:t>
            </a:r>
          </a:p>
          <a:p>
            <a:pPr lvl="1"/>
            <a:r>
              <a:rPr lang="en-US" altLang="en-US"/>
              <a:t>Scoliosis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Posture</a:t>
            </a:r>
            <a:endParaRPr lang="en-US" sz="2700" i="1" dirty="0">
              <a:ea typeface="+mj-ea"/>
              <a:cs typeface="+mj-cs"/>
            </a:endParaRPr>
          </a:p>
        </p:txBody>
      </p:sp>
      <p:pic>
        <p:nvPicPr>
          <p:cNvPr id="1946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0725" y="1841500"/>
            <a:ext cx="844550" cy="4135438"/>
          </a:xfrm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0313988" y="5937250"/>
            <a:ext cx="1157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i="1">
                <a:latin typeface="Helvetica" panose="020B060402020202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1524000"/>
            <a:ext cx="7829550" cy="45481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Posture </a:t>
            </a:r>
            <a:r>
              <a:rPr lang="en-US" sz="2700" i="1" dirty="0"/>
              <a:t>(continued)</a:t>
            </a:r>
            <a:endParaRPr lang="en-US" sz="2700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527</Words>
  <Application>Microsoft Office PowerPoint</Application>
  <PresentationFormat>Widescreen</PresentationFormat>
  <Paragraphs>147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Helvetica Bold</vt:lpstr>
      <vt:lpstr>Helvetica Neue</vt:lpstr>
      <vt:lpstr>Helvetica Neue Condensed</vt:lpstr>
      <vt:lpstr>Office Theme</vt:lpstr>
      <vt:lpstr>Custom Design</vt:lpstr>
      <vt:lpstr>Spinal Injuries</vt:lpstr>
      <vt:lpstr>Anatomy of the Spine</vt:lpstr>
      <vt:lpstr>Bones</vt:lpstr>
      <vt:lpstr>Intervertebral Disks</vt:lpstr>
      <vt:lpstr>Intervertebral Disks (continued)</vt:lpstr>
      <vt:lpstr>Muscles and Tendons</vt:lpstr>
      <vt:lpstr>Ligaments</vt:lpstr>
      <vt:lpstr>Posture</vt:lpstr>
      <vt:lpstr>Posture (continued)</vt:lpstr>
      <vt:lpstr>Preventing Spine Injuries</vt:lpstr>
      <vt:lpstr>NATA Position Statements</vt:lpstr>
      <vt:lpstr>Bone Injuries</vt:lpstr>
      <vt:lpstr>Spinal Stenosis</vt:lpstr>
      <vt:lpstr>Disk Injuries</vt:lpstr>
      <vt:lpstr>Torticollis</vt:lpstr>
      <vt:lpstr>Ligament Injuries: AKA Sprains</vt:lpstr>
      <vt:lpstr>Cervical Spine Fractures and Dislocations</vt:lpstr>
      <vt:lpstr>Whiplash</vt:lpstr>
      <vt:lpstr>Brachial Plexus Injuries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AGING</dc:title>
  <dc:creator>Microsoft Office User</dc:creator>
  <cp:lastModifiedBy>Selina Slate</cp:lastModifiedBy>
  <cp:revision>91</cp:revision>
  <cp:lastPrinted>2017-03-14T16:50:08Z</cp:lastPrinted>
  <dcterms:created xsi:type="dcterms:W3CDTF">2017-03-14T15:11:25Z</dcterms:created>
  <dcterms:modified xsi:type="dcterms:W3CDTF">2023-09-14T16:53:59Z</dcterms:modified>
</cp:coreProperties>
</file>