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309" r:id="rId2"/>
    <p:sldId id="301" r:id="rId3"/>
    <p:sldId id="310" r:id="rId4"/>
    <p:sldId id="306" r:id="rId5"/>
    <p:sldId id="320" r:id="rId6"/>
    <p:sldId id="321" r:id="rId7"/>
    <p:sldId id="304" r:id="rId8"/>
    <p:sldId id="312" r:id="rId9"/>
    <p:sldId id="317" r:id="rId10"/>
    <p:sldId id="313" r:id="rId11"/>
    <p:sldId id="318" r:id="rId12"/>
    <p:sldId id="316" r:id="rId13"/>
    <p:sldId id="314" r:id="rId14"/>
    <p:sldId id="315" r:id="rId15"/>
    <p:sldId id="305" r:id="rId16"/>
    <p:sldId id="319" r:id="rId17"/>
    <p:sldId id="289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99"/>
    <a:srgbClr val="0066FF"/>
    <a:srgbClr val="FFFF66"/>
    <a:srgbClr val="CC3300"/>
    <a:srgbClr val="669900"/>
    <a:srgbClr val="FF0066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83" autoAdjust="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72CF4-3347-4753-BAD3-D16986650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404F98-600C-4634-B8E0-AC5896D57A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919AA-B94C-4E26-B746-6821B224B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DC28B0-FA8F-402F-A443-58F117B91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E457D-460C-4702-909A-83496944A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A10515-ED61-4A44-9992-311F26884C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6997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1B7F3-C32C-4881-A875-39B552A73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9D5936-14E2-4BF9-BFC5-B814019ECF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2596D-72F2-4046-AB90-A85F31A0C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AB416-2436-499A-B6A7-9A1EBE5E8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6A9D5-9266-437F-870D-A9A414329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E8530E-8E5F-4BBD-A5D8-9BD7AC8C25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1829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45EA1A-231C-4903-AC5A-8B3988CFCE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508B08-0FD6-4E4E-92C1-D68DDAB566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C4612A-5184-48BA-8B0B-0D9828101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0EE4FF-DB34-4736-B39B-478831665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D0A30-92FC-4D1B-A561-8A87F3696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49C50F-FBAC-4BC9-8F15-2DAACFCF56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2800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1B3D6-4C64-4455-8BDC-AED0A285D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C481BD-DAB6-4869-8CCF-670A55A4FA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D5429B-D73C-4128-9FE0-71AD6F5A6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F120D-4B8C-4A92-BE0E-C2EF40B5D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3DB20-9EAB-447E-B64E-F6FCFA990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43BCF-424C-45B9-8F89-26E7A70CB3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4507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BBCC0-A22D-43E1-8147-E34D2153D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F282D3-72EA-4581-B1FA-5D77B8338D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A7D510-C840-4DD5-AD9D-151E4CDB6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7E8817-901D-49D9-B964-A6C41B824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887802-7D74-43DE-B9F8-5D45F389A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0ACE65-0D45-4AD6-BCE1-E352EF0E5C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3716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F3134-034C-47DF-8525-E485DCC32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4CED9-13B2-45B2-A122-E5E3A7ABBF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0030F3-6D33-4861-AA87-D3A0E17E8B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F30EFF-D280-4850-BB22-650A7868B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94DEE5-5A92-4E73-8FCE-2D1E3555A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75C640-1B9D-475D-A881-D88BEEFF0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A539BE-8F84-4713-9C7C-5F5FB944EC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570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D9168-1977-45C6-A91C-9604165D2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184F3F-D0F1-4786-BE62-CD02AE86F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BDE9AE-CD17-4D33-A12C-8D869F6DC0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51DF0D-89E5-4DAC-AF19-C274AF5F7A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AEF033-FE3C-46B3-8353-DDDB98EC09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9129F0-C7FC-4EE9-AACC-443CEAEBA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FE48C7-2CA1-447A-A99A-E0F064286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4E1CC4-EB32-401C-AA80-EF3849D1D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F445A7-5C97-4647-BDC6-FA103A0FCF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3521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C5BD7-E565-4666-BD81-81810EF7D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7FB5F1-CD21-4734-AB80-7679CAD0A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606BD8-00EB-4A30-8EBB-228BD70B0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7F1C38-EF7A-4562-8C2E-2BFAC7132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F6DA74-B3EA-4FAE-85B9-29C303553C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00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B7863D-4F7A-4B16-9F10-35D3FCA68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5C7ECE-3108-4623-97F5-807E103CB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18F9F-0014-4C3D-8EEE-D426A4453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5CCE51-9861-4092-B3DA-65FEFA1A1F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2034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EBFE6-8BF8-47BF-8736-AE6A3BDDA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CE3678-6893-448F-806B-E5D48A37A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894A49-05A6-4DA6-8D04-6046160F1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1BA2F2-A38B-4A74-946B-60684BBF9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E869B0-CDB2-441B-83D9-322C75E17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F2CBA6-22DD-449D-A245-1A6F60C3C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9E4914-C267-45F8-B47E-FDD7DECFC5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1705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F725B-E2FD-4640-95A8-1809862C3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A09539-59DB-4A89-B31D-2F2D784A31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CE02ED-D642-40DE-A6CB-8E4E45DBAD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65C861-2F87-43DE-9490-8FDE79899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02845F-B531-4CDC-9EAE-DC99FC502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9D9D6E-BE71-4D95-B660-F18711055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082D83-60A4-46F3-A1F7-15BC70BDAE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1056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3E7FF22-BA85-424C-9AA0-05F5269A93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1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B988CF1-E916-4697-ABC2-0F478F705E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1"/>
              <a:t>Click to edit Master text styles</a:t>
            </a:r>
          </a:p>
          <a:p>
            <a:pPr lvl="1"/>
            <a:r>
              <a:rPr lang="en-US" altLang="en-US" noProof="1"/>
              <a:t>Second level</a:t>
            </a:r>
          </a:p>
          <a:p>
            <a:pPr lvl="2"/>
            <a:r>
              <a:rPr lang="en-US" altLang="en-US" noProof="1"/>
              <a:t>Third level</a:t>
            </a:r>
          </a:p>
          <a:p>
            <a:pPr lvl="3"/>
            <a:r>
              <a:rPr lang="en-US" altLang="en-US" noProof="1"/>
              <a:t>Fourth level</a:t>
            </a:r>
          </a:p>
          <a:p>
            <a:pPr lvl="4"/>
            <a:r>
              <a:rPr lang="en-US" altLang="en-US" noProof="1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2D6D6E0-DC9F-48A5-AC6C-E8B15ED7F75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noProof="1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A74DF6C-EFA8-4A0C-A201-AB6372F34B8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noProof="1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8F05129-DF57-477D-9A05-D7A69E92B38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noProof="1"/>
            </a:lvl1pPr>
          </a:lstStyle>
          <a:p>
            <a:fld id="{06456A82-6E71-40CC-97E1-62D74E0E6B4E}" type="slidenum">
              <a:rPr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>
            <a:extLst>
              <a:ext uri="{FF2B5EF4-FFF2-40B4-BE49-F238E27FC236}">
                <a16:creationId xmlns:a16="http://schemas.microsoft.com/office/drawing/2014/main" id="{588DC648-DB85-4D41-9D9F-D1F75BE51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76263"/>
            <a:ext cx="7086600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altLang="en-US" sz="4400"/>
              <a:t>Indirect Objects and Indirect Object Pronouns</a:t>
            </a:r>
          </a:p>
        </p:txBody>
      </p:sp>
      <p:sp>
        <p:nvSpPr>
          <p:cNvPr id="57347" name="Text Box 3">
            <a:extLst>
              <a:ext uri="{FF2B5EF4-FFF2-40B4-BE49-F238E27FC236}">
                <a16:creationId xmlns:a16="http://schemas.microsoft.com/office/drawing/2014/main" id="{CE398436-D7A5-46C5-BA07-E46DD76C7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905000"/>
            <a:ext cx="7086600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altLang="en-US" sz="3200"/>
              <a:t>(Los complementos indirectos y los pronombres de complemento indirecto)</a:t>
            </a:r>
          </a:p>
        </p:txBody>
      </p:sp>
      <p:pic>
        <p:nvPicPr>
          <p:cNvPr id="57350" name="Picture 6">
            <a:extLst>
              <a:ext uri="{FF2B5EF4-FFF2-40B4-BE49-F238E27FC236}">
                <a16:creationId xmlns:a16="http://schemas.microsoft.com/office/drawing/2014/main" id="{A1F74113-66DA-4B7E-B7D4-F2FBD64E93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8638" y="3886200"/>
            <a:ext cx="2798762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7351" name="AutoShape 7">
            <a:extLst>
              <a:ext uri="{FF2B5EF4-FFF2-40B4-BE49-F238E27FC236}">
                <a16:creationId xmlns:a16="http://schemas.microsoft.com/office/drawing/2014/main" id="{0B178E69-0936-4DB8-9F64-55AC4E34F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3048000"/>
            <a:ext cx="3341688" cy="1219200"/>
          </a:xfrm>
          <a:prstGeom prst="wedgeEllipseCallout">
            <a:avLst>
              <a:gd name="adj1" fmla="val -43019"/>
              <a:gd name="adj2" fmla="val 72528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 bIns="0" anchor="ctr"/>
          <a:lstStyle/>
          <a:p>
            <a:pPr algn="ctr">
              <a:lnSpc>
                <a:spcPct val="90000"/>
              </a:lnSpc>
            </a:pPr>
            <a:r>
              <a:rPr lang="en-US" altLang="en-US" sz="2000">
                <a:latin typeface="Comic Sans MS" panose="030F0702030302020204" pitchFamily="66" charset="0"/>
              </a:rPr>
              <a:t>¿Me puede mostrar los modelos más económicos?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4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400"/>
                                        <p:tgtEl>
                                          <p:spTgt spid="57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3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3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/>
      <p:bldP spid="5735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Text Box 3">
            <a:extLst>
              <a:ext uri="{FF2B5EF4-FFF2-40B4-BE49-F238E27FC236}">
                <a16:creationId xmlns:a16="http://schemas.microsoft.com/office/drawing/2014/main" id="{B773FC02-B2F4-4FD7-A659-971AC7DF7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956175"/>
            <a:ext cx="7086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>
                <a:latin typeface="Comic Sans MS" panose="030F0702030302020204" pitchFamily="66" charset="0"/>
              </a:rPr>
              <a:t>Voy a mandar el libro a Alfredo.</a:t>
            </a:r>
          </a:p>
        </p:txBody>
      </p:sp>
      <p:sp>
        <p:nvSpPr>
          <p:cNvPr id="61448" name="Text Box 8">
            <a:extLst>
              <a:ext uri="{FF2B5EF4-FFF2-40B4-BE49-F238E27FC236}">
                <a16:creationId xmlns:a16="http://schemas.microsoft.com/office/drawing/2014/main" id="{A957B5CA-E2A4-480F-9732-07A4BE91E7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5794375"/>
            <a:ext cx="5943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3200"/>
              <a:t> . . . is considered ungrammatical.</a:t>
            </a:r>
          </a:p>
        </p:txBody>
      </p:sp>
      <p:sp>
        <p:nvSpPr>
          <p:cNvPr id="61449" name="Text Box 9">
            <a:extLst>
              <a:ext uri="{FF2B5EF4-FFF2-40B4-BE49-F238E27FC236}">
                <a16:creationId xmlns:a16="http://schemas.microsoft.com/office/drawing/2014/main" id="{894FE03D-2EE5-4B9E-AEE1-5B9DB6ECC3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730375"/>
            <a:ext cx="7848600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 b="1" i="1">
                <a:solidFill>
                  <a:schemeClr val="accent1"/>
                </a:solidFill>
              </a:rPr>
              <a:t> . . . proper Spanish requires                                            the use of the indirect object pronoun.</a:t>
            </a:r>
          </a:p>
        </p:txBody>
      </p:sp>
      <p:sp>
        <p:nvSpPr>
          <p:cNvPr id="61450" name="Text Box 10">
            <a:extLst>
              <a:ext uri="{FF2B5EF4-FFF2-40B4-BE49-F238E27FC236}">
                <a16:creationId xmlns:a16="http://schemas.microsoft.com/office/drawing/2014/main" id="{6F51125F-3C5F-43EE-863C-7F874C73E4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898775"/>
            <a:ext cx="7620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b="1">
                <a:latin typeface="Comic Sans MS" panose="030F0702030302020204" pitchFamily="66" charset="0"/>
              </a:rPr>
              <a:t>Le</a:t>
            </a:r>
            <a:r>
              <a:rPr lang="en-US" altLang="en-US" sz="3600">
                <a:latin typeface="Comic Sans MS" panose="030F0702030302020204" pitchFamily="66" charset="0"/>
              </a:rPr>
              <a:t> voy a mandar el libro a Alfredo.</a:t>
            </a:r>
          </a:p>
        </p:txBody>
      </p:sp>
      <p:sp>
        <p:nvSpPr>
          <p:cNvPr id="61451" name="AutoShape 11">
            <a:extLst>
              <a:ext uri="{FF2B5EF4-FFF2-40B4-BE49-F238E27FC236}">
                <a16:creationId xmlns:a16="http://schemas.microsoft.com/office/drawing/2014/main" id="{AEDEAB69-DB22-4073-B74D-3B50A94AD6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803775"/>
            <a:ext cx="1066800" cy="9906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462" name="Group 22">
            <a:extLst>
              <a:ext uri="{FF2B5EF4-FFF2-40B4-BE49-F238E27FC236}">
                <a16:creationId xmlns:a16="http://schemas.microsoft.com/office/drawing/2014/main" id="{9A8A9B17-C295-41CC-9B45-B1DF6C1665A8}"/>
              </a:ext>
            </a:extLst>
          </p:cNvPr>
          <p:cNvGrpSpPr>
            <a:grpSpLocks/>
          </p:cNvGrpSpPr>
          <p:nvPr/>
        </p:nvGrpSpPr>
        <p:grpSpPr bwMode="auto">
          <a:xfrm>
            <a:off x="1343025" y="3513138"/>
            <a:ext cx="6096000" cy="757237"/>
            <a:chOff x="912" y="2739"/>
            <a:chExt cx="3507" cy="477"/>
          </a:xfrm>
        </p:grpSpPr>
        <p:sp>
          <p:nvSpPr>
            <p:cNvPr id="61453" name="Line 13">
              <a:extLst>
                <a:ext uri="{FF2B5EF4-FFF2-40B4-BE49-F238E27FC236}">
                  <a16:creationId xmlns:a16="http://schemas.microsoft.com/office/drawing/2014/main" id="{A8ED7DDD-D573-4AF3-8F4A-99C356F872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88" y="2928"/>
              <a:ext cx="0" cy="28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54" name="Line 14">
              <a:extLst>
                <a:ext uri="{FF2B5EF4-FFF2-40B4-BE49-F238E27FC236}">
                  <a16:creationId xmlns:a16="http://schemas.microsoft.com/office/drawing/2014/main" id="{2A06497C-3F8A-4115-966A-5CFF7542DA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2928"/>
              <a:ext cx="350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55" name="Line 15">
              <a:extLst>
                <a:ext uri="{FF2B5EF4-FFF2-40B4-BE49-F238E27FC236}">
                  <a16:creationId xmlns:a16="http://schemas.microsoft.com/office/drawing/2014/main" id="{F26C081E-F02C-4224-8746-965DD947B7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12" y="2739"/>
              <a:ext cx="0" cy="1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56" name="Line 16">
              <a:extLst>
                <a:ext uri="{FF2B5EF4-FFF2-40B4-BE49-F238E27FC236}">
                  <a16:creationId xmlns:a16="http://schemas.microsoft.com/office/drawing/2014/main" id="{52C5A652-86CB-461A-A631-FA6E2985E2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19" y="2739"/>
              <a:ext cx="0" cy="1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457" name="Line 17">
            <a:extLst>
              <a:ext uri="{FF2B5EF4-FFF2-40B4-BE49-F238E27FC236}">
                <a16:creationId xmlns:a16="http://schemas.microsoft.com/office/drawing/2014/main" id="{70784D6C-7818-464E-BF4B-0DF35BF0105B}"/>
              </a:ext>
            </a:extLst>
          </p:cNvPr>
          <p:cNvSpPr>
            <a:spLocks noChangeShapeType="1"/>
          </p:cNvSpPr>
          <p:nvPr/>
        </p:nvSpPr>
        <p:spPr bwMode="auto">
          <a:xfrm>
            <a:off x="1109663" y="3446463"/>
            <a:ext cx="457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8" name="Line 18">
            <a:extLst>
              <a:ext uri="{FF2B5EF4-FFF2-40B4-BE49-F238E27FC236}">
                <a16:creationId xmlns:a16="http://schemas.microsoft.com/office/drawing/2014/main" id="{73C1E852-F58C-4203-8887-EC503D35B3A6}"/>
              </a:ext>
            </a:extLst>
          </p:cNvPr>
          <p:cNvSpPr>
            <a:spLocks noChangeShapeType="1"/>
          </p:cNvSpPr>
          <p:nvPr/>
        </p:nvSpPr>
        <p:spPr bwMode="auto">
          <a:xfrm>
            <a:off x="6267450" y="3432175"/>
            <a:ext cx="1981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0" name="Text Box 20">
            <a:extLst>
              <a:ext uri="{FF2B5EF4-FFF2-40B4-BE49-F238E27FC236}">
                <a16:creationId xmlns:a16="http://schemas.microsoft.com/office/drawing/2014/main" id="{060EC814-6DAE-4E24-A4E4-5464C63EC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270375"/>
            <a:ext cx="8432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/>
              <a:t>In this case, for instance, </a:t>
            </a:r>
            <a:r>
              <a:rPr lang="en-US" altLang="en-US" sz="2800" i="1" u="sng"/>
              <a:t>le</a:t>
            </a:r>
            <a:r>
              <a:rPr lang="en-US" altLang="en-US" sz="2800"/>
              <a:t> must co-occur with </a:t>
            </a:r>
            <a:r>
              <a:rPr lang="en-US" altLang="en-US" sz="2800" i="1" u="sng"/>
              <a:t>a Alfredo</a:t>
            </a:r>
            <a:r>
              <a:rPr lang="en-US" altLang="en-US" sz="2800"/>
              <a:t>.</a:t>
            </a:r>
          </a:p>
        </p:txBody>
      </p:sp>
      <p:sp>
        <p:nvSpPr>
          <p:cNvPr id="61463" name="Line 23">
            <a:extLst>
              <a:ext uri="{FF2B5EF4-FFF2-40B4-BE49-F238E27FC236}">
                <a16:creationId xmlns:a16="http://schemas.microsoft.com/office/drawing/2014/main" id="{9C3B2232-5559-4C3C-B80C-860DF12E5CEB}"/>
              </a:ext>
            </a:extLst>
          </p:cNvPr>
          <p:cNvSpPr>
            <a:spLocks noChangeShapeType="1"/>
          </p:cNvSpPr>
          <p:nvPr/>
        </p:nvSpPr>
        <p:spPr bwMode="auto">
          <a:xfrm>
            <a:off x="1287463" y="2565400"/>
            <a:ext cx="31750" cy="442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5" name="Text Box 25">
            <a:extLst>
              <a:ext uri="{FF2B5EF4-FFF2-40B4-BE49-F238E27FC236}">
                <a16:creationId xmlns:a16="http://schemas.microsoft.com/office/drawing/2014/main" id="{DE4409F3-35D2-42DC-8236-F37EBFAD65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228600"/>
            <a:ext cx="800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/>
              <a:t>Clarification and Emphasis</a:t>
            </a:r>
          </a:p>
        </p:txBody>
      </p:sp>
      <p:sp>
        <p:nvSpPr>
          <p:cNvPr id="61466" name="Text Box 26">
            <a:extLst>
              <a:ext uri="{FF2B5EF4-FFF2-40B4-BE49-F238E27FC236}">
                <a16:creationId xmlns:a16="http://schemas.microsoft.com/office/drawing/2014/main" id="{41E422BE-BBAC-4D93-B487-05C72E937D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917575"/>
            <a:ext cx="8077200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/>
              <a:t>Some might then logically ask “Why not just say </a:t>
            </a:r>
            <a:r>
              <a:rPr lang="en-US" altLang="en-US" sz="2800" i="1"/>
              <a:t>Voy a mandar el libro a Alfredo</a:t>
            </a:r>
            <a:r>
              <a:rPr lang="en-US" altLang="en-US" sz="2800"/>
              <a:t>.”  But . .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61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300"/>
                                        <p:tgtEl>
                                          <p:spTgt spid="61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300"/>
                                        <p:tgtEl>
                                          <p:spTgt spid="61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1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300"/>
                                        <p:tgtEl>
                                          <p:spTgt spid="61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1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400"/>
                                        <p:tgtEl>
                                          <p:spTgt spid="61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400"/>
                                        <p:tgtEl>
                                          <p:spTgt spid="61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300"/>
                                        <p:tgtEl>
                                          <p:spTgt spid="6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42" presetID="23" presetClass="entr" presetSubtype="3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400" fill="hold"/>
                                        <p:tgtEl>
                                          <p:spTgt spid="614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00" fill="hold"/>
                                        <p:tgtEl>
                                          <p:spTgt spid="614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400" fill="hold"/>
                                        <p:tgtEl>
                                          <p:spTgt spid="61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00" fill="hold"/>
                                        <p:tgtEl>
                                          <p:spTgt spid="61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300"/>
                                        <p:tgtEl>
                                          <p:spTgt spid="61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/>
      <p:bldP spid="61448" grpId="0"/>
      <p:bldP spid="61449" grpId="0"/>
      <p:bldP spid="61450" grpId="0"/>
      <p:bldP spid="61460" grpId="0"/>
      <p:bldP spid="6146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5" name="Text Box 5">
            <a:extLst>
              <a:ext uri="{FF2B5EF4-FFF2-40B4-BE49-F238E27FC236}">
                <a16:creationId xmlns:a16="http://schemas.microsoft.com/office/drawing/2014/main" id="{A0E689D8-812D-4F6F-A7FC-4422463C8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828800"/>
            <a:ext cx="8382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latin typeface="Comic Sans MS" panose="030F0702030302020204" pitchFamily="66" charset="0"/>
              </a:rPr>
              <a:t>Tanto Alfredo como Isabel quieren leer el libro.  ¿A quién le vas a mandar el libro primero?</a:t>
            </a:r>
          </a:p>
        </p:txBody>
      </p:sp>
      <p:sp>
        <p:nvSpPr>
          <p:cNvPr id="66576" name="Text Box 16">
            <a:extLst>
              <a:ext uri="{FF2B5EF4-FFF2-40B4-BE49-F238E27FC236}">
                <a16:creationId xmlns:a16="http://schemas.microsoft.com/office/drawing/2014/main" id="{26770D12-F734-4E0E-A02F-2D1875BE3E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228600"/>
            <a:ext cx="800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/>
              <a:t>Clarification and Emphasis</a:t>
            </a:r>
          </a:p>
        </p:txBody>
      </p:sp>
      <p:sp>
        <p:nvSpPr>
          <p:cNvPr id="66577" name="Text Box 17">
            <a:extLst>
              <a:ext uri="{FF2B5EF4-FFF2-40B4-BE49-F238E27FC236}">
                <a16:creationId xmlns:a16="http://schemas.microsoft.com/office/drawing/2014/main" id="{67ECE040-D8D7-4EF3-97FC-EF9B6DC539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917575"/>
            <a:ext cx="7086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/>
              <a:t>“a Alfredo” is also used to </a:t>
            </a:r>
            <a:r>
              <a:rPr lang="en-US" altLang="en-US" sz="2800" u="sng"/>
              <a:t>emphasize</a:t>
            </a:r>
            <a:r>
              <a:rPr lang="en-US" altLang="en-US" sz="2800"/>
              <a:t>.  </a:t>
            </a:r>
          </a:p>
        </p:txBody>
      </p:sp>
      <p:sp>
        <p:nvSpPr>
          <p:cNvPr id="66578" name="Text Box 18">
            <a:extLst>
              <a:ext uri="{FF2B5EF4-FFF2-40B4-BE49-F238E27FC236}">
                <a16:creationId xmlns:a16="http://schemas.microsoft.com/office/drawing/2014/main" id="{F153B4AD-AC1B-48D8-9949-EE18CE42E9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711450"/>
            <a:ext cx="8382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</a:rPr>
              <a:t>Both Alfredo and Isabel want to read the book.  Who are you going to send it to first?</a:t>
            </a:r>
          </a:p>
        </p:txBody>
      </p:sp>
      <p:sp>
        <p:nvSpPr>
          <p:cNvPr id="66579" name="Text Box 19">
            <a:extLst>
              <a:ext uri="{FF2B5EF4-FFF2-40B4-BE49-F238E27FC236}">
                <a16:creationId xmlns:a16="http://schemas.microsoft.com/office/drawing/2014/main" id="{64E0C98A-EBAA-4355-BBAB-E7AD85A503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886200"/>
            <a:ext cx="838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latin typeface="Comic Sans MS" panose="030F0702030302020204" pitchFamily="66" charset="0"/>
              </a:rPr>
              <a:t>Primero le voy a mandar el libro </a:t>
            </a:r>
            <a:r>
              <a:rPr lang="en-US" altLang="en-US" sz="2800" i="1">
                <a:latin typeface="Comic Sans MS" panose="030F0702030302020204" pitchFamily="66" charset="0"/>
              </a:rPr>
              <a:t>a él</a:t>
            </a:r>
            <a:r>
              <a:rPr lang="en-US" altLang="en-US" sz="2800">
                <a:latin typeface="Comic Sans MS" panose="030F0702030302020204" pitchFamily="66" charset="0"/>
              </a:rPr>
              <a:t> (</a:t>
            </a:r>
            <a:r>
              <a:rPr lang="en-US" altLang="en-US" sz="2800" i="1">
                <a:latin typeface="Comic Sans MS" panose="030F0702030302020204" pitchFamily="66" charset="0"/>
              </a:rPr>
              <a:t>a Alfredo</a:t>
            </a:r>
            <a:r>
              <a:rPr lang="en-US" altLang="en-US" sz="2800">
                <a:latin typeface="Comic Sans MS" panose="030F0702030302020204" pitchFamily="66" charset="0"/>
              </a:rPr>
              <a:t>).</a:t>
            </a:r>
          </a:p>
        </p:txBody>
      </p:sp>
      <p:sp>
        <p:nvSpPr>
          <p:cNvPr id="66580" name="Text Box 20">
            <a:extLst>
              <a:ext uri="{FF2B5EF4-FFF2-40B4-BE49-F238E27FC236}">
                <a16:creationId xmlns:a16="http://schemas.microsoft.com/office/drawing/2014/main" id="{28FF529D-D4E0-4B86-A24D-8D2F0BDE3E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343400"/>
            <a:ext cx="838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</a:rPr>
              <a:t>First I’m going to send the book </a:t>
            </a:r>
            <a:r>
              <a:rPr lang="en-US" altLang="en-US" sz="2800" i="1">
                <a:solidFill>
                  <a:srgbClr val="0000FF"/>
                </a:solidFill>
              </a:rPr>
              <a:t>to him</a:t>
            </a:r>
            <a:r>
              <a:rPr lang="en-US" altLang="en-US" sz="2800">
                <a:solidFill>
                  <a:srgbClr val="0000FF"/>
                </a:solidFill>
              </a:rPr>
              <a:t> (</a:t>
            </a:r>
            <a:r>
              <a:rPr lang="en-US" altLang="en-US" sz="2800" i="1">
                <a:solidFill>
                  <a:srgbClr val="0000FF"/>
                </a:solidFill>
              </a:rPr>
              <a:t>to Alfredo</a:t>
            </a:r>
            <a:r>
              <a:rPr lang="en-US" altLang="en-US" sz="2800">
                <a:solidFill>
                  <a:srgbClr val="0000FF"/>
                </a:solidFill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66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300"/>
                                        <p:tgtEl>
                                          <p:spTgt spid="66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300"/>
                                        <p:tgtEl>
                                          <p:spTgt spid="66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300"/>
                                        <p:tgtEl>
                                          <p:spTgt spid="66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300"/>
                                        <p:tgtEl>
                                          <p:spTgt spid="66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5" grpId="0"/>
      <p:bldP spid="66577" grpId="0"/>
      <p:bldP spid="66578" grpId="0"/>
      <p:bldP spid="66579" grpId="0"/>
      <p:bldP spid="6658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Text Box 3">
            <a:extLst>
              <a:ext uri="{FF2B5EF4-FFF2-40B4-BE49-F238E27FC236}">
                <a16:creationId xmlns:a16="http://schemas.microsoft.com/office/drawing/2014/main" id="{E59044C1-269A-44CB-BC32-36A7F37794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143000"/>
            <a:ext cx="7391400" cy="124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/>
              <a:t>The indirect object pronoun is normally </a:t>
            </a:r>
            <a:r>
              <a:rPr lang="en-US" altLang="en-US" sz="2800" u="sng"/>
              <a:t>not</a:t>
            </a:r>
            <a:r>
              <a:rPr lang="en-US" altLang="en-US" sz="2800"/>
              <a:t> used, however, when the indirect object is considered corporate, as opposed to personal.</a:t>
            </a:r>
          </a:p>
        </p:txBody>
      </p:sp>
      <p:sp>
        <p:nvSpPr>
          <p:cNvPr id="64516" name="Text Box 4">
            <a:extLst>
              <a:ext uri="{FF2B5EF4-FFF2-40B4-BE49-F238E27FC236}">
                <a16:creationId xmlns:a16="http://schemas.microsoft.com/office/drawing/2014/main" id="{E8DDB7C8-0C3D-4BDE-8DFF-717112B25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38" y="444500"/>
            <a:ext cx="7959725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altLang="en-US" sz="3600"/>
              <a:t>Omission of the indirect object pronoun</a:t>
            </a:r>
          </a:p>
        </p:txBody>
      </p:sp>
      <p:sp>
        <p:nvSpPr>
          <p:cNvPr id="64517" name="Text Box 5">
            <a:extLst>
              <a:ext uri="{FF2B5EF4-FFF2-40B4-BE49-F238E27FC236}">
                <a16:creationId xmlns:a16="http://schemas.microsoft.com/office/drawing/2014/main" id="{88EA9871-79FD-4B8A-95E1-FEA12841C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590800"/>
            <a:ext cx="807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>
                <a:latin typeface="Comic Sans MS" panose="030F0702030302020204" pitchFamily="66" charset="0"/>
              </a:rPr>
              <a:t>Voy a mandar el libro a la biblioteca.</a:t>
            </a:r>
          </a:p>
        </p:txBody>
      </p:sp>
      <p:sp>
        <p:nvSpPr>
          <p:cNvPr id="64528" name="Text Box 16">
            <a:extLst>
              <a:ext uri="{FF2B5EF4-FFF2-40B4-BE49-F238E27FC236}">
                <a16:creationId xmlns:a16="http://schemas.microsoft.com/office/drawing/2014/main" id="{37F74AC8-1BCF-45A2-8C63-3D6EFA01C5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200400"/>
            <a:ext cx="800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>
                <a:solidFill>
                  <a:srgbClr val="0000FF"/>
                </a:solidFill>
              </a:rPr>
              <a:t>I’m going to send the book to the library.</a:t>
            </a:r>
          </a:p>
        </p:txBody>
      </p:sp>
      <p:sp>
        <p:nvSpPr>
          <p:cNvPr id="64529" name="Text Box 17">
            <a:extLst>
              <a:ext uri="{FF2B5EF4-FFF2-40B4-BE49-F238E27FC236}">
                <a16:creationId xmlns:a16="http://schemas.microsoft.com/office/drawing/2014/main" id="{1698EEFC-C180-4B5A-9E34-913F0A8908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159250"/>
            <a:ext cx="7696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>
                <a:latin typeface="Comic Sans MS" panose="030F0702030302020204" pitchFamily="66" charset="0"/>
              </a:rPr>
              <a:t>Donamos dinero a la Cruz Roja.</a:t>
            </a:r>
          </a:p>
        </p:txBody>
      </p:sp>
      <p:sp>
        <p:nvSpPr>
          <p:cNvPr id="64530" name="Text Box 18">
            <a:extLst>
              <a:ext uri="{FF2B5EF4-FFF2-40B4-BE49-F238E27FC236}">
                <a16:creationId xmlns:a16="http://schemas.microsoft.com/office/drawing/2014/main" id="{B79A1F43-CF6A-464F-9C24-6EF85B16D0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800600"/>
            <a:ext cx="6858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>
                <a:solidFill>
                  <a:srgbClr val="0000FF"/>
                </a:solidFill>
              </a:rPr>
              <a:t>We donate money to the Red Cross.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3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3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300"/>
                                        <p:tgtEl>
                                          <p:spTgt spid="64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300"/>
                                        <p:tgtEl>
                                          <p:spTgt spid="64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300"/>
                                        <p:tgtEl>
                                          <p:spTgt spid="64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/>
      <p:bldP spid="64516" grpId="0"/>
      <p:bldP spid="64517" grpId="0"/>
      <p:bldP spid="64528" grpId="0"/>
      <p:bldP spid="64529" grpId="0"/>
      <p:bldP spid="645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Text Box 3">
            <a:extLst>
              <a:ext uri="{FF2B5EF4-FFF2-40B4-BE49-F238E27FC236}">
                <a16:creationId xmlns:a16="http://schemas.microsoft.com/office/drawing/2014/main" id="{F1107A62-B9E6-403D-B6D5-591759578B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57200"/>
            <a:ext cx="7848600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 dirty="0"/>
              <a:t>Indirect object pronouns, like all object pronouns, come </a:t>
            </a:r>
            <a:r>
              <a:rPr lang="en-US" altLang="en-US" sz="2800" dirty="0">
                <a:solidFill>
                  <a:srgbClr val="FF3399"/>
                </a:solidFill>
              </a:rPr>
              <a:t>in front of the conjugated verb</a:t>
            </a:r>
            <a:r>
              <a:rPr lang="en-US" altLang="en-US" sz="2800" dirty="0"/>
              <a:t> . . .</a:t>
            </a:r>
          </a:p>
        </p:txBody>
      </p:sp>
      <p:sp>
        <p:nvSpPr>
          <p:cNvPr id="62468" name="Text Box 4">
            <a:extLst>
              <a:ext uri="{FF2B5EF4-FFF2-40B4-BE49-F238E27FC236}">
                <a16:creationId xmlns:a16="http://schemas.microsoft.com/office/drawing/2014/main" id="{571C3837-3CFC-4D79-883A-AA0731DD62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209800"/>
            <a:ext cx="7848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/>
              <a:t> . . . or </a:t>
            </a:r>
            <a:r>
              <a:rPr lang="en-US" altLang="en-US" sz="2800">
                <a:solidFill>
                  <a:srgbClr val="FF3399"/>
                </a:solidFill>
              </a:rPr>
              <a:t>after and attached to an infinitive</a:t>
            </a:r>
            <a:r>
              <a:rPr lang="en-US" altLang="en-US" sz="2800"/>
              <a:t> . . .</a:t>
            </a:r>
          </a:p>
        </p:txBody>
      </p:sp>
      <p:sp>
        <p:nvSpPr>
          <p:cNvPr id="62469" name="Text Box 5">
            <a:extLst>
              <a:ext uri="{FF2B5EF4-FFF2-40B4-BE49-F238E27FC236}">
                <a16:creationId xmlns:a16="http://schemas.microsoft.com/office/drawing/2014/main" id="{297D68A4-A124-42D4-B90F-AA9EBECBEB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524000"/>
            <a:ext cx="7620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b="1">
                <a:solidFill>
                  <a:srgbClr val="FF3399"/>
                </a:solidFill>
                <a:latin typeface="Comic Sans MS" panose="030F0702030302020204" pitchFamily="66" charset="0"/>
              </a:rPr>
              <a:t>Le</a:t>
            </a:r>
            <a:r>
              <a:rPr lang="en-US" altLang="en-US" sz="3600">
                <a:latin typeface="Comic Sans MS" panose="030F0702030302020204" pitchFamily="66" charset="0"/>
              </a:rPr>
              <a:t> </a:t>
            </a:r>
            <a:r>
              <a:rPr lang="en-US" altLang="en-US" sz="3600">
                <a:solidFill>
                  <a:srgbClr val="0066FF"/>
                </a:solidFill>
                <a:latin typeface="Comic Sans MS" panose="030F0702030302020204" pitchFamily="66" charset="0"/>
              </a:rPr>
              <a:t>voy a mandar</a:t>
            </a:r>
            <a:r>
              <a:rPr lang="en-US" altLang="en-US" sz="3600">
                <a:latin typeface="Comic Sans MS" panose="030F0702030302020204" pitchFamily="66" charset="0"/>
              </a:rPr>
              <a:t> el libro a Alfredo.</a:t>
            </a:r>
          </a:p>
        </p:txBody>
      </p:sp>
      <p:sp>
        <p:nvSpPr>
          <p:cNvPr id="62480" name="Text Box 16">
            <a:extLst>
              <a:ext uri="{FF2B5EF4-FFF2-40B4-BE49-F238E27FC236}">
                <a16:creationId xmlns:a16="http://schemas.microsoft.com/office/drawing/2014/main" id="{96915D9F-BFCC-4863-A88A-A1FC92D85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819400"/>
            <a:ext cx="7772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dirty="0" err="1">
                <a:solidFill>
                  <a:srgbClr val="0066FF"/>
                </a:solidFill>
                <a:latin typeface="Comic Sans MS" panose="030F0702030302020204" pitchFamily="66" charset="0"/>
              </a:rPr>
              <a:t>Voy</a:t>
            </a:r>
            <a:r>
              <a:rPr lang="en-US" altLang="en-US" sz="3600" dirty="0">
                <a:solidFill>
                  <a:srgbClr val="0066FF"/>
                </a:solidFill>
                <a:latin typeface="Comic Sans MS" panose="030F0702030302020204" pitchFamily="66" charset="0"/>
              </a:rPr>
              <a:t> a </a:t>
            </a:r>
            <a:r>
              <a:rPr lang="en-US" altLang="en-US" sz="3600" dirty="0" err="1">
                <a:solidFill>
                  <a:srgbClr val="0066FF"/>
                </a:solidFill>
                <a:latin typeface="Comic Sans MS" panose="030F0702030302020204" pitchFamily="66" charset="0"/>
              </a:rPr>
              <a:t>mandar</a:t>
            </a:r>
            <a:r>
              <a:rPr lang="en-US" altLang="en-US" sz="3600" b="1" dirty="0" err="1">
                <a:solidFill>
                  <a:srgbClr val="FF3399"/>
                </a:solidFill>
                <a:latin typeface="Comic Sans MS" panose="030F0702030302020204" pitchFamily="66" charset="0"/>
              </a:rPr>
              <a:t>le</a:t>
            </a:r>
            <a:r>
              <a:rPr lang="en-US" altLang="en-US" sz="3600" dirty="0">
                <a:latin typeface="Comic Sans MS" panose="030F0702030302020204" pitchFamily="66" charset="0"/>
              </a:rPr>
              <a:t> el </a:t>
            </a:r>
            <a:r>
              <a:rPr lang="en-US" altLang="en-US" sz="3600" dirty="0" err="1">
                <a:latin typeface="Comic Sans MS" panose="030F0702030302020204" pitchFamily="66" charset="0"/>
              </a:rPr>
              <a:t>libro</a:t>
            </a:r>
            <a:r>
              <a:rPr lang="en-US" altLang="en-US" sz="3600" dirty="0">
                <a:latin typeface="Comic Sans MS" panose="030F0702030302020204" pitchFamily="66" charset="0"/>
              </a:rPr>
              <a:t> a Alfredo.</a:t>
            </a:r>
          </a:p>
        </p:txBody>
      </p:sp>
      <p:sp>
        <p:nvSpPr>
          <p:cNvPr id="62481" name="Text Box 17">
            <a:extLst>
              <a:ext uri="{FF2B5EF4-FFF2-40B4-BE49-F238E27FC236}">
                <a16:creationId xmlns:a16="http://schemas.microsoft.com/office/drawing/2014/main" id="{93DB07BB-5F05-4F32-9544-6C1A3B246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281488"/>
            <a:ext cx="7848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/>
              <a:t> . . . or </a:t>
            </a:r>
            <a:r>
              <a:rPr lang="en-US" altLang="en-US" sz="2800">
                <a:solidFill>
                  <a:srgbClr val="FF3399"/>
                </a:solidFill>
              </a:rPr>
              <a:t>a Present Progressive form</a:t>
            </a:r>
            <a:r>
              <a:rPr lang="en-US" altLang="en-US" sz="2800"/>
              <a:t>.</a:t>
            </a:r>
          </a:p>
        </p:txBody>
      </p:sp>
      <p:sp>
        <p:nvSpPr>
          <p:cNvPr id="62482" name="Text Box 18">
            <a:extLst>
              <a:ext uri="{FF2B5EF4-FFF2-40B4-BE49-F238E27FC236}">
                <a16:creationId xmlns:a16="http://schemas.microsoft.com/office/drawing/2014/main" id="{E3A204DE-E6EA-49AF-B5E9-CF21E06DB9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916269"/>
            <a:ext cx="8305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dirty="0">
                <a:solidFill>
                  <a:srgbClr val="FF3399"/>
                </a:solidFill>
                <a:latin typeface="Comic Sans MS" panose="030F0702030302020204" pitchFamily="66" charset="0"/>
              </a:rPr>
              <a:t>Le</a:t>
            </a:r>
            <a:r>
              <a:rPr lang="en-US" altLang="en-US" sz="3600" dirty="0">
                <a:solidFill>
                  <a:srgbClr val="0066FF"/>
                </a:solidFill>
                <a:latin typeface="Comic Sans MS" panose="030F0702030302020204" pitchFamily="66" charset="0"/>
              </a:rPr>
              <a:t> </a:t>
            </a:r>
            <a:r>
              <a:rPr lang="en-US" altLang="en-US" sz="3600" dirty="0" err="1">
                <a:solidFill>
                  <a:srgbClr val="0066FF"/>
                </a:solidFill>
                <a:latin typeface="Comic Sans MS" panose="030F0702030302020204" pitchFamily="66" charset="0"/>
              </a:rPr>
              <a:t>estoy</a:t>
            </a:r>
            <a:r>
              <a:rPr lang="en-US" altLang="en-US" sz="3600" dirty="0">
                <a:solidFill>
                  <a:srgbClr val="0066FF"/>
                </a:solidFill>
                <a:latin typeface="Comic Sans MS" panose="030F0702030302020204" pitchFamily="66" charset="0"/>
              </a:rPr>
              <a:t> </a:t>
            </a:r>
            <a:r>
              <a:rPr lang="en-US" altLang="en-US" sz="3600" dirty="0" err="1">
                <a:solidFill>
                  <a:srgbClr val="0066FF"/>
                </a:solidFill>
                <a:latin typeface="Comic Sans MS" panose="030F0702030302020204" pitchFamily="66" charset="0"/>
              </a:rPr>
              <a:t>mandando</a:t>
            </a:r>
            <a:r>
              <a:rPr lang="en-US" altLang="en-US" sz="3600" dirty="0">
                <a:latin typeface="Comic Sans MS" panose="030F0702030302020204" pitchFamily="66" charset="0"/>
              </a:rPr>
              <a:t> el </a:t>
            </a:r>
            <a:r>
              <a:rPr lang="en-US" altLang="en-US" sz="3600" dirty="0" err="1">
                <a:latin typeface="Comic Sans MS" panose="030F0702030302020204" pitchFamily="66" charset="0"/>
              </a:rPr>
              <a:t>libro</a:t>
            </a:r>
            <a:r>
              <a:rPr lang="en-US" altLang="en-US" sz="3600" dirty="0">
                <a:latin typeface="Comic Sans MS" panose="030F0702030302020204" pitchFamily="66" charset="0"/>
              </a:rPr>
              <a:t> a Alfredo.</a:t>
            </a:r>
          </a:p>
        </p:txBody>
      </p:sp>
      <p:sp>
        <p:nvSpPr>
          <p:cNvPr id="8" name="Text Box 18">
            <a:extLst>
              <a:ext uri="{FF2B5EF4-FFF2-40B4-BE49-F238E27FC236}">
                <a16:creationId xmlns:a16="http://schemas.microsoft.com/office/drawing/2014/main" id="{39609F3C-9A18-465F-9264-ABA7EAF37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683250"/>
            <a:ext cx="807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dirty="0" err="1">
                <a:solidFill>
                  <a:srgbClr val="0066FF"/>
                </a:solidFill>
                <a:latin typeface="Comic Sans MS" panose="030F0702030302020204" pitchFamily="66" charset="0"/>
              </a:rPr>
              <a:t>Estoy</a:t>
            </a:r>
            <a:r>
              <a:rPr lang="en-US" altLang="en-US" sz="3600" dirty="0">
                <a:solidFill>
                  <a:srgbClr val="0066FF"/>
                </a:solidFill>
                <a:latin typeface="Comic Sans MS" panose="030F0702030302020204" pitchFamily="66" charset="0"/>
              </a:rPr>
              <a:t> </a:t>
            </a:r>
            <a:r>
              <a:rPr lang="en-US" altLang="en-US" sz="3600" dirty="0" err="1">
                <a:solidFill>
                  <a:srgbClr val="0066FF"/>
                </a:solidFill>
                <a:latin typeface="Comic Sans MS" panose="030F0702030302020204" pitchFamily="66" charset="0"/>
              </a:rPr>
              <a:t>mandándo</a:t>
            </a:r>
            <a:r>
              <a:rPr lang="en-US" altLang="en-US" sz="3600" b="1" dirty="0" err="1">
                <a:solidFill>
                  <a:srgbClr val="FF3399"/>
                </a:solidFill>
                <a:latin typeface="Comic Sans MS" panose="030F0702030302020204" pitchFamily="66" charset="0"/>
              </a:rPr>
              <a:t>le</a:t>
            </a:r>
            <a:r>
              <a:rPr lang="en-US" altLang="en-US" sz="3600" dirty="0">
                <a:latin typeface="Comic Sans MS" panose="030F0702030302020204" pitchFamily="66" charset="0"/>
              </a:rPr>
              <a:t> el </a:t>
            </a:r>
            <a:r>
              <a:rPr lang="en-US" altLang="en-US" sz="3600" dirty="0" err="1">
                <a:latin typeface="Comic Sans MS" panose="030F0702030302020204" pitchFamily="66" charset="0"/>
              </a:rPr>
              <a:t>libro</a:t>
            </a:r>
            <a:r>
              <a:rPr lang="en-US" altLang="en-US" sz="3600" dirty="0">
                <a:latin typeface="Comic Sans MS" panose="030F0702030302020204" pitchFamily="66" charset="0"/>
              </a:rPr>
              <a:t> a Alfredo.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62E97EA-5189-4DF3-8B03-52FE2B695830}"/>
              </a:ext>
            </a:extLst>
          </p:cNvPr>
          <p:cNvCxnSpPr/>
          <p:nvPr/>
        </p:nvCxnSpPr>
        <p:spPr bwMode="auto">
          <a:xfrm>
            <a:off x="457200" y="3886200"/>
            <a:ext cx="8382000" cy="0"/>
          </a:xfrm>
          <a:prstGeom prst="line">
            <a:avLst/>
          </a:prstGeom>
          <a:solidFill>
            <a:srgbClr val="FFFF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62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3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3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300"/>
                                        <p:tgtEl>
                                          <p:spTgt spid="62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300"/>
                                        <p:tgtEl>
                                          <p:spTgt spid="62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300"/>
                                        <p:tgtEl>
                                          <p:spTgt spid="62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/>
      <p:bldP spid="62468" grpId="0"/>
      <p:bldP spid="62469" grpId="0"/>
      <p:bldP spid="62480" grpId="0"/>
      <p:bldP spid="62481" grpId="0"/>
      <p:bldP spid="62482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D81D3769-3FD1-4C0F-99C9-E5ADA6317DA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0013" y="457200"/>
            <a:ext cx="8939212" cy="121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200"/>
              <a:t>As mentioned, </a:t>
            </a:r>
            <a:r>
              <a:rPr lang="en-US" altLang="en-US" sz="3200" noProof="1"/>
              <a:t>occasionally a </a:t>
            </a:r>
            <a:r>
              <a:rPr lang="en-US" altLang="en-US" sz="3200" noProof="1">
                <a:solidFill>
                  <a:srgbClr val="CC3300"/>
                </a:solidFill>
              </a:rPr>
              <a:t>thing</a:t>
            </a:r>
            <a:r>
              <a:rPr lang="en-US" altLang="en-US" sz="3200" noProof="1"/>
              <a:t> </a:t>
            </a:r>
            <a:r>
              <a:rPr lang="en-US" altLang="en-US" sz="3200"/>
              <a:t>can be expressed as an indirect object</a:t>
            </a:r>
            <a:r>
              <a:rPr lang="en-US" altLang="en-US" sz="3200" noProof="1"/>
              <a:t>.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521D4F08-C2F0-4B32-8A90-0DBC21EF3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819400"/>
            <a:ext cx="8458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400"/>
              <a:t>They’re going to put a new engine in the </a:t>
            </a:r>
            <a:r>
              <a:rPr lang="en-US" altLang="en-US" sz="3400">
                <a:solidFill>
                  <a:srgbClr val="CC3300"/>
                </a:solidFill>
              </a:rPr>
              <a:t>car</a:t>
            </a:r>
            <a:r>
              <a:rPr lang="en-US" altLang="en-US" sz="3400" noProof="1"/>
              <a:t>.</a:t>
            </a:r>
          </a:p>
        </p:txBody>
      </p:sp>
      <p:sp>
        <p:nvSpPr>
          <p:cNvPr id="63492" name="Rectangle 4">
            <a:extLst>
              <a:ext uri="{FF2B5EF4-FFF2-40B4-BE49-F238E27FC236}">
                <a16:creationId xmlns:a16="http://schemas.microsoft.com/office/drawing/2014/main" id="{291D280B-4B71-46B0-A7D6-36172EF419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133600"/>
            <a:ext cx="8458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>
                <a:latin typeface="Comic Sans MS" panose="030F0702030302020204" pitchFamily="66" charset="0"/>
              </a:rPr>
              <a:t>Van a poner</a:t>
            </a:r>
            <a:r>
              <a:rPr lang="en-US" altLang="en-US" sz="3600">
                <a:solidFill>
                  <a:srgbClr val="CC3300"/>
                </a:solidFill>
                <a:latin typeface="Comic Sans MS" panose="030F0702030302020204" pitchFamily="66" charset="0"/>
              </a:rPr>
              <a:t>l</a:t>
            </a:r>
            <a:r>
              <a:rPr lang="en-US" altLang="en-US" sz="3600" noProof="1">
                <a:solidFill>
                  <a:srgbClr val="CC3300"/>
                </a:solidFill>
                <a:latin typeface="Comic Sans MS" panose="030F0702030302020204" pitchFamily="66" charset="0"/>
              </a:rPr>
              <a:t>e</a:t>
            </a:r>
            <a:r>
              <a:rPr lang="en-US" altLang="en-US" sz="3600" noProof="1">
                <a:latin typeface="Comic Sans MS" panose="030F0702030302020204" pitchFamily="66" charset="0"/>
              </a:rPr>
              <a:t> </a:t>
            </a:r>
            <a:r>
              <a:rPr lang="en-US" altLang="en-US" sz="3600">
                <a:latin typeface="Comic Sans MS" panose="030F0702030302020204" pitchFamily="66" charset="0"/>
              </a:rPr>
              <a:t>un motor nuevo al </a:t>
            </a:r>
            <a:r>
              <a:rPr lang="en-US" altLang="en-US" sz="3600">
                <a:solidFill>
                  <a:srgbClr val="CC3300"/>
                </a:solidFill>
                <a:latin typeface="Comic Sans MS" panose="030F0702030302020204" pitchFamily="66" charset="0"/>
              </a:rPr>
              <a:t>coche</a:t>
            </a:r>
            <a:r>
              <a:rPr lang="en-US" altLang="en-US" sz="3600" noProof="1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63500" name="Line 12">
            <a:extLst>
              <a:ext uri="{FF2B5EF4-FFF2-40B4-BE49-F238E27FC236}">
                <a16:creationId xmlns:a16="http://schemas.microsoft.com/office/drawing/2014/main" id="{AA43E3A2-B6DD-424C-AC7E-CE9EB09031D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22975" y="933450"/>
            <a:ext cx="1862138" cy="1304925"/>
          </a:xfrm>
          <a:prstGeom prst="line">
            <a:avLst/>
          </a:prstGeom>
          <a:noFill/>
          <a:ln w="19431">
            <a:solidFill>
              <a:srgbClr val="CC33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01" name="Text Box 13">
            <a:extLst>
              <a:ext uri="{FF2B5EF4-FFF2-40B4-BE49-F238E27FC236}">
                <a16:creationId xmlns:a16="http://schemas.microsoft.com/office/drawing/2014/main" id="{DDFBB136-37FD-4FC8-893F-2279D55F1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114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/>
              <a:t>Think of the installation of the new engine as an action that is being carried out on the car.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3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3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300"/>
                                        <p:tgtEl>
                                          <p:spTgt spid="63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3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 build="p" autoUpdateAnimBg="0"/>
      <p:bldP spid="63491" grpId="0" autoUpdateAnimBg="0"/>
      <p:bldP spid="63492" grpId="0" autoUpdateAnimBg="0"/>
      <p:bldP spid="6350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020E35C5-598D-4AE2-A29D-942624F00B2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28600" y="457200"/>
            <a:ext cx="8610600" cy="106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000"/>
              <a:t>Remember that the indirect object pronoun in Spanish can represent (at least) three different relationships</a:t>
            </a:r>
            <a:r>
              <a:rPr lang="en-US" altLang="en-US" sz="3000" noProof="1"/>
              <a:t>.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DD88F982-168B-417D-9FD2-05AC898C6E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9175" y="1752600"/>
            <a:ext cx="4495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en-US" altLang="en-US"/>
              <a:t>Paco</a:t>
            </a:r>
            <a:r>
              <a:rPr lang="en-US" altLang="en-US" noProof="1"/>
              <a:t> gave the book </a:t>
            </a:r>
            <a:r>
              <a:rPr lang="en-US" altLang="en-US" b="1" i="1" noProof="1">
                <a:solidFill>
                  <a:schemeClr val="accent2"/>
                </a:solidFill>
              </a:rPr>
              <a:t>to</a:t>
            </a:r>
            <a:r>
              <a:rPr lang="en-US" altLang="en-US" noProof="1">
                <a:solidFill>
                  <a:schemeClr val="accent2"/>
                </a:solidFill>
              </a:rPr>
              <a:t> me</a:t>
            </a:r>
            <a:r>
              <a:rPr lang="en-US" altLang="en-US" noProof="1"/>
              <a:t>.</a:t>
            </a:r>
          </a:p>
        </p:txBody>
      </p:sp>
      <p:sp>
        <p:nvSpPr>
          <p:cNvPr id="53264" name="Rectangle 16">
            <a:extLst>
              <a:ext uri="{FF2B5EF4-FFF2-40B4-BE49-F238E27FC236}">
                <a16:creationId xmlns:a16="http://schemas.microsoft.com/office/drawing/2014/main" id="{891F2E10-D8CD-4444-BF4D-D66A2AE49B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9175" y="2286000"/>
            <a:ext cx="5181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en-US" altLang="en-US" sz="2800">
                <a:latin typeface="Comic Sans MS" panose="030F0702030302020204" pitchFamily="66" charset="0"/>
              </a:rPr>
              <a:t>Paco</a:t>
            </a:r>
            <a:r>
              <a:rPr lang="en-US" altLang="en-US" sz="2800" noProof="1">
                <a:latin typeface="Comic Sans MS" panose="030F0702030302020204" pitchFamily="66" charset="0"/>
              </a:rPr>
              <a:t> </a:t>
            </a:r>
            <a:r>
              <a:rPr lang="en-US" altLang="en-US" sz="2800" noProof="1">
                <a:solidFill>
                  <a:schemeClr val="accent2"/>
                </a:solidFill>
                <a:latin typeface="Comic Sans MS" panose="030F0702030302020204" pitchFamily="66" charset="0"/>
              </a:rPr>
              <a:t>me</a:t>
            </a:r>
            <a:r>
              <a:rPr lang="en-US" altLang="en-US" sz="2800" noProof="1">
                <a:latin typeface="Comic Sans MS" panose="030F0702030302020204" pitchFamily="66" charset="0"/>
              </a:rPr>
              <a:t> dio el libro (a mí).</a:t>
            </a:r>
          </a:p>
        </p:txBody>
      </p:sp>
      <p:sp>
        <p:nvSpPr>
          <p:cNvPr id="53265" name="Rectangle 17">
            <a:extLst>
              <a:ext uri="{FF2B5EF4-FFF2-40B4-BE49-F238E27FC236}">
                <a16:creationId xmlns:a16="http://schemas.microsoft.com/office/drawing/2014/main" id="{9394BFCD-2402-426F-95B1-1EC801DF60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9175" y="3124200"/>
            <a:ext cx="5257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en-US" altLang="en-US"/>
              <a:t>Paco</a:t>
            </a:r>
            <a:r>
              <a:rPr lang="en-US" altLang="en-US" noProof="1"/>
              <a:t> </a:t>
            </a:r>
            <a:r>
              <a:rPr lang="en-US" altLang="en-US"/>
              <a:t>took</a:t>
            </a:r>
            <a:r>
              <a:rPr lang="en-US" altLang="en-US" noProof="1"/>
              <a:t> the book </a:t>
            </a:r>
            <a:r>
              <a:rPr lang="en-US" altLang="en-US" b="1" i="1">
                <a:solidFill>
                  <a:schemeClr val="accent2"/>
                </a:solidFill>
              </a:rPr>
              <a:t>from</a:t>
            </a:r>
            <a:r>
              <a:rPr lang="en-US" altLang="en-US" noProof="1">
                <a:solidFill>
                  <a:schemeClr val="accent2"/>
                </a:solidFill>
              </a:rPr>
              <a:t> me</a:t>
            </a:r>
            <a:r>
              <a:rPr lang="en-US" altLang="en-US" noProof="1"/>
              <a:t>.</a:t>
            </a:r>
          </a:p>
        </p:txBody>
      </p:sp>
      <p:sp>
        <p:nvSpPr>
          <p:cNvPr id="53266" name="Rectangle 18">
            <a:extLst>
              <a:ext uri="{FF2B5EF4-FFF2-40B4-BE49-F238E27FC236}">
                <a16:creationId xmlns:a16="http://schemas.microsoft.com/office/drawing/2014/main" id="{66C8455C-10E7-4686-B0C6-88C1F13F3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9175" y="3657600"/>
            <a:ext cx="5867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en-US" altLang="en-US" sz="2800">
                <a:latin typeface="Comic Sans MS" panose="030F0702030302020204" pitchFamily="66" charset="0"/>
              </a:rPr>
              <a:t>Paco</a:t>
            </a:r>
            <a:r>
              <a:rPr lang="en-US" altLang="en-US" sz="2800" noProof="1">
                <a:latin typeface="Comic Sans MS" panose="030F0702030302020204" pitchFamily="66" charset="0"/>
              </a:rPr>
              <a:t> </a:t>
            </a:r>
            <a:r>
              <a:rPr lang="en-US" altLang="en-US" sz="2800" noProof="1">
                <a:solidFill>
                  <a:schemeClr val="accent2"/>
                </a:solidFill>
                <a:latin typeface="Comic Sans MS" panose="030F0702030302020204" pitchFamily="66" charset="0"/>
              </a:rPr>
              <a:t>me</a:t>
            </a:r>
            <a:r>
              <a:rPr lang="en-US" altLang="en-US" sz="2800" noProof="1">
                <a:latin typeface="Comic Sans MS" panose="030F0702030302020204" pitchFamily="66" charset="0"/>
              </a:rPr>
              <a:t> quitó el libro (a mí).</a:t>
            </a:r>
          </a:p>
        </p:txBody>
      </p:sp>
      <p:sp>
        <p:nvSpPr>
          <p:cNvPr id="53267" name="Rectangle 19">
            <a:extLst>
              <a:ext uri="{FF2B5EF4-FFF2-40B4-BE49-F238E27FC236}">
                <a16:creationId xmlns:a16="http://schemas.microsoft.com/office/drawing/2014/main" id="{C6E6CACC-41C9-42C9-9CC5-3CE149CB55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9175" y="4405313"/>
            <a:ext cx="5105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en-US" altLang="en-US"/>
              <a:t>Paco</a:t>
            </a:r>
            <a:r>
              <a:rPr lang="en-US" altLang="en-US" noProof="1"/>
              <a:t> </a:t>
            </a:r>
            <a:r>
              <a:rPr lang="en-US" altLang="en-US"/>
              <a:t>bought</a:t>
            </a:r>
            <a:r>
              <a:rPr lang="en-US" altLang="en-US" noProof="1"/>
              <a:t> the book </a:t>
            </a:r>
            <a:r>
              <a:rPr lang="en-US" altLang="en-US" b="1" i="1">
                <a:solidFill>
                  <a:schemeClr val="accent2"/>
                </a:solidFill>
              </a:rPr>
              <a:t>for</a:t>
            </a:r>
            <a:r>
              <a:rPr lang="en-US" altLang="en-US" noProof="1">
                <a:solidFill>
                  <a:schemeClr val="accent2"/>
                </a:solidFill>
              </a:rPr>
              <a:t> me</a:t>
            </a:r>
            <a:r>
              <a:rPr lang="en-US" altLang="en-US" noProof="1"/>
              <a:t>.</a:t>
            </a:r>
          </a:p>
        </p:txBody>
      </p:sp>
      <p:sp>
        <p:nvSpPr>
          <p:cNvPr id="53268" name="Rectangle 20">
            <a:extLst>
              <a:ext uri="{FF2B5EF4-FFF2-40B4-BE49-F238E27FC236}">
                <a16:creationId xmlns:a16="http://schemas.microsoft.com/office/drawing/2014/main" id="{E9214165-2000-424F-AFBA-79E653F59A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9175" y="4953000"/>
            <a:ext cx="6019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en-US" altLang="en-US" sz="2800">
                <a:latin typeface="Comic Sans MS" panose="030F0702030302020204" pitchFamily="66" charset="0"/>
              </a:rPr>
              <a:t>Paco</a:t>
            </a:r>
            <a:r>
              <a:rPr lang="en-US" altLang="en-US" sz="2800" noProof="1">
                <a:latin typeface="Comic Sans MS" panose="030F0702030302020204" pitchFamily="66" charset="0"/>
              </a:rPr>
              <a:t> </a:t>
            </a:r>
            <a:r>
              <a:rPr lang="en-US" altLang="en-US" sz="2800" noProof="1">
                <a:solidFill>
                  <a:schemeClr val="accent2"/>
                </a:solidFill>
                <a:latin typeface="Comic Sans MS" panose="030F0702030302020204" pitchFamily="66" charset="0"/>
              </a:rPr>
              <a:t>me</a:t>
            </a:r>
            <a:r>
              <a:rPr lang="en-US" altLang="en-US" sz="2800" noProof="1">
                <a:latin typeface="Comic Sans MS" panose="030F0702030302020204" pitchFamily="66" charset="0"/>
              </a:rPr>
              <a:t> compró el libro (a mí).</a:t>
            </a:r>
          </a:p>
        </p:txBody>
      </p:sp>
      <p:sp>
        <p:nvSpPr>
          <p:cNvPr id="53269" name="Oval 21">
            <a:extLst>
              <a:ext uri="{FF2B5EF4-FFF2-40B4-BE49-F238E27FC236}">
                <a16:creationId xmlns:a16="http://schemas.microsoft.com/office/drawing/2014/main" id="{65B5D480-EA97-4F17-BB04-F32AB5E3E8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5775" y="1843088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71" name="Oval 23">
            <a:extLst>
              <a:ext uri="{FF2B5EF4-FFF2-40B4-BE49-F238E27FC236}">
                <a16:creationId xmlns:a16="http://schemas.microsoft.com/office/drawing/2014/main" id="{C1826914-53AE-49E1-9A5D-F36D1D9B44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1375" y="4462463"/>
            <a:ext cx="663575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73" name="Text Box 25">
            <a:extLst>
              <a:ext uri="{FF2B5EF4-FFF2-40B4-BE49-F238E27FC236}">
                <a16:creationId xmlns:a16="http://schemas.microsoft.com/office/drawing/2014/main" id="{9A081A36-235E-4D12-AF83-A99580ACFA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057400"/>
            <a:ext cx="2819400" cy="180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altLang="en-US" sz="2500"/>
              <a:t>All three—</a:t>
            </a:r>
            <a:r>
              <a:rPr lang="en-US" altLang="en-US" sz="2500" b="1"/>
              <a:t>to</a:t>
            </a:r>
            <a:r>
              <a:rPr lang="en-US" altLang="en-US" sz="2500"/>
              <a:t>, </a:t>
            </a:r>
            <a:r>
              <a:rPr lang="en-US" altLang="en-US" sz="2500" b="1"/>
              <a:t>from</a:t>
            </a:r>
            <a:r>
              <a:rPr lang="en-US" altLang="en-US" sz="2500"/>
              <a:t> and </a:t>
            </a:r>
            <a:r>
              <a:rPr lang="en-US" altLang="en-US" sz="2500" b="1"/>
              <a:t>for</a:t>
            </a:r>
            <a:r>
              <a:rPr lang="en-US" altLang="en-US" sz="2500"/>
              <a:t>— are represented by the single preposition </a:t>
            </a:r>
            <a:r>
              <a:rPr lang="en-US" altLang="en-US" sz="2500" u="sng"/>
              <a:t>a</a:t>
            </a:r>
            <a:r>
              <a:rPr lang="en-US" altLang="en-US" sz="2500"/>
              <a:t> in Spanish.</a:t>
            </a:r>
            <a:endParaRPr lang="en-US" altLang="en-US" sz="2500" noProof="1"/>
          </a:p>
        </p:txBody>
      </p:sp>
      <p:sp>
        <p:nvSpPr>
          <p:cNvPr id="53274" name="Line 26">
            <a:extLst>
              <a:ext uri="{FF2B5EF4-FFF2-40B4-BE49-F238E27FC236}">
                <a16:creationId xmlns:a16="http://schemas.microsoft.com/office/drawing/2014/main" id="{57F753A1-4144-4AC5-9EA7-D1FAA5FB05E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800600" y="2801938"/>
            <a:ext cx="1238250" cy="1000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5" name="Line 27">
            <a:extLst>
              <a:ext uri="{FF2B5EF4-FFF2-40B4-BE49-F238E27FC236}">
                <a16:creationId xmlns:a16="http://schemas.microsoft.com/office/drawing/2014/main" id="{BC6C8225-33C1-436C-A58F-479DCEE66A2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06975" y="2908300"/>
            <a:ext cx="1038225" cy="9096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6" name="Line 28">
            <a:extLst>
              <a:ext uri="{FF2B5EF4-FFF2-40B4-BE49-F238E27FC236}">
                <a16:creationId xmlns:a16="http://schemas.microsoft.com/office/drawing/2014/main" id="{1C78FA36-B4F3-4696-85A2-BA1B04E9BA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24488" y="2921000"/>
            <a:ext cx="620712" cy="2170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7" name="Line 29">
            <a:extLst>
              <a:ext uri="{FF2B5EF4-FFF2-40B4-BE49-F238E27FC236}">
                <a16:creationId xmlns:a16="http://schemas.microsoft.com/office/drawing/2014/main" id="{5C33DF80-12D9-4D2B-B2FD-998CB62907B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51363" y="2736850"/>
            <a:ext cx="215900" cy="0"/>
          </a:xfrm>
          <a:prstGeom prst="line">
            <a:avLst/>
          </a:prstGeom>
          <a:noFill/>
          <a:ln w="19431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8" name="Line 30">
            <a:extLst>
              <a:ext uri="{FF2B5EF4-FFF2-40B4-BE49-F238E27FC236}">
                <a16:creationId xmlns:a16="http://schemas.microsoft.com/office/drawing/2014/main" id="{C3A6BD2D-848C-41FC-882A-87427D853785}"/>
              </a:ext>
            </a:extLst>
          </p:cNvPr>
          <p:cNvSpPr>
            <a:spLocks noChangeShapeType="1"/>
          </p:cNvSpPr>
          <p:nvPr/>
        </p:nvSpPr>
        <p:spPr bwMode="auto">
          <a:xfrm>
            <a:off x="4868863" y="4113213"/>
            <a:ext cx="215900" cy="0"/>
          </a:xfrm>
          <a:prstGeom prst="line">
            <a:avLst/>
          </a:prstGeom>
          <a:noFill/>
          <a:ln w="19431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9" name="Line 31">
            <a:extLst>
              <a:ext uri="{FF2B5EF4-FFF2-40B4-BE49-F238E27FC236}">
                <a16:creationId xmlns:a16="http://schemas.microsoft.com/office/drawing/2014/main" id="{4A98EAE1-9AFB-4228-B54A-95FF454CA10F}"/>
              </a:ext>
            </a:extLst>
          </p:cNvPr>
          <p:cNvSpPr>
            <a:spLocks noChangeShapeType="1"/>
          </p:cNvSpPr>
          <p:nvPr/>
        </p:nvSpPr>
        <p:spPr bwMode="auto">
          <a:xfrm>
            <a:off x="5230813" y="5403850"/>
            <a:ext cx="215900" cy="0"/>
          </a:xfrm>
          <a:prstGeom prst="line">
            <a:avLst/>
          </a:prstGeom>
          <a:noFill/>
          <a:ln w="19431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0" name="Oval 22">
            <a:extLst>
              <a:ext uri="{FF2B5EF4-FFF2-40B4-BE49-F238E27FC236}">
                <a16:creationId xmlns:a16="http://schemas.microsoft.com/office/drawing/2014/main" id="{CD682409-14AB-458F-9951-188601D7EC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3388" y="3181350"/>
            <a:ext cx="9525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3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"/>
                                        <p:tgtEl>
                                          <p:spTgt spid="53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300"/>
                                        <p:tgtEl>
                                          <p:spTgt spid="53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3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00"/>
                                        <p:tgtEl>
                                          <p:spTgt spid="53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300"/>
                                        <p:tgtEl>
                                          <p:spTgt spid="53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3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300"/>
                                        <p:tgtEl>
                                          <p:spTgt spid="53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300"/>
                                        <p:tgtEl>
                                          <p:spTgt spid="53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300"/>
                                        <p:tgtEl>
                                          <p:spTgt spid="53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53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6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300"/>
                                        <p:tgtEl>
                                          <p:spTgt spid="53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53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7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300"/>
                                        <p:tgtEl>
                                          <p:spTgt spid="53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53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 build="p" autoUpdateAnimBg="0"/>
      <p:bldP spid="53251" grpId="0" autoUpdateAnimBg="0"/>
      <p:bldP spid="53264" grpId="0" autoUpdateAnimBg="0"/>
      <p:bldP spid="53265" grpId="0" autoUpdateAnimBg="0"/>
      <p:bldP spid="53266" grpId="0" autoUpdateAnimBg="0"/>
      <p:bldP spid="53267" grpId="0" autoUpdateAnimBg="0"/>
      <p:bldP spid="53268" grpId="0" autoUpdateAnimBg="0"/>
      <p:bldP spid="53273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65439192-E2C2-42AF-A3ED-39DE4BEFD18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62000" y="381000"/>
            <a:ext cx="7467600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200" noProof="1"/>
              <a:t>An </a:t>
            </a:r>
            <a:r>
              <a:rPr lang="en-US" altLang="en-US" sz="3200" i="1" noProof="1"/>
              <a:t>indirect object</a:t>
            </a:r>
            <a:r>
              <a:rPr lang="en-US" altLang="en-US" sz="3200" noProof="1"/>
              <a:t> is almost always a </a:t>
            </a:r>
            <a:r>
              <a:rPr lang="en-US" altLang="en-US" sz="3200" u="sng" noProof="1">
                <a:solidFill>
                  <a:schemeClr val="accent2"/>
                </a:solidFill>
              </a:rPr>
              <a:t>person</a:t>
            </a:r>
            <a:r>
              <a:rPr lang="en-US" altLang="en-US" sz="3200" noProof="1"/>
              <a:t> (occasionally a </a:t>
            </a:r>
            <a:r>
              <a:rPr lang="en-US" altLang="en-US" sz="3200" noProof="1">
                <a:solidFill>
                  <a:srgbClr val="0000FF"/>
                </a:solidFill>
              </a:rPr>
              <a:t>thing</a:t>
            </a:r>
            <a:r>
              <a:rPr lang="en-US" altLang="en-US" sz="3200" noProof="1"/>
              <a:t>) that is indirectly affected by the action of the verb.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5013FA03-ECBB-4B91-8FF1-E97287D0D2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819400"/>
            <a:ext cx="4495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Paco</a:t>
            </a:r>
            <a:r>
              <a:rPr lang="en-US" altLang="en-US" noProof="1"/>
              <a:t> gave </a:t>
            </a:r>
            <a:r>
              <a:rPr lang="en-US" altLang="en-US" noProof="1">
                <a:solidFill>
                  <a:srgbClr val="FF0066"/>
                </a:solidFill>
              </a:rPr>
              <a:t>the book</a:t>
            </a:r>
            <a:r>
              <a:rPr lang="en-US" altLang="en-US" noProof="1"/>
              <a:t> </a:t>
            </a:r>
            <a:r>
              <a:rPr lang="en-US" altLang="en-US" b="1" i="1" noProof="1">
                <a:solidFill>
                  <a:schemeClr val="accent2"/>
                </a:solidFill>
              </a:rPr>
              <a:t>to</a:t>
            </a:r>
            <a:r>
              <a:rPr lang="en-US" altLang="en-US" noProof="1">
                <a:solidFill>
                  <a:schemeClr val="accent2"/>
                </a:solidFill>
              </a:rPr>
              <a:t> me</a:t>
            </a:r>
            <a:r>
              <a:rPr lang="en-US" altLang="en-US" noProof="1"/>
              <a:t>.</a:t>
            </a:r>
          </a:p>
        </p:txBody>
      </p:sp>
      <p:sp>
        <p:nvSpPr>
          <p:cNvPr id="68612" name="Rectangle 4">
            <a:extLst>
              <a:ext uri="{FF2B5EF4-FFF2-40B4-BE49-F238E27FC236}">
                <a16:creationId xmlns:a16="http://schemas.microsoft.com/office/drawing/2014/main" id="{36C8E86D-1007-4522-A57C-A7A2229F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7450" y="4114800"/>
            <a:ext cx="419735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mic Sans MS" panose="030F0702030302020204" pitchFamily="66" charset="0"/>
              </a:rPr>
              <a:t>Paco</a:t>
            </a:r>
            <a:r>
              <a:rPr lang="en-US" altLang="en-US" noProof="1">
                <a:latin typeface="Comic Sans MS" panose="030F0702030302020204" pitchFamily="66" charset="0"/>
              </a:rPr>
              <a:t> </a:t>
            </a:r>
            <a:r>
              <a:rPr lang="en-US" altLang="en-US" noProof="1">
                <a:solidFill>
                  <a:schemeClr val="accent2"/>
                </a:solidFill>
                <a:latin typeface="Comic Sans MS" panose="030F0702030302020204" pitchFamily="66" charset="0"/>
              </a:rPr>
              <a:t>me</a:t>
            </a:r>
            <a:r>
              <a:rPr lang="en-US" altLang="en-US" noProof="1">
                <a:latin typeface="Comic Sans MS" panose="030F0702030302020204" pitchFamily="66" charset="0"/>
              </a:rPr>
              <a:t> dio </a:t>
            </a:r>
            <a:r>
              <a:rPr lang="en-US" altLang="en-US" noProof="1">
                <a:solidFill>
                  <a:srgbClr val="FF0066"/>
                </a:solidFill>
                <a:latin typeface="Comic Sans MS" panose="030F0702030302020204" pitchFamily="66" charset="0"/>
              </a:rPr>
              <a:t>el libro</a:t>
            </a:r>
            <a:r>
              <a:rPr lang="en-US" altLang="en-US" noProof="1">
                <a:latin typeface="Comic Sans MS" panose="030F0702030302020204" pitchFamily="66" charset="0"/>
              </a:rPr>
              <a:t>.</a:t>
            </a:r>
          </a:p>
        </p:txBody>
      </p:sp>
      <p:grpSp>
        <p:nvGrpSpPr>
          <p:cNvPr id="68613" name="Group 5">
            <a:extLst>
              <a:ext uri="{FF2B5EF4-FFF2-40B4-BE49-F238E27FC236}">
                <a16:creationId xmlns:a16="http://schemas.microsoft.com/office/drawing/2014/main" id="{9E1C3D68-DB19-4ADF-ADAC-FDCAD7711BC4}"/>
              </a:ext>
            </a:extLst>
          </p:cNvPr>
          <p:cNvGrpSpPr>
            <a:grpSpLocks/>
          </p:cNvGrpSpPr>
          <p:nvPr/>
        </p:nvGrpSpPr>
        <p:grpSpPr bwMode="auto">
          <a:xfrm>
            <a:off x="5413375" y="3276600"/>
            <a:ext cx="1825625" cy="1000125"/>
            <a:chOff x="3362" y="2064"/>
            <a:chExt cx="1150" cy="630"/>
          </a:xfrm>
        </p:grpSpPr>
        <p:sp>
          <p:nvSpPr>
            <p:cNvPr id="68614" name="AutoShape 6">
              <a:extLst>
                <a:ext uri="{FF2B5EF4-FFF2-40B4-BE49-F238E27FC236}">
                  <a16:creationId xmlns:a16="http://schemas.microsoft.com/office/drawing/2014/main" id="{7D67C14D-53DE-46C7-B4C5-893202095C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4173" y="1819"/>
              <a:ext cx="93" cy="584"/>
            </a:xfrm>
            <a:prstGeom prst="rightBrace">
              <a:avLst>
                <a:gd name="adj1" fmla="val 52330"/>
                <a:gd name="adj2" fmla="val 50000"/>
              </a:avLst>
            </a:prstGeom>
            <a:noFill/>
            <a:ln w="1968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15" name="Line 7">
              <a:extLst>
                <a:ext uri="{FF2B5EF4-FFF2-40B4-BE49-F238E27FC236}">
                  <a16:creationId xmlns:a16="http://schemas.microsoft.com/office/drawing/2014/main" id="{B0F4DF9A-CC63-4FD1-90F1-4BE23AB3F1D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62" y="2155"/>
              <a:ext cx="859" cy="539"/>
            </a:xfrm>
            <a:prstGeom prst="line">
              <a:avLst/>
            </a:prstGeom>
            <a:noFill/>
            <a:ln w="1968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8616" name="Text Box 8">
            <a:extLst>
              <a:ext uri="{FF2B5EF4-FFF2-40B4-BE49-F238E27FC236}">
                <a16:creationId xmlns:a16="http://schemas.microsoft.com/office/drawing/2014/main" id="{53DC14E4-09E3-4694-95F3-10D9604AB7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133600"/>
            <a:ext cx="2286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u="sng"/>
              <a:t>What</a:t>
            </a:r>
            <a:r>
              <a:rPr lang="en-US" altLang="en-US"/>
              <a:t> did Paco give?  The book. That’s our </a:t>
            </a:r>
            <a:r>
              <a:rPr lang="en-US" altLang="en-US" u="sng">
                <a:solidFill>
                  <a:srgbClr val="FF0066"/>
                </a:solidFill>
              </a:rPr>
              <a:t>direct object</a:t>
            </a:r>
            <a:r>
              <a:rPr lang="en-US" altLang="en-US"/>
              <a:t>.</a:t>
            </a:r>
            <a:endParaRPr lang="en-US" altLang="en-US" noProof="1"/>
          </a:p>
        </p:txBody>
      </p:sp>
      <p:sp>
        <p:nvSpPr>
          <p:cNvPr id="68617" name="Text Box 9">
            <a:extLst>
              <a:ext uri="{FF2B5EF4-FFF2-40B4-BE49-F238E27FC236}">
                <a16:creationId xmlns:a16="http://schemas.microsoft.com/office/drawing/2014/main" id="{5B75B556-09B6-46D7-B59F-FE434715C3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949700"/>
            <a:ext cx="2286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i="1" u="sng"/>
              <a:t>To</a:t>
            </a:r>
            <a:r>
              <a:rPr lang="en-US" altLang="en-US" u="sng"/>
              <a:t> whom</a:t>
            </a:r>
            <a:r>
              <a:rPr lang="en-US" altLang="en-US"/>
              <a:t> did Paco give the book?  </a:t>
            </a:r>
            <a:r>
              <a:rPr lang="en-US" altLang="en-US" i="1"/>
              <a:t>To</a:t>
            </a:r>
            <a:r>
              <a:rPr lang="en-US" altLang="en-US"/>
              <a:t> me. That’s our </a:t>
            </a:r>
            <a:r>
              <a:rPr lang="en-US" altLang="en-US" u="sng">
                <a:solidFill>
                  <a:srgbClr val="0000FF"/>
                </a:solidFill>
              </a:rPr>
              <a:t>indirect object</a:t>
            </a:r>
            <a:r>
              <a:rPr lang="en-US" altLang="en-US"/>
              <a:t>.</a:t>
            </a:r>
            <a:endParaRPr lang="en-US" altLang="en-US" noProof="1"/>
          </a:p>
        </p:txBody>
      </p:sp>
      <p:sp>
        <p:nvSpPr>
          <p:cNvPr id="68618" name="Arc 10">
            <a:extLst>
              <a:ext uri="{FF2B5EF4-FFF2-40B4-BE49-F238E27FC236}">
                <a16:creationId xmlns:a16="http://schemas.microsoft.com/office/drawing/2014/main" id="{08B2BE63-8771-42CE-9776-783FED215D9A}"/>
              </a:ext>
            </a:extLst>
          </p:cNvPr>
          <p:cNvSpPr>
            <a:spLocks/>
          </p:cNvSpPr>
          <p:nvPr/>
        </p:nvSpPr>
        <p:spPr bwMode="auto">
          <a:xfrm rot="8717638" flipH="1" flipV="1">
            <a:off x="3352800" y="1865313"/>
            <a:ext cx="2133600" cy="2386012"/>
          </a:xfrm>
          <a:custGeom>
            <a:avLst/>
            <a:gdLst>
              <a:gd name="G0" fmla="+- 113 0 0"/>
              <a:gd name="G1" fmla="+- 21600 0 0"/>
              <a:gd name="G2" fmla="+- 21600 0 0"/>
              <a:gd name="T0" fmla="*/ 0 w 20950"/>
              <a:gd name="T1" fmla="*/ 0 h 21600"/>
              <a:gd name="T2" fmla="*/ 20950 w 20950"/>
              <a:gd name="T3" fmla="*/ 15911 h 21600"/>
              <a:gd name="T4" fmla="*/ 113 w 2095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50" h="21600" fill="none" extrusionOk="0">
                <a:moveTo>
                  <a:pt x="0" y="0"/>
                </a:moveTo>
                <a:cubicBezTo>
                  <a:pt x="37" y="0"/>
                  <a:pt x="75" y="0"/>
                  <a:pt x="113" y="0"/>
                </a:cubicBezTo>
                <a:cubicBezTo>
                  <a:pt x="9851" y="0"/>
                  <a:pt x="18385" y="6516"/>
                  <a:pt x="20950" y="15910"/>
                </a:cubicBezTo>
              </a:path>
              <a:path w="20950" h="21600" stroke="0" extrusionOk="0">
                <a:moveTo>
                  <a:pt x="0" y="0"/>
                </a:moveTo>
                <a:cubicBezTo>
                  <a:pt x="37" y="0"/>
                  <a:pt x="75" y="0"/>
                  <a:pt x="113" y="0"/>
                </a:cubicBezTo>
                <a:cubicBezTo>
                  <a:pt x="9851" y="0"/>
                  <a:pt x="18385" y="6516"/>
                  <a:pt x="20950" y="15910"/>
                </a:cubicBezTo>
                <a:lnTo>
                  <a:pt x="113" y="21600"/>
                </a:lnTo>
                <a:close/>
              </a:path>
            </a:pathLst>
          </a:custGeom>
          <a:noFill/>
          <a:ln w="19431">
            <a:solidFill>
              <a:srgbClr val="FF0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9" name="Line 11">
            <a:extLst>
              <a:ext uri="{FF2B5EF4-FFF2-40B4-BE49-F238E27FC236}">
                <a16:creationId xmlns:a16="http://schemas.microsoft.com/office/drawing/2014/main" id="{ED75B34E-BEF4-4F20-BC46-B0CC6564CB5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14650" y="3408363"/>
            <a:ext cx="3349625" cy="1087437"/>
          </a:xfrm>
          <a:prstGeom prst="line">
            <a:avLst/>
          </a:prstGeom>
          <a:noFill/>
          <a:ln w="19431">
            <a:solidFill>
              <a:srgbClr val="0000FF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20" name="Line 12">
            <a:extLst>
              <a:ext uri="{FF2B5EF4-FFF2-40B4-BE49-F238E27FC236}">
                <a16:creationId xmlns:a16="http://schemas.microsoft.com/office/drawing/2014/main" id="{A8DBB7B9-AFF2-4B51-AC91-7497F8A9F4B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10400" y="914400"/>
            <a:ext cx="827088" cy="2057400"/>
          </a:xfrm>
          <a:prstGeom prst="line">
            <a:avLst/>
          </a:prstGeom>
          <a:noFill/>
          <a:ln w="19431">
            <a:solidFill>
              <a:srgbClr val="0000FF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8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8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8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8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6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 build="p" autoUpdateAnimBg="0"/>
      <p:bldP spid="68611" grpId="0" autoUpdateAnimBg="0"/>
      <p:bldP spid="68612" grpId="0" autoUpdateAnimBg="0"/>
      <p:bldP spid="68616" grpId="0" autoUpdateAnimBg="0"/>
      <p:bldP spid="68617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760AE969-21C9-4E58-A3E3-E45CA2DBDC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676400"/>
            <a:ext cx="7772400" cy="1447800"/>
          </a:xfrm>
        </p:spPr>
        <p:txBody>
          <a:bodyPr/>
          <a:lstStyle/>
          <a:p>
            <a:r>
              <a:rPr lang="en-US" altLang="en-US" sz="8000" noProof="1"/>
              <a:t>FIN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>
            <a:extLst>
              <a:ext uri="{FF2B5EF4-FFF2-40B4-BE49-F238E27FC236}">
                <a16:creationId xmlns:a16="http://schemas.microsoft.com/office/drawing/2014/main" id="{E684AEAC-0480-4F0E-A66F-9CE4A0A1D6D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62000" y="381000"/>
            <a:ext cx="7467600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200" noProof="1"/>
              <a:t>An </a:t>
            </a:r>
            <a:r>
              <a:rPr lang="en-US" altLang="en-US" sz="3200" i="1" noProof="1"/>
              <a:t>indirect object</a:t>
            </a:r>
            <a:r>
              <a:rPr lang="en-US" altLang="en-US" sz="3200" noProof="1"/>
              <a:t> is almost always a </a:t>
            </a:r>
            <a:r>
              <a:rPr lang="en-US" altLang="en-US" sz="3200" u="sng" noProof="1">
                <a:solidFill>
                  <a:schemeClr val="accent2"/>
                </a:solidFill>
              </a:rPr>
              <a:t>person</a:t>
            </a:r>
            <a:r>
              <a:rPr lang="en-US" altLang="en-US" sz="3200" noProof="1"/>
              <a:t> (occasionally a </a:t>
            </a:r>
            <a:r>
              <a:rPr lang="en-US" altLang="en-US" sz="3200" noProof="1">
                <a:solidFill>
                  <a:srgbClr val="0000FF"/>
                </a:solidFill>
              </a:rPr>
              <a:t>thing</a:t>
            </a:r>
            <a:r>
              <a:rPr lang="en-US" altLang="en-US" sz="3200" noProof="1"/>
              <a:t>) that is indirectly affected by the action of the verb.</a:t>
            </a:r>
          </a:p>
        </p:txBody>
      </p:sp>
      <p:sp>
        <p:nvSpPr>
          <p:cNvPr id="49155" name="Rectangle 1027">
            <a:extLst>
              <a:ext uri="{FF2B5EF4-FFF2-40B4-BE49-F238E27FC236}">
                <a16:creationId xmlns:a16="http://schemas.microsoft.com/office/drawing/2014/main" id="{15C32BD6-4DF0-486B-AB4F-259E9C6D6D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819400"/>
            <a:ext cx="4495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Paco</a:t>
            </a:r>
            <a:r>
              <a:rPr lang="en-US" altLang="en-US" noProof="1"/>
              <a:t> gave </a:t>
            </a:r>
            <a:r>
              <a:rPr lang="en-US" altLang="en-US" noProof="1">
                <a:solidFill>
                  <a:srgbClr val="FF0066"/>
                </a:solidFill>
              </a:rPr>
              <a:t>the book</a:t>
            </a:r>
            <a:r>
              <a:rPr lang="en-US" altLang="en-US" noProof="1"/>
              <a:t> </a:t>
            </a:r>
            <a:r>
              <a:rPr lang="en-US" altLang="en-US" b="1" i="1" noProof="1">
                <a:solidFill>
                  <a:schemeClr val="accent2"/>
                </a:solidFill>
              </a:rPr>
              <a:t>to</a:t>
            </a:r>
            <a:r>
              <a:rPr lang="en-US" altLang="en-US" noProof="1">
                <a:solidFill>
                  <a:schemeClr val="accent2"/>
                </a:solidFill>
              </a:rPr>
              <a:t> me</a:t>
            </a:r>
            <a:r>
              <a:rPr lang="en-US" altLang="en-US" noProof="1"/>
              <a:t>.</a:t>
            </a:r>
          </a:p>
        </p:txBody>
      </p:sp>
      <p:sp>
        <p:nvSpPr>
          <p:cNvPr id="49156" name="Rectangle 1028">
            <a:extLst>
              <a:ext uri="{FF2B5EF4-FFF2-40B4-BE49-F238E27FC236}">
                <a16:creationId xmlns:a16="http://schemas.microsoft.com/office/drawing/2014/main" id="{46A5BE15-8CEC-464C-8583-D43F4F0240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7450" y="4114800"/>
            <a:ext cx="419735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mic Sans MS" panose="030F0702030302020204" pitchFamily="66" charset="0"/>
              </a:rPr>
              <a:t>Paco</a:t>
            </a:r>
            <a:r>
              <a:rPr lang="en-US" altLang="en-US" noProof="1">
                <a:latin typeface="Comic Sans MS" panose="030F0702030302020204" pitchFamily="66" charset="0"/>
              </a:rPr>
              <a:t> </a:t>
            </a:r>
            <a:r>
              <a:rPr lang="en-US" altLang="en-US" noProof="1">
                <a:solidFill>
                  <a:schemeClr val="accent2"/>
                </a:solidFill>
                <a:latin typeface="Comic Sans MS" panose="030F0702030302020204" pitchFamily="66" charset="0"/>
              </a:rPr>
              <a:t>me</a:t>
            </a:r>
            <a:r>
              <a:rPr lang="en-US" altLang="en-US" noProof="1">
                <a:latin typeface="Comic Sans MS" panose="030F0702030302020204" pitchFamily="66" charset="0"/>
              </a:rPr>
              <a:t> dio </a:t>
            </a:r>
            <a:r>
              <a:rPr lang="en-US" altLang="en-US" noProof="1">
                <a:solidFill>
                  <a:srgbClr val="FF0066"/>
                </a:solidFill>
                <a:latin typeface="Comic Sans MS" panose="030F0702030302020204" pitchFamily="66" charset="0"/>
              </a:rPr>
              <a:t>el libro</a:t>
            </a:r>
            <a:r>
              <a:rPr lang="en-US" altLang="en-US" noProof="1">
                <a:latin typeface="Comic Sans MS" panose="030F0702030302020204" pitchFamily="66" charset="0"/>
              </a:rPr>
              <a:t>.</a:t>
            </a:r>
          </a:p>
        </p:txBody>
      </p:sp>
      <p:grpSp>
        <p:nvGrpSpPr>
          <p:cNvPr id="49187" name="Group 1059">
            <a:extLst>
              <a:ext uri="{FF2B5EF4-FFF2-40B4-BE49-F238E27FC236}">
                <a16:creationId xmlns:a16="http://schemas.microsoft.com/office/drawing/2014/main" id="{666B88DB-A13D-4268-8FAF-102F5B4A92A4}"/>
              </a:ext>
            </a:extLst>
          </p:cNvPr>
          <p:cNvGrpSpPr>
            <a:grpSpLocks/>
          </p:cNvGrpSpPr>
          <p:nvPr/>
        </p:nvGrpSpPr>
        <p:grpSpPr bwMode="auto">
          <a:xfrm>
            <a:off x="5413375" y="3276600"/>
            <a:ext cx="1825625" cy="1000125"/>
            <a:chOff x="3362" y="2064"/>
            <a:chExt cx="1150" cy="630"/>
          </a:xfrm>
        </p:grpSpPr>
        <p:sp>
          <p:nvSpPr>
            <p:cNvPr id="49166" name="AutoShape 1038">
              <a:extLst>
                <a:ext uri="{FF2B5EF4-FFF2-40B4-BE49-F238E27FC236}">
                  <a16:creationId xmlns:a16="http://schemas.microsoft.com/office/drawing/2014/main" id="{E7C95D6B-79F1-4617-8840-CFE67C629A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4173" y="1819"/>
              <a:ext cx="93" cy="584"/>
            </a:xfrm>
            <a:prstGeom prst="rightBrace">
              <a:avLst>
                <a:gd name="adj1" fmla="val 52330"/>
                <a:gd name="adj2" fmla="val 50000"/>
              </a:avLst>
            </a:prstGeom>
            <a:noFill/>
            <a:ln w="1968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67" name="Line 1039">
              <a:extLst>
                <a:ext uri="{FF2B5EF4-FFF2-40B4-BE49-F238E27FC236}">
                  <a16:creationId xmlns:a16="http://schemas.microsoft.com/office/drawing/2014/main" id="{86314F3C-CB76-4071-B29C-12DC7BE459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62" y="2155"/>
              <a:ext cx="859" cy="539"/>
            </a:xfrm>
            <a:prstGeom prst="line">
              <a:avLst/>
            </a:prstGeom>
            <a:noFill/>
            <a:ln w="1968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68" name="Text Box 1040">
            <a:extLst>
              <a:ext uri="{FF2B5EF4-FFF2-40B4-BE49-F238E27FC236}">
                <a16:creationId xmlns:a16="http://schemas.microsoft.com/office/drawing/2014/main" id="{92B9598B-D004-457F-8F5B-DBF1F8FA0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133600"/>
            <a:ext cx="2286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u="sng"/>
              <a:t>What</a:t>
            </a:r>
            <a:r>
              <a:rPr lang="en-US" altLang="en-US"/>
              <a:t> did Paco give?  The book. That’s our </a:t>
            </a:r>
            <a:r>
              <a:rPr lang="en-US" altLang="en-US" u="sng">
                <a:solidFill>
                  <a:srgbClr val="FF0066"/>
                </a:solidFill>
              </a:rPr>
              <a:t>direct object</a:t>
            </a:r>
            <a:r>
              <a:rPr lang="en-US" altLang="en-US"/>
              <a:t>.</a:t>
            </a:r>
            <a:endParaRPr lang="en-US" altLang="en-US" noProof="1"/>
          </a:p>
        </p:txBody>
      </p:sp>
      <p:sp>
        <p:nvSpPr>
          <p:cNvPr id="49169" name="Text Box 1041">
            <a:extLst>
              <a:ext uri="{FF2B5EF4-FFF2-40B4-BE49-F238E27FC236}">
                <a16:creationId xmlns:a16="http://schemas.microsoft.com/office/drawing/2014/main" id="{E094FD45-58D6-413C-8890-34FD05AD32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949700"/>
            <a:ext cx="2286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i="1" u="sng"/>
              <a:t>To</a:t>
            </a:r>
            <a:r>
              <a:rPr lang="en-US" altLang="en-US" u="sng"/>
              <a:t> whom</a:t>
            </a:r>
            <a:r>
              <a:rPr lang="en-US" altLang="en-US"/>
              <a:t> did Paco give the book?  </a:t>
            </a:r>
            <a:r>
              <a:rPr lang="en-US" altLang="en-US" i="1"/>
              <a:t>To</a:t>
            </a:r>
            <a:r>
              <a:rPr lang="en-US" altLang="en-US"/>
              <a:t> me. That’s our </a:t>
            </a:r>
            <a:r>
              <a:rPr lang="en-US" altLang="en-US" u="sng">
                <a:solidFill>
                  <a:srgbClr val="0000FF"/>
                </a:solidFill>
              </a:rPr>
              <a:t>indirect object</a:t>
            </a:r>
            <a:r>
              <a:rPr lang="en-US" altLang="en-US"/>
              <a:t>.</a:t>
            </a:r>
            <a:endParaRPr lang="en-US" altLang="en-US" noProof="1"/>
          </a:p>
        </p:txBody>
      </p:sp>
      <p:sp>
        <p:nvSpPr>
          <p:cNvPr id="49179" name="Arc 1051">
            <a:extLst>
              <a:ext uri="{FF2B5EF4-FFF2-40B4-BE49-F238E27FC236}">
                <a16:creationId xmlns:a16="http://schemas.microsoft.com/office/drawing/2014/main" id="{EDB47261-9F25-48E9-8166-F3AE57288AC1}"/>
              </a:ext>
            </a:extLst>
          </p:cNvPr>
          <p:cNvSpPr>
            <a:spLocks/>
          </p:cNvSpPr>
          <p:nvPr/>
        </p:nvSpPr>
        <p:spPr bwMode="auto">
          <a:xfrm rot="8717638" flipH="1" flipV="1">
            <a:off x="3352800" y="1865313"/>
            <a:ext cx="2133600" cy="2386012"/>
          </a:xfrm>
          <a:custGeom>
            <a:avLst/>
            <a:gdLst>
              <a:gd name="G0" fmla="+- 113 0 0"/>
              <a:gd name="G1" fmla="+- 21600 0 0"/>
              <a:gd name="G2" fmla="+- 21600 0 0"/>
              <a:gd name="T0" fmla="*/ 0 w 20950"/>
              <a:gd name="T1" fmla="*/ 0 h 21600"/>
              <a:gd name="T2" fmla="*/ 20950 w 20950"/>
              <a:gd name="T3" fmla="*/ 15911 h 21600"/>
              <a:gd name="T4" fmla="*/ 113 w 2095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50" h="21600" fill="none" extrusionOk="0">
                <a:moveTo>
                  <a:pt x="0" y="0"/>
                </a:moveTo>
                <a:cubicBezTo>
                  <a:pt x="37" y="0"/>
                  <a:pt x="75" y="0"/>
                  <a:pt x="113" y="0"/>
                </a:cubicBezTo>
                <a:cubicBezTo>
                  <a:pt x="9851" y="0"/>
                  <a:pt x="18385" y="6516"/>
                  <a:pt x="20950" y="15910"/>
                </a:cubicBezTo>
              </a:path>
              <a:path w="20950" h="21600" stroke="0" extrusionOk="0">
                <a:moveTo>
                  <a:pt x="0" y="0"/>
                </a:moveTo>
                <a:cubicBezTo>
                  <a:pt x="37" y="0"/>
                  <a:pt x="75" y="0"/>
                  <a:pt x="113" y="0"/>
                </a:cubicBezTo>
                <a:cubicBezTo>
                  <a:pt x="9851" y="0"/>
                  <a:pt x="18385" y="6516"/>
                  <a:pt x="20950" y="15910"/>
                </a:cubicBezTo>
                <a:lnTo>
                  <a:pt x="113" y="21600"/>
                </a:lnTo>
                <a:close/>
              </a:path>
            </a:pathLst>
          </a:custGeom>
          <a:noFill/>
          <a:ln w="19431">
            <a:solidFill>
              <a:srgbClr val="FF00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81" name="Line 1053">
            <a:extLst>
              <a:ext uri="{FF2B5EF4-FFF2-40B4-BE49-F238E27FC236}">
                <a16:creationId xmlns:a16="http://schemas.microsoft.com/office/drawing/2014/main" id="{8C11808C-2DDC-4EAF-ABD0-03846BD2E6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14650" y="3408363"/>
            <a:ext cx="3349625" cy="1087437"/>
          </a:xfrm>
          <a:prstGeom prst="line">
            <a:avLst/>
          </a:prstGeom>
          <a:noFill/>
          <a:ln w="19431">
            <a:solidFill>
              <a:srgbClr val="0000FF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82" name="Line 1054">
            <a:extLst>
              <a:ext uri="{FF2B5EF4-FFF2-40B4-BE49-F238E27FC236}">
                <a16:creationId xmlns:a16="http://schemas.microsoft.com/office/drawing/2014/main" id="{5ADBEB3F-E9D6-4E23-86B2-EDC990B433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10400" y="914400"/>
            <a:ext cx="827088" cy="2057400"/>
          </a:xfrm>
          <a:prstGeom prst="line">
            <a:avLst/>
          </a:prstGeom>
          <a:noFill/>
          <a:ln w="19431">
            <a:solidFill>
              <a:srgbClr val="0000FF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9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9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9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9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9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49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 build="p" autoUpdateAnimBg="0"/>
      <p:bldP spid="49155" grpId="0" autoUpdateAnimBg="0"/>
      <p:bldP spid="49156" grpId="0" autoUpdateAnimBg="0"/>
      <p:bldP spid="49168" grpId="0" autoUpdateAnimBg="0"/>
      <p:bldP spid="49169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4291DB44-CCD6-4F78-9323-AE5D6880644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62000" y="381000"/>
            <a:ext cx="76200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600" noProof="1"/>
              <a:t>The </a:t>
            </a:r>
            <a:r>
              <a:rPr lang="en-US" altLang="en-US" sz="3600"/>
              <a:t>in</a:t>
            </a:r>
            <a:r>
              <a:rPr lang="en-US" altLang="en-US" sz="3600" noProof="1"/>
              <a:t>direct object pronouns in Spanish are as follows: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63041A6A-1DFE-4491-BFBE-B7B90A074C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7500" y="1676400"/>
            <a:ext cx="109537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en-US" altLang="en-US" sz="4000" noProof="1">
                <a:solidFill>
                  <a:schemeClr val="accent2"/>
                </a:solidFill>
              </a:rPr>
              <a:t>me</a:t>
            </a:r>
            <a:endParaRPr lang="en-US" altLang="en-US" sz="4000" noProof="1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D25A432B-97AD-4041-AFB0-76670CC9EB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7500" y="2362200"/>
            <a:ext cx="696913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en-US" altLang="en-US" sz="4000" noProof="1">
                <a:solidFill>
                  <a:schemeClr val="accent2"/>
                </a:solidFill>
              </a:rPr>
              <a:t>te</a:t>
            </a:r>
            <a:endParaRPr lang="en-US" altLang="en-US" sz="4000" noProof="1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AA50B137-2098-4618-8312-A9E4D393C9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7500" y="3289300"/>
            <a:ext cx="1128713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en-US" altLang="en-US" sz="4000" noProof="1">
                <a:solidFill>
                  <a:schemeClr val="accent2"/>
                </a:solidFill>
              </a:rPr>
              <a:t>l</a:t>
            </a:r>
            <a:r>
              <a:rPr lang="en-US" altLang="en-US" sz="4000">
                <a:solidFill>
                  <a:schemeClr val="accent2"/>
                </a:solidFill>
              </a:rPr>
              <a:t>e</a:t>
            </a:r>
            <a:endParaRPr lang="en-US" altLang="en-US" sz="4000" noProof="1"/>
          </a:p>
        </p:txBody>
      </p:sp>
      <p:sp>
        <p:nvSpPr>
          <p:cNvPr id="58374" name="Rectangle 6">
            <a:extLst>
              <a:ext uri="{FF2B5EF4-FFF2-40B4-BE49-F238E27FC236}">
                <a16:creationId xmlns:a16="http://schemas.microsoft.com/office/drawing/2014/main" id="{0027A7A1-5EFC-4BBA-9730-6ED206111C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6900" y="1676400"/>
            <a:ext cx="109537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en-US" altLang="en-US" sz="4000" noProof="1">
                <a:solidFill>
                  <a:schemeClr val="accent2"/>
                </a:solidFill>
              </a:rPr>
              <a:t>nos</a:t>
            </a:r>
            <a:endParaRPr lang="en-US" altLang="en-US" sz="4000" noProof="1"/>
          </a:p>
        </p:txBody>
      </p:sp>
      <p:sp>
        <p:nvSpPr>
          <p:cNvPr id="58375" name="Rectangle 7">
            <a:extLst>
              <a:ext uri="{FF2B5EF4-FFF2-40B4-BE49-F238E27FC236}">
                <a16:creationId xmlns:a16="http://schemas.microsoft.com/office/drawing/2014/main" id="{E3035CE1-33DF-4F2D-9483-09F12B759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6900" y="2362200"/>
            <a:ext cx="10287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en-US" altLang="en-US" sz="4000" noProof="1">
                <a:solidFill>
                  <a:schemeClr val="accent2"/>
                </a:solidFill>
              </a:rPr>
              <a:t>os</a:t>
            </a:r>
            <a:endParaRPr lang="en-US" altLang="en-US" sz="4000" noProof="1"/>
          </a:p>
        </p:txBody>
      </p:sp>
      <p:sp>
        <p:nvSpPr>
          <p:cNvPr id="58376" name="Rectangle 8">
            <a:extLst>
              <a:ext uri="{FF2B5EF4-FFF2-40B4-BE49-F238E27FC236}">
                <a16:creationId xmlns:a16="http://schemas.microsoft.com/office/drawing/2014/main" id="{15E72DEE-B4F0-4068-AC02-2344803C82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6900" y="3289300"/>
            <a:ext cx="1128713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en-US" altLang="en-US" sz="4000" noProof="1">
                <a:solidFill>
                  <a:schemeClr val="accent2"/>
                </a:solidFill>
              </a:rPr>
              <a:t>les</a:t>
            </a:r>
            <a:endParaRPr lang="en-US" altLang="en-US" sz="4000" noProof="1"/>
          </a:p>
        </p:txBody>
      </p:sp>
      <p:grpSp>
        <p:nvGrpSpPr>
          <p:cNvPr id="58377" name="Group 9">
            <a:extLst>
              <a:ext uri="{FF2B5EF4-FFF2-40B4-BE49-F238E27FC236}">
                <a16:creationId xmlns:a16="http://schemas.microsoft.com/office/drawing/2014/main" id="{6A72C621-4B44-4EEE-9A0C-15A7E69DD22E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1614488"/>
            <a:ext cx="5791200" cy="1524000"/>
            <a:chOff x="768" y="1152"/>
            <a:chExt cx="3648" cy="960"/>
          </a:xfrm>
        </p:grpSpPr>
        <p:sp>
          <p:nvSpPr>
            <p:cNvPr id="58378" name="Oval 10">
              <a:extLst>
                <a:ext uri="{FF2B5EF4-FFF2-40B4-BE49-F238E27FC236}">
                  <a16:creationId xmlns:a16="http://schemas.microsoft.com/office/drawing/2014/main" id="{576CD475-B35A-4CBE-B3AA-41F0FD1C88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5" y="1152"/>
              <a:ext cx="2261" cy="96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79" name="Line 11">
              <a:extLst>
                <a:ext uri="{FF2B5EF4-FFF2-40B4-BE49-F238E27FC236}">
                  <a16:creationId xmlns:a16="http://schemas.microsoft.com/office/drawing/2014/main" id="{F2DF8698-FB4B-4F48-A2E5-0845A17EDD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971" y="1624"/>
              <a:ext cx="17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80" name="Rectangle 12">
              <a:extLst>
                <a:ext uri="{FF2B5EF4-FFF2-40B4-BE49-F238E27FC236}">
                  <a16:creationId xmlns:a16="http://schemas.microsoft.com/office/drawing/2014/main" id="{E61BDB57-622A-4748-AEBF-DA66EF4A08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1354"/>
              <a:ext cx="1443" cy="4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algn="ctr">
                <a:spcBef>
                  <a:spcPct val="20000"/>
                </a:spcBef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algn="ctr">
                <a:spcBef>
                  <a:spcPct val="20000"/>
                </a:spcBef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/>
              <a:r>
                <a:rPr lang="en-US" altLang="en-US"/>
                <a:t>f</a:t>
              </a:r>
              <a:r>
                <a:rPr lang="en-US" altLang="en-US" noProof="1"/>
                <a:t>or </a:t>
              </a:r>
              <a:r>
                <a:rPr lang="en-US" altLang="en-US" noProof="1">
                  <a:solidFill>
                    <a:schemeClr val="accent2"/>
                  </a:solidFill>
                </a:rPr>
                <a:t>people</a:t>
              </a:r>
              <a:endParaRPr lang="en-US" altLang="en-US" noProof="1"/>
            </a:p>
          </p:txBody>
        </p:sp>
      </p:grpSp>
      <p:grpSp>
        <p:nvGrpSpPr>
          <p:cNvPr id="58381" name="Group 13">
            <a:extLst>
              <a:ext uri="{FF2B5EF4-FFF2-40B4-BE49-F238E27FC236}">
                <a16:creationId xmlns:a16="http://schemas.microsoft.com/office/drawing/2014/main" id="{F8D96633-B837-41D7-BC64-F8657C4228EC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3352800"/>
            <a:ext cx="5791200" cy="2286000"/>
            <a:chOff x="816" y="2256"/>
            <a:chExt cx="3648" cy="1440"/>
          </a:xfrm>
        </p:grpSpPr>
        <p:sp>
          <p:nvSpPr>
            <p:cNvPr id="58382" name="AutoShape 14">
              <a:extLst>
                <a:ext uri="{FF2B5EF4-FFF2-40B4-BE49-F238E27FC236}">
                  <a16:creationId xmlns:a16="http://schemas.microsoft.com/office/drawing/2014/main" id="{A33C90BC-CC77-4512-BAB0-68033F8751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5" y="2256"/>
              <a:ext cx="2169" cy="390"/>
            </a:xfrm>
            <a:prstGeom prst="roundRect">
              <a:avLst>
                <a:gd name="adj" fmla="val 16667"/>
              </a:avLst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83" name="Line 15">
              <a:extLst>
                <a:ext uri="{FF2B5EF4-FFF2-40B4-BE49-F238E27FC236}">
                  <a16:creationId xmlns:a16="http://schemas.microsoft.com/office/drawing/2014/main" id="{BB29F805-5B74-4774-A302-9056DC4B80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48" y="2476"/>
              <a:ext cx="247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84" name="Rectangle 16">
              <a:extLst>
                <a:ext uri="{FF2B5EF4-FFF2-40B4-BE49-F238E27FC236}">
                  <a16:creationId xmlns:a16="http://schemas.microsoft.com/office/drawing/2014/main" id="{F784E051-09D1-4CDE-AD8F-A22FE0B912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256"/>
              <a:ext cx="1479" cy="1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algn="ctr">
                <a:spcBef>
                  <a:spcPct val="20000"/>
                </a:spcBef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algn="ctr">
                <a:spcBef>
                  <a:spcPct val="20000"/>
                </a:spcBef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>
                <a:lnSpc>
                  <a:spcPct val="80000"/>
                </a:lnSpc>
              </a:pPr>
              <a:r>
                <a:rPr lang="en-US" altLang="en-US"/>
                <a:t>mostly f</a:t>
              </a:r>
              <a:r>
                <a:rPr lang="en-US" altLang="en-US" noProof="1"/>
                <a:t>or </a:t>
              </a:r>
              <a:r>
                <a:rPr lang="en-US" altLang="en-US" noProof="1">
                  <a:solidFill>
                    <a:schemeClr val="accent2"/>
                  </a:solidFill>
                </a:rPr>
                <a:t>people </a:t>
              </a:r>
              <a:r>
                <a:rPr lang="en-US" altLang="en-US" noProof="1"/>
                <a:t>and </a:t>
              </a:r>
              <a:r>
                <a:rPr lang="en-US" altLang="en-US" u="sng"/>
                <a:t>sometimes</a:t>
              </a:r>
              <a:r>
                <a:rPr lang="en-US" altLang="en-US"/>
                <a:t> </a:t>
              </a:r>
              <a:r>
                <a:rPr lang="en-US" altLang="en-US" noProof="1">
                  <a:solidFill>
                    <a:srgbClr val="CC3300"/>
                  </a:solidFill>
                </a:rPr>
                <a:t>things</a:t>
              </a:r>
              <a:endParaRPr lang="en-US" altLang="en-US" noProof="1"/>
            </a:p>
          </p:txBody>
        </p:sp>
      </p:grpSp>
      <p:sp>
        <p:nvSpPr>
          <p:cNvPr id="58385" name="Text Box 17">
            <a:extLst>
              <a:ext uri="{FF2B5EF4-FFF2-40B4-BE49-F238E27FC236}">
                <a16:creationId xmlns:a16="http://schemas.microsoft.com/office/drawing/2014/main" id="{A284DE8F-0A08-4FB8-B441-F660A9A3A9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543425"/>
            <a:ext cx="5334000" cy="140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/>
              <a:t>Notice that the forms of the indirect object pronouns are identical to the direct object pronouns, except for the third-person singular and plural forms.</a:t>
            </a:r>
          </a:p>
        </p:txBody>
      </p:sp>
      <p:sp>
        <p:nvSpPr>
          <p:cNvPr id="58386" name="Line 18">
            <a:extLst>
              <a:ext uri="{FF2B5EF4-FFF2-40B4-BE49-F238E27FC236}">
                <a16:creationId xmlns:a16="http://schemas.microsoft.com/office/drawing/2014/main" id="{BC30E5EB-E64B-4867-973B-8C3B41DC8BB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9600" y="4024313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7" name="Line 19">
            <a:extLst>
              <a:ext uri="{FF2B5EF4-FFF2-40B4-BE49-F238E27FC236}">
                <a16:creationId xmlns:a16="http://schemas.microsoft.com/office/drawing/2014/main" id="{92FFC52B-7C15-4B1B-B71F-2F786422C53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096000" y="401955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8" name="Text Box 20">
            <a:extLst>
              <a:ext uri="{FF2B5EF4-FFF2-40B4-BE49-F238E27FC236}">
                <a16:creationId xmlns:a16="http://schemas.microsoft.com/office/drawing/2014/main" id="{784178DF-66DA-4D77-9BED-7A9517E45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2819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/>
              <a:t>These are used</a:t>
            </a:r>
          </a:p>
        </p:txBody>
      </p:sp>
      <p:sp>
        <p:nvSpPr>
          <p:cNvPr id="58389" name="Text Box 21">
            <a:extLst>
              <a:ext uri="{FF2B5EF4-FFF2-40B4-BE49-F238E27FC236}">
                <a16:creationId xmlns:a16="http://schemas.microsoft.com/office/drawing/2014/main" id="{6B2ED3EF-993F-41F2-982E-88D7D19F1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897188"/>
            <a:ext cx="2819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/>
              <a:t>These are used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3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300"/>
                                        <p:tgtEl>
                                          <p:spTgt spid="58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300"/>
                                        <p:tgtEl>
                                          <p:spTgt spid="58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300"/>
                                        <p:tgtEl>
                                          <p:spTgt spid="58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300"/>
                                        <p:tgtEl>
                                          <p:spTgt spid="583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300"/>
                                        <p:tgtEl>
                                          <p:spTgt spid="583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3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6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 build="p" autoUpdateAnimBg="0"/>
      <p:bldP spid="58371" grpId="0" build="p" autoUpdateAnimBg="0"/>
      <p:bldP spid="58372" grpId="0" build="p" autoUpdateAnimBg="0"/>
      <p:bldP spid="58373" grpId="0" build="p" autoUpdateAnimBg="0"/>
      <p:bldP spid="58374" grpId="0" build="p" autoUpdateAnimBg="0"/>
      <p:bldP spid="58375" grpId="0" build="p" autoUpdateAnimBg="0"/>
      <p:bldP spid="58376" grpId="0" build="p" autoUpdateAnimBg="0"/>
      <p:bldP spid="58385" grpId="0"/>
      <p:bldP spid="58388" grpId="0"/>
      <p:bldP spid="5838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A460645F-7740-4524-AAD5-80E49320B10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" y="304800"/>
            <a:ext cx="8839200" cy="106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600"/>
              <a:t>The prepositional forms that often accompany the object pronouns</a:t>
            </a:r>
            <a:r>
              <a:rPr lang="en-US" altLang="en-US" sz="3600" noProof="1"/>
              <a:t> are as follows: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881A5097-FDD0-40A1-B80C-2814CAA11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1955800"/>
            <a:ext cx="1041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en-US" altLang="en-US" sz="3400" noProof="1">
                <a:solidFill>
                  <a:schemeClr val="accent2"/>
                </a:solidFill>
              </a:rPr>
              <a:t>me</a:t>
            </a:r>
            <a:endParaRPr lang="en-US" altLang="en-US" sz="3400" noProof="1"/>
          </a:p>
        </p:txBody>
      </p:sp>
      <p:sp>
        <p:nvSpPr>
          <p:cNvPr id="54276" name="Rectangle 4">
            <a:extLst>
              <a:ext uri="{FF2B5EF4-FFF2-40B4-BE49-F238E27FC236}">
                <a16:creationId xmlns:a16="http://schemas.microsoft.com/office/drawing/2014/main" id="{82D20C46-A3D5-4827-A15A-6E44C5048D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2543175"/>
            <a:ext cx="66357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en-US" altLang="en-US" sz="3400" noProof="1">
                <a:solidFill>
                  <a:schemeClr val="accent2"/>
                </a:solidFill>
              </a:rPr>
              <a:t>te</a:t>
            </a:r>
            <a:endParaRPr lang="en-US" altLang="en-US" sz="3400" noProof="1"/>
          </a:p>
        </p:txBody>
      </p:sp>
      <p:sp>
        <p:nvSpPr>
          <p:cNvPr id="54277" name="Rectangle 5">
            <a:extLst>
              <a:ext uri="{FF2B5EF4-FFF2-40B4-BE49-F238E27FC236}">
                <a16:creationId xmlns:a16="http://schemas.microsoft.com/office/drawing/2014/main" id="{CD293615-F706-40F7-9FB5-F1BDC96B4E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25800"/>
            <a:ext cx="1071563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en-US" altLang="en-US" sz="3400" noProof="1">
                <a:solidFill>
                  <a:schemeClr val="accent2"/>
                </a:solidFill>
              </a:rPr>
              <a:t>l</a:t>
            </a:r>
            <a:r>
              <a:rPr lang="en-US" altLang="en-US" sz="3400">
                <a:solidFill>
                  <a:schemeClr val="accent2"/>
                </a:solidFill>
              </a:rPr>
              <a:t>e</a:t>
            </a:r>
            <a:endParaRPr lang="en-US" altLang="en-US" sz="3400" noProof="1"/>
          </a:p>
        </p:txBody>
      </p:sp>
      <p:sp>
        <p:nvSpPr>
          <p:cNvPr id="54278" name="Rectangle 6">
            <a:extLst>
              <a:ext uri="{FF2B5EF4-FFF2-40B4-BE49-F238E27FC236}">
                <a16:creationId xmlns:a16="http://schemas.microsoft.com/office/drawing/2014/main" id="{E4DFDC35-4A74-4CDA-B3C1-FD9E12B57C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9950" y="1955800"/>
            <a:ext cx="1041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en-US" altLang="en-US" sz="3400" noProof="1">
                <a:solidFill>
                  <a:schemeClr val="accent2"/>
                </a:solidFill>
              </a:rPr>
              <a:t>nos</a:t>
            </a:r>
            <a:endParaRPr lang="en-US" altLang="en-US" sz="3400" noProof="1"/>
          </a:p>
        </p:txBody>
      </p:sp>
      <p:sp>
        <p:nvSpPr>
          <p:cNvPr id="54279" name="Rectangle 7">
            <a:extLst>
              <a:ext uri="{FF2B5EF4-FFF2-40B4-BE49-F238E27FC236}">
                <a16:creationId xmlns:a16="http://schemas.microsoft.com/office/drawing/2014/main" id="{F706D9D5-0A5E-4147-8901-C44543972D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9950" y="2543175"/>
            <a:ext cx="9779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en-US" altLang="en-US" sz="3400" noProof="1">
                <a:solidFill>
                  <a:schemeClr val="accent2"/>
                </a:solidFill>
              </a:rPr>
              <a:t>os</a:t>
            </a:r>
            <a:endParaRPr lang="en-US" altLang="en-US" sz="3400" noProof="1"/>
          </a:p>
        </p:txBody>
      </p:sp>
      <p:sp>
        <p:nvSpPr>
          <p:cNvPr id="54280" name="Rectangle 8">
            <a:extLst>
              <a:ext uri="{FF2B5EF4-FFF2-40B4-BE49-F238E27FC236}">
                <a16:creationId xmlns:a16="http://schemas.microsoft.com/office/drawing/2014/main" id="{A954B68A-BBAD-4E8C-8D07-DB8996E3E1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9950" y="3225800"/>
            <a:ext cx="1071563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en-US" altLang="en-US" sz="3400" noProof="1">
                <a:solidFill>
                  <a:schemeClr val="accent2"/>
                </a:solidFill>
              </a:rPr>
              <a:t>les</a:t>
            </a:r>
            <a:endParaRPr lang="en-US" altLang="en-US" sz="3400" noProof="1"/>
          </a:p>
        </p:txBody>
      </p:sp>
      <p:sp>
        <p:nvSpPr>
          <p:cNvPr id="54290" name="Text Box 18">
            <a:extLst>
              <a:ext uri="{FF2B5EF4-FFF2-40B4-BE49-F238E27FC236}">
                <a16:creationId xmlns:a16="http://schemas.microsoft.com/office/drawing/2014/main" id="{51216289-0D33-4BF4-B193-05D4AA8635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952625"/>
            <a:ext cx="152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400"/>
              <a:t>(a</a:t>
            </a:r>
            <a:r>
              <a:rPr lang="en-US" altLang="en-US" sz="3400" noProof="1"/>
              <a:t> mí</a:t>
            </a:r>
            <a:r>
              <a:rPr lang="en-US" altLang="en-US" sz="3400"/>
              <a:t>)</a:t>
            </a:r>
            <a:endParaRPr lang="en-US" altLang="en-US" sz="3400" noProof="1"/>
          </a:p>
        </p:txBody>
      </p:sp>
      <p:sp>
        <p:nvSpPr>
          <p:cNvPr id="54291" name="Text Box 19">
            <a:extLst>
              <a:ext uri="{FF2B5EF4-FFF2-40B4-BE49-F238E27FC236}">
                <a16:creationId xmlns:a16="http://schemas.microsoft.com/office/drawing/2014/main" id="{6C586034-8616-4905-8247-753BE4F66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530475"/>
            <a:ext cx="152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400" noProof="1"/>
              <a:t>(a ti)</a:t>
            </a:r>
          </a:p>
        </p:txBody>
      </p:sp>
      <p:sp>
        <p:nvSpPr>
          <p:cNvPr id="54292" name="Text Box 20">
            <a:extLst>
              <a:ext uri="{FF2B5EF4-FFF2-40B4-BE49-F238E27FC236}">
                <a16:creationId xmlns:a16="http://schemas.microsoft.com/office/drawing/2014/main" id="{7F990F14-F3EC-4EB1-843F-D8DFB0312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248025"/>
            <a:ext cx="1752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400" noProof="1"/>
              <a:t>(a usted)</a:t>
            </a:r>
          </a:p>
        </p:txBody>
      </p:sp>
      <p:sp>
        <p:nvSpPr>
          <p:cNvPr id="54293" name="Text Box 21">
            <a:extLst>
              <a:ext uri="{FF2B5EF4-FFF2-40B4-BE49-F238E27FC236}">
                <a16:creationId xmlns:a16="http://schemas.microsoft.com/office/drawing/2014/main" id="{274BB692-F8EA-4A49-A896-0E178ED5F5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732213"/>
            <a:ext cx="1828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400" noProof="1"/>
              <a:t>(a </a:t>
            </a:r>
            <a:r>
              <a:rPr lang="en-US" altLang="en-US" sz="3400"/>
              <a:t>é</a:t>
            </a:r>
            <a:r>
              <a:rPr lang="en-US" altLang="en-US" sz="3400" noProof="1"/>
              <a:t>l)</a:t>
            </a:r>
          </a:p>
        </p:txBody>
      </p:sp>
      <p:sp>
        <p:nvSpPr>
          <p:cNvPr id="54294" name="Text Box 22">
            <a:extLst>
              <a:ext uri="{FF2B5EF4-FFF2-40B4-BE49-F238E27FC236}">
                <a16:creationId xmlns:a16="http://schemas.microsoft.com/office/drawing/2014/main" id="{FC8F86A2-1F32-43D2-8F19-7D85A7778F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4254500"/>
            <a:ext cx="1981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400" noProof="1"/>
              <a:t>(a ella)</a:t>
            </a:r>
          </a:p>
        </p:txBody>
      </p:sp>
      <p:sp>
        <p:nvSpPr>
          <p:cNvPr id="54295" name="Text Box 23">
            <a:extLst>
              <a:ext uri="{FF2B5EF4-FFF2-40B4-BE49-F238E27FC236}">
                <a16:creationId xmlns:a16="http://schemas.microsoft.com/office/drawing/2014/main" id="{CE1A1A00-AA2F-453E-88AB-AC9C87C9A4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1943100"/>
            <a:ext cx="2743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400" noProof="1"/>
              <a:t>(a nosotros)</a:t>
            </a:r>
          </a:p>
        </p:txBody>
      </p:sp>
      <p:sp>
        <p:nvSpPr>
          <p:cNvPr id="54296" name="Text Box 24">
            <a:extLst>
              <a:ext uri="{FF2B5EF4-FFF2-40B4-BE49-F238E27FC236}">
                <a16:creationId xmlns:a16="http://schemas.microsoft.com/office/drawing/2014/main" id="{523C09F2-379C-46EC-BBD2-003E35361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2514600"/>
            <a:ext cx="2743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400" noProof="1"/>
              <a:t>(a vosotros)</a:t>
            </a:r>
          </a:p>
        </p:txBody>
      </p:sp>
      <p:sp>
        <p:nvSpPr>
          <p:cNvPr id="54297" name="Text Box 25">
            <a:extLst>
              <a:ext uri="{FF2B5EF4-FFF2-40B4-BE49-F238E27FC236}">
                <a16:creationId xmlns:a16="http://schemas.microsoft.com/office/drawing/2014/main" id="{94B50876-C579-4A91-B290-5DA5692137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3219450"/>
            <a:ext cx="2362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400" noProof="1"/>
              <a:t>(a ustedes)</a:t>
            </a:r>
          </a:p>
        </p:txBody>
      </p:sp>
      <p:sp>
        <p:nvSpPr>
          <p:cNvPr id="54298" name="Text Box 26">
            <a:extLst>
              <a:ext uri="{FF2B5EF4-FFF2-40B4-BE49-F238E27FC236}">
                <a16:creationId xmlns:a16="http://schemas.microsoft.com/office/drawing/2014/main" id="{45D7D446-D6BA-41A8-B929-91A621F20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3722688"/>
            <a:ext cx="1828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400" noProof="1"/>
              <a:t>(a ell</a:t>
            </a:r>
            <a:r>
              <a:rPr lang="en-US" altLang="en-US" sz="3400"/>
              <a:t>o</a:t>
            </a:r>
            <a:r>
              <a:rPr lang="en-US" altLang="en-US" sz="3400" noProof="1"/>
              <a:t>s)</a:t>
            </a:r>
          </a:p>
        </p:txBody>
      </p:sp>
      <p:sp>
        <p:nvSpPr>
          <p:cNvPr id="54299" name="Text Box 27">
            <a:extLst>
              <a:ext uri="{FF2B5EF4-FFF2-40B4-BE49-F238E27FC236}">
                <a16:creationId xmlns:a16="http://schemas.microsoft.com/office/drawing/2014/main" id="{30860FD7-8734-4D9A-A55F-237E1BF9D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4244975"/>
            <a:ext cx="2743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400" noProof="1"/>
              <a:t>(a ellas)</a:t>
            </a:r>
          </a:p>
        </p:txBody>
      </p:sp>
      <p:grpSp>
        <p:nvGrpSpPr>
          <p:cNvPr id="54317" name="Group 45">
            <a:extLst>
              <a:ext uri="{FF2B5EF4-FFF2-40B4-BE49-F238E27FC236}">
                <a16:creationId xmlns:a16="http://schemas.microsoft.com/office/drawing/2014/main" id="{CB637291-F55F-469B-A991-D99D318BFFDC}"/>
              </a:ext>
            </a:extLst>
          </p:cNvPr>
          <p:cNvGrpSpPr>
            <a:grpSpLocks/>
          </p:cNvGrpSpPr>
          <p:nvPr/>
        </p:nvGrpSpPr>
        <p:grpSpPr bwMode="auto">
          <a:xfrm>
            <a:off x="1543050" y="1447800"/>
            <a:ext cx="3975100" cy="2411413"/>
            <a:chOff x="864" y="912"/>
            <a:chExt cx="2504" cy="1519"/>
          </a:xfrm>
        </p:grpSpPr>
        <p:sp>
          <p:nvSpPr>
            <p:cNvPr id="54300" name="Rectangle 28">
              <a:extLst>
                <a:ext uri="{FF2B5EF4-FFF2-40B4-BE49-F238E27FC236}">
                  <a16:creationId xmlns:a16="http://schemas.microsoft.com/office/drawing/2014/main" id="{39FC28D0-9C8C-400B-AB9C-A9AFF68B21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1286"/>
              <a:ext cx="544" cy="114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1" name="Rectangle 29">
              <a:extLst>
                <a:ext uri="{FF2B5EF4-FFF2-40B4-BE49-F238E27FC236}">
                  <a16:creationId xmlns:a16="http://schemas.microsoft.com/office/drawing/2014/main" id="{F615059A-436D-44DA-8770-E43170EF5F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" y="1286"/>
              <a:ext cx="544" cy="114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4" name="Text Box 32">
              <a:extLst>
                <a:ext uri="{FF2B5EF4-FFF2-40B4-BE49-F238E27FC236}">
                  <a16:creationId xmlns:a16="http://schemas.microsoft.com/office/drawing/2014/main" id="{76D0F0C7-FA5A-4DF8-AFB6-69FFBE0240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2" y="912"/>
              <a:ext cx="2016" cy="3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700"/>
                <a:t>These are mandatory</a:t>
              </a:r>
              <a:endParaRPr lang="en-US" altLang="en-US" sz="2700" noProof="1"/>
            </a:p>
          </p:txBody>
        </p:sp>
        <p:sp>
          <p:nvSpPr>
            <p:cNvPr id="54307" name="Line 35">
              <a:extLst>
                <a:ext uri="{FF2B5EF4-FFF2-40B4-BE49-F238E27FC236}">
                  <a16:creationId xmlns:a16="http://schemas.microsoft.com/office/drawing/2014/main" id="{B101DEF8-16E6-4E99-A1D3-1419D39CB5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62" y="1088"/>
              <a:ext cx="90" cy="1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08" name="Line 36">
              <a:extLst>
                <a:ext uri="{FF2B5EF4-FFF2-40B4-BE49-F238E27FC236}">
                  <a16:creationId xmlns:a16="http://schemas.microsoft.com/office/drawing/2014/main" id="{5E2208EE-410B-45CE-85D5-2D1AE71CF2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1094"/>
              <a:ext cx="120" cy="1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4321" name="Text Box 49">
            <a:extLst>
              <a:ext uri="{FF2B5EF4-FFF2-40B4-BE49-F238E27FC236}">
                <a16:creationId xmlns:a16="http://schemas.microsoft.com/office/drawing/2014/main" id="{4F655785-1DF7-484E-80BF-C5EDE9D85F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9450" y="5292725"/>
            <a:ext cx="41148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200"/>
              <a:t>(for </a:t>
            </a:r>
            <a:r>
              <a:rPr lang="en-US" altLang="en-US" sz="2200" u="sng"/>
              <a:t>clarification</a:t>
            </a:r>
            <a:r>
              <a:rPr lang="en-US" altLang="en-US" sz="2200"/>
              <a:t> or </a:t>
            </a:r>
            <a:r>
              <a:rPr lang="en-US" altLang="en-US" sz="2200" u="sng"/>
              <a:t>emphasis</a:t>
            </a:r>
            <a:r>
              <a:rPr lang="en-US" altLang="en-US" sz="2200"/>
              <a:t>)</a:t>
            </a:r>
            <a:endParaRPr lang="es-ES_tradnl" altLang="en-US" sz="2200"/>
          </a:p>
        </p:txBody>
      </p:sp>
      <p:sp>
        <p:nvSpPr>
          <p:cNvPr id="54322" name="Text Box 50">
            <a:extLst>
              <a:ext uri="{FF2B5EF4-FFF2-40B4-BE49-F238E27FC236}">
                <a16:creationId xmlns:a16="http://schemas.microsoft.com/office/drawing/2014/main" id="{5DAD13B5-0A3D-4E12-BC1C-5A83D15089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10000"/>
            <a:ext cx="1447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/>
              <a:t>(a Juan)</a:t>
            </a:r>
          </a:p>
        </p:txBody>
      </p:sp>
      <p:sp>
        <p:nvSpPr>
          <p:cNvPr id="54323" name="Text Box 51">
            <a:extLst>
              <a:ext uri="{FF2B5EF4-FFF2-40B4-BE49-F238E27FC236}">
                <a16:creationId xmlns:a16="http://schemas.microsoft.com/office/drawing/2014/main" id="{2E49D2EF-F0C8-4090-AB8C-4A6DFB178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343400"/>
            <a:ext cx="1828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/>
              <a:t>(a Marta)</a:t>
            </a:r>
          </a:p>
        </p:txBody>
      </p:sp>
      <p:sp>
        <p:nvSpPr>
          <p:cNvPr id="54324" name="Text Box 52">
            <a:extLst>
              <a:ext uri="{FF2B5EF4-FFF2-40B4-BE49-F238E27FC236}">
                <a16:creationId xmlns:a16="http://schemas.microsoft.com/office/drawing/2014/main" id="{3A6877EC-398E-4011-836A-6E42C2619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80060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/>
              <a:t>etc.</a:t>
            </a:r>
          </a:p>
        </p:txBody>
      </p:sp>
      <p:sp>
        <p:nvSpPr>
          <p:cNvPr id="54325" name="Line 53">
            <a:extLst>
              <a:ext uri="{FF2B5EF4-FFF2-40B4-BE49-F238E27FC236}">
                <a16:creationId xmlns:a16="http://schemas.microsoft.com/office/drawing/2014/main" id="{BA2BF697-5AEF-4D1B-8566-FD7FC268B7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28800" y="4114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26" name="Line 54">
            <a:extLst>
              <a:ext uri="{FF2B5EF4-FFF2-40B4-BE49-F238E27FC236}">
                <a16:creationId xmlns:a16="http://schemas.microsoft.com/office/drawing/2014/main" id="{AA199DC9-5FD0-406A-9B86-AF84D3ACB8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81200" y="463391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27" name="Text Box 55">
            <a:extLst>
              <a:ext uri="{FF2B5EF4-FFF2-40B4-BE49-F238E27FC236}">
                <a16:creationId xmlns:a16="http://schemas.microsoft.com/office/drawing/2014/main" id="{BF5BBA5C-052D-41AB-85C4-A737DA1E9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0913" y="5607050"/>
            <a:ext cx="30480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n-US" sz="2200"/>
              <a:t>(More about this shortly)</a:t>
            </a:r>
          </a:p>
        </p:txBody>
      </p:sp>
      <p:grpSp>
        <p:nvGrpSpPr>
          <p:cNvPr id="54320" name="Group 48">
            <a:extLst>
              <a:ext uri="{FF2B5EF4-FFF2-40B4-BE49-F238E27FC236}">
                <a16:creationId xmlns:a16="http://schemas.microsoft.com/office/drawing/2014/main" id="{B0B5A171-3185-4620-89D9-578FDBF7426B}"/>
              </a:ext>
            </a:extLst>
          </p:cNvPr>
          <p:cNvGrpSpPr>
            <a:grpSpLocks/>
          </p:cNvGrpSpPr>
          <p:nvPr/>
        </p:nvGrpSpPr>
        <p:grpSpPr bwMode="auto">
          <a:xfrm>
            <a:off x="2463800" y="1974850"/>
            <a:ext cx="5397500" cy="3486150"/>
            <a:chOff x="1552" y="1244"/>
            <a:chExt cx="3400" cy="2196"/>
          </a:xfrm>
        </p:grpSpPr>
        <p:sp>
          <p:nvSpPr>
            <p:cNvPr id="54302" name="Rectangle 30">
              <a:extLst>
                <a:ext uri="{FF2B5EF4-FFF2-40B4-BE49-F238E27FC236}">
                  <a16:creationId xmlns:a16="http://schemas.microsoft.com/office/drawing/2014/main" id="{47EC0554-670F-4B0F-849D-6F1582A214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2" y="1244"/>
              <a:ext cx="1144" cy="1839"/>
            </a:xfrm>
            <a:prstGeom prst="rect">
              <a:avLst/>
            </a:prstGeom>
            <a:solidFill>
              <a:srgbClr val="CCFFCC">
                <a:alpha val="39999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3" name="Rectangle 31">
              <a:extLst>
                <a:ext uri="{FF2B5EF4-FFF2-40B4-BE49-F238E27FC236}">
                  <a16:creationId xmlns:a16="http://schemas.microsoft.com/office/drawing/2014/main" id="{DCC0E347-1774-4314-B6F1-9B48409309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2" y="1250"/>
              <a:ext cx="1440" cy="1839"/>
            </a:xfrm>
            <a:prstGeom prst="rect">
              <a:avLst/>
            </a:prstGeom>
            <a:solidFill>
              <a:srgbClr val="CCFFCC">
                <a:alpha val="39999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5" name="Text Box 33">
              <a:extLst>
                <a:ext uri="{FF2B5EF4-FFF2-40B4-BE49-F238E27FC236}">
                  <a16:creationId xmlns:a16="http://schemas.microsoft.com/office/drawing/2014/main" id="{A5293488-01F1-46EF-B0B3-9F71AEA315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44" y="3123"/>
              <a:ext cx="1776" cy="3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700"/>
                <a:t>These are optional</a:t>
              </a:r>
              <a:endParaRPr lang="en-US" altLang="en-US" sz="2700" noProof="1"/>
            </a:p>
          </p:txBody>
        </p:sp>
        <p:sp>
          <p:nvSpPr>
            <p:cNvPr id="54309" name="Line 37">
              <a:extLst>
                <a:ext uri="{FF2B5EF4-FFF2-40B4-BE49-F238E27FC236}">
                  <a16:creationId xmlns:a16="http://schemas.microsoft.com/office/drawing/2014/main" id="{8E8405E9-329E-4A43-A77C-35EFFE44C3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088" y="3123"/>
              <a:ext cx="176" cy="1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10" name="Line 38">
              <a:extLst>
                <a:ext uri="{FF2B5EF4-FFF2-40B4-BE49-F238E27FC236}">
                  <a16:creationId xmlns:a16="http://schemas.microsoft.com/office/drawing/2014/main" id="{2044D0C1-9A62-4DB7-8F69-47C6D8F64F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48" y="3123"/>
              <a:ext cx="176" cy="1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4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4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42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42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0" dur="300"/>
                                        <p:tgtEl>
                                          <p:spTgt spid="54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5" dur="300"/>
                                        <p:tgtEl>
                                          <p:spTgt spid="54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0" dur="300"/>
                                        <p:tgtEl>
                                          <p:spTgt spid="54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3" dur="300"/>
                                        <p:tgtEl>
                                          <p:spTgt spid="54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6" dur="300"/>
                                        <p:tgtEl>
                                          <p:spTgt spid="54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300"/>
                                        <p:tgtEl>
                                          <p:spTgt spid="54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300"/>
                                        <p:tgtEl>
                                          <p:spTgt spid="54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300"/>
                                        <p:tgtEl>
                                          <p:spTgt spid="54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300"/>
                                        <p:tgtEl>
                                          <p:spTgt spid="54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300"/>
                                        <p:tgtEl>
                                          <p:spTgt spid="54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67" dur="300"/>
                                        <p:tgtEl>
                                          <p:spTgt spid="54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2" dur="300"/>
                                        <p:tgtEl>
                                          <p:spTgt spid="54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7" dur="300"/>
                                        <p:tgtEl>
                                          <p:spTgt spid="54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80" dur="300"/>
                                        <p:tgtEl>
                                          <p:spTgt spid="54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83" dur="300"/>
                                        <p:tgtEl>
                                          <p:spTgt spid="54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54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54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54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54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 build="p" autoUpdateAnimBg="0"/>
      <p:bldP spid="54275" grpId="0" build="p" autoUpdateAnimBg="0"/>
      <p:bldP spid="54276" grpId="0" build="p" autoUpdateAnimBg="0"/>
      <p:bldP spid="54277" grpId="0" build="p" autoUpdateAnimBg="0"/>
      <p:bldP spid="54278" grpId="0" build="p" autoUpdateAnimBg="0"/>
      <p:bldP spid="54279" grpId="0" build="p" autoUpdateAnimBg="0"/>
      <p:bldP spid="54280" grpId="0" build="p" autoUpdateAnimBg="0"/>
      <p:bldP spid="54290" grpId="0" autoUpdateAnimBg="0"/>
      <p:bldP spid="54291" grpId="0" autoUpdateAnimBg="0"/>
      <p:bldP spid="54292" grpId="0" autoUpdateAnimBg="0"/>
      <p:bldP spid="54293" grpId="0" autoUpdateAnimBg="0"/>
      <p:bldP spid="54294" grpId="0" autoUpdateAnimBg="0"/>
      <p:bldP spid="54295" grpId="0" autoUpdateAnimBg="0"/>
      <p:bldP spid="54296" grpId="0" autoUpdateAnimBg="0"/>
      <p:bldP spid="54297" grpId="0" autoUpdateAnimBg="0"/>
      <p:bldP spid="54298" grpId="0" autoUpdateAnimBg="0"/>
      <p:bldP spid="54299" grpId="0" autoUpdateAnimBg="0"/>
      <p:bldP spid="54321" grpId="0" autoUpdateAnimBg="0"/>
      <p:bldP spid="54322" grpId="0"/>
      <p:bldP spid="54323" grpId="0"/>
      <p:bldP spid="54324" grpId="0"/>
      <p:bldP spid="5432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1028">
            <a:extLst>
              <a:ext uri="{FF2B5EF4-FFF2-40B4-BE49-F238E27FC236}">
                <a16:creationId xmlns:a16="http://schemas.microsoft.com/office/drawing/2014/main" id="{46A5BE15-8CEC-464C-8583-D43F4F0240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133600"/>
            <a:ext cx="419735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latin typeface="Comic Sans MS" panose="030F0702030302020204" pitchFamily="66" charset="0"/>
              </a:rPr>
              <a:t>Paco</a:t>
            </a:r>
            <a:r>
              <a:rPr lang="en-US" altLang="en-US" noProof="1">
                <a:latin typeface="Comic Sans MS" panose="030F0702030302020204" pitchFamily="66" charset="0"/>
              </a:rPr>
              <a:t> </a:t>
            </a:r>
            <a:r>
              <a:rPr lang="en-US" altLang="en-US" noProof="1">
                <a:solidFill>
                  <a:schemeClr val="accent2"/>
                </a:solidFill>
                <a:latin typeface="Comic Sans MS" panose="030F0702030302020204" pitchFamily="66" charset="0"/>
              </a:rPr>
              <a:t>me</a:t>
            </a:r>
            <a:r>
              <a:rPr lang="en-US" altLang="en-US" noProof="1">
                <a:latin typeface="Comic Sans MS" panose="030F0702030302020204" pitchFamily="66" charset="0"/>
              </a:rPr>
              <a:t> dio </a:t>
            </a:r>
            <a:r>
              <a:rPr lang="en-US" altLang="en-US" noProof="1">
                <a:solidFill>
                  <a:srgbClr val="FF0066"/>
                </a:solidFill>
                <a:latin typeface="Comic Sans MS" panose="030F0702030302020204" pitchFamily="66" charset="0"/>
              </a:rPr>
              <a:t>el libro</a:t>
            </a:r>
            <a:r>
              <a:rPr lang="en-US" altLang="en-US" noProof="1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317C249-D169-453B-BF23-581F1C897255}"/>
              </a:ext>
            </a:extLst>
          </p:cNvPr>
          <p:cNvSpPr txBox="1"/>
          <p:nvPr/>
        </p:nvSpPr>
        <p:spPr>
          <a:xfrm>
            <a:off x="838200" y="626017"/>
            <a:ext cx="7391400" cy="9787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altLang="en-US" sz="3200" dirty="0"/>
              <a:t>Indirect object pronouns come </a:t>
            </a:r>
            <a:br>
              <a:rPr lang="en-US" altLang="en-US" sz="3200" dirty="0"/>
            </a:br>
            <a:r>
              <a:rPr lang="en-US" altLang="en-US" sz="3200" dirty="0">
                <a:solidFill>
                  <a:srgbClr val="0000FF"/>
                </a:solidFill>
              </a:rPr>
              <a:t>in front of the conjugated verb </a:t>
            </a:r>
            <a:r>
              <a:rPr lang="en-US" altLang="en-US" sz="3200" dirty="0"/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1486336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Text Box 3">
            <a:extLst>
              <a:ext uri="{FF2B5EF4-FFF2-40B4-BE49-F238E27FC236}">
                <a16:creationId xmlns:a16="http://schemas.microsoft.com/office/drawing/2014/main" id="{F1107A62-B9E6-403D-B6D5-591759578B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57200"/>
            <a:ext cx="7848600" cy="4801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 dirty="0"/>
              <a:t>How about with two verbs (Infinitive)?</a:t>
            </a:r>
          </a:p>
        </p:txBody>
      </p:sp>
      <p:sp>
        <p:nvSpPr>
          <p:cNvPr id="62469" name="Text Box 5">
            <a:extLst>
              <a:ext uri="{FF2B5EF4-FFF2-40B4-BE49-F238E27FC236}">
                <a16:creationId xmlns:a16="http://schemas.microsoft.com/office/drawing/2014/main" id="{297D68A4-A124-42D4-B90F-AA9EBECBEB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295400"/>
            <a:ext cx="7620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b="1" dirty="0">
                <a:solidFill>
                  <a:srgbClr val="FF3399"/>
                </a:solidFill>
                <a:latin typeface="Comic Sans MS" panose="030F0702030302020204" pitchFamily="66" charset="0"/>
              </a:rPr>
              <a:t>Le</a:t>
            </a:r>
            <a:r>
              <a:rPr lang="en-US" altLang="en-US" sz="3600" dirty="0">
                <a:latin typeface="Comic Sans MS" panose="030F0702030302020204" pitchFamily="66" charset="0"/>
              </a:rPr>
              <a:t> </a:t>
            </a:r>
            <a:r>
              <a:rPr lang="en-US" altLang="en-US" sz="3600" dirty="0" err="1">
                <a:solidFill>
                  <a:srgbClr val="0066FF"/>
                </a:solidFill>
                <a:latin typeface="Comic Sans MS" panose="030F0702030302020204" pitchFamily="66" charset="0"/>
              </a:rPr>
              <a:t>voy</a:t>
            </a:r>
            <a:r>
              <a:rPr lang="en-US" altLang="en-US" sz="3600" dirty="0">
                <a:solidFill>
                  <a:srgbClr val="0066FF"/>
                </a:solidFill>
                <a:latin typeface="Comic Sans MS" panose="030F0702030302020204" pitchFamily="66" charset="0"/>
              </a:rPr>
              <a:t> a mandar</a:t>
            </a:r>
            <a:r>
              <a:rPr lang="en-US" altLang="en-US" sz="3600" dirty="0">
                <a:latin typeface="Comic Sans MS" panose="030F0702030302020204" pitchFamily="66" charset="0"/>
              </a:rPr>
              <a:t> el </a:t>
            </a:r>
            <a:r>
              <a:rPr lang="en-US" altLang="en-US" sz="3600" dirty="0" err="1">
                <a:latin typeface="Comic Sans MS" panose="030F0702030302020204" pitchFamily="66" charset="0"/>
              </a:rPr>
              <a:t>libro</a:t>
            </a:r>
            <a:r>
              <a:rPr lang="en-US" altLang="en-US" sz="3600" dirty="0">
                <a:latin typeface="Comic Sans MS" panose="030F0702030302020204" pitchFamily="66" charset="0"/>
              </a:rPr>
              <a:t> a Alfredo.</a:t>
            </a:r>
          </a:p>
        </p:txBody>
      </p:sp>
      <p:sp>
        <p:nvSpPr>
          <p:cNvPr id="62480" name="Text Box 16">
            <a:extLst>
              <a:ext uri="{FF2B5EF4-FFF2-40B4-BE49-F238E27FC236}">
                <a16:creationId xmlns:a16="http://schemas.microsoft.com/office/drawing/2014/main" id="{96915D9F-BFCC-4863-A88A-A1FC92D85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057400"/>
            <a:ext cx="7772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dirty="0" err="1">
                <a:solidFill>
                  <a:srgbClr val="0066FF"/>
                </a:solidFill>
                <a:latin typeface="Comic Sans MS" panose="030F0702030302020204" pitchFamily="66" charset="0"/>
              </a:rPr>
              <a:t>Voy</a:t>
            </a:r>
            <a:r>
              <a:rPr lang="en-US" altLang="en-US" sz="3600" dirty="0">
                <a:solidFill>
                  <a:srgbClr val="0066FF"/>
                </a:solidFill>
                <a:latin typeface="Comic Sans MS" panose="030F0702030302020204" pitchFamily="66" charset="0"/>
              </a:rPr>
              <a:t> a </a:t>
            </a:r>
            <a:r>
              <a:rPr lang="en-US" altLang="en-US" sz="3600" dirty="0" err="1">
                <a:solidFill>
                  <a:srgbClr val="0066FF"/>
                </a:solidFill>
                <a:latin typeface="Comic Sans MS" panose="030F0702030302020204" pitchFamily="66" charset="0"/>
              </a:rPr>
              <a:t>mandar</a:t>
            </a:r>
            <a:r>
              <a:rPr lang="en-US" altLang="en-US" sz="3600" b="1" dirty="0" err="1">
                <a:solidFill>
                  <a:srgbClr val="FF3399"/>
                </a:solidFill>
                <a:latin typeface="Comic Sans MS" panose="030F0702030302020204" pitchFamily="66" charset="0"/>
              </a:rPr>
              <a:t>le</a:t>
            </a:r>
            <a:r>
              <a:rPr lang="en-US" altLang="en-US" sz="3600" dirty="0">
                <a:latin typeface="Comic Sans MS" panose="030F0702030302020204" pitchFamily="66" charset="0"/>
              </a:rPr>
              <a:t> el </a:t>
            </a:r>
            <a:r>
              <a:rPr lang="en-US" altLang="en-US" sz="3600" dirty="0" err="1">
                <a:latin typeface="Comic Sans MS" panose="030F0702030302020204" pitchFamily="66" charset="0"/>
              </a:rPr>
              <a:t>libro</a:t>
            </a:r>
            <a:r>
              <a:rPr lang="en-US" altLang="en-US" sz="3600" dirty="0">
                <a:latin typeface="Comic Sans MS" panose="030F0702030302020204" pitchFamily="66" charset="0"/>
              </a:rPr>
              <a:t> a Alfredo.</a:t>
            </a:r>
          </a:p>
        </p:txBody>
      </p:sp>
      <p:sp>
        <p:nvSpPr>
          <p:cNvPr id="62481" name="Text Box 17">
            <a:extLst>
              <a:ext uri="{FF2B5EF4-FFF2-40B4-BE49-F238E27FC236}">
                <a16:creationId xmlns:a16="http://schemas.microsoft.com/office/drawing/2014/main" id="{93DB07BB-5F05-4F32-9544-6C1A3B246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657600"/>
            <a:ext cx="7848600" cy="5191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dirty="0"/>
              <a:t>How about with the Present Progressive?</a:t>
            </a:r>
          </a:p>
        </p:txBody>
      </p:sp>
      <p:sp>
        <p:nvSpPr>
          <p:cNvPr id="62482" name="Text Box 18">
            <a:extLst>
              <a:ext uri="{FF2B5EF4-FFF2-40B4-BE49-F238E27FC236}">
                <a16:creationId xmlns:a16="http://schemas.microsoft.com/office/drawing/2014/main" id="{E3A204DE-E6EA-49AF-B5E9-CF21E06DB9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648200"/>
            <a:ext cx="8305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dirty="0">
                <a:solidFill>
                  <a:srgbClr val="FF3399"/>
                </a:solidFill>
                <a:latin typeface="Comic Sans MS" panose="030F0702030302020204" pitchFamily="66" charset="0"/>
              </a:rPr>
              <a:t>Le</a:t>
            </a:r>
            <a:r>
              <a:rPr lang="en-US" altLang="en-US" sz="3600" dirty="0">
                <a:solidFill>
                  <a:srgbClr val="0066FF"/>
                </a:solidFill>
                <a:latin typeface="Comic Sans MS" panose="030F0702030302020204" pitchFamily="66" charset="0"/>
              </a:rPr>
              <a:t> </a:t>
            </a:r>
            <a:r>
              <a:rPr lang="en-US" altLang="en-US" sz="3600" dirty="0" err="1">
                <a:solidFill>
                  <a:srgbClr val="0066FF"/>
                </a:solidFill>
                <a:latin typeface="Comic Sans MS" panose="030F0702030302020204" pitchFamily="66" charset="0"/>
              </a:rPr>
              <a:t>estoy</a:t>
            </a:r>
            <a:r>
              <a:rPr lang="en-US" altLang="en-US" sz="3600" dirty="0">
                <a:solidFill>
                  <a:srgbClr val="0066FF"/>
                </a:solidFill>
                <a:latin typeface="Comic Sans MS" panose="030F0702030302020204" pitchFamily="66" charset="0"/>
              </a:rPr>
              <a:t> </a:t>
            </a:r>
            <a:r>
              <a:rPr lang="en-US" altLang="en-US" sz="3600" dirty="0" err="1">
                <a:solidFill>
                  <a:srgbClr val="0066FF"/>
                </a:solidFill>
                <a:latin typeface="Comic Sans MS" panose="030F0702030302020204" pitchFamily="66" charset="0"/>
              </a:rPr>
              <a:t>mandando</a:t>
            </a:r>
            <a:r>
              <a:rPr lang="en-US" altLang="en-US" sz="3600" dirty="0">
                <a:latin typeface="Comic Sans MS" panose="030F0702030302020204" pitchFamily="66" charset="0"/>
              </a:rPr>
              <a:t> el </a:t>
            </a:r>
            <a:r>
              <a:rPr lang="en-US" altLang="en-US" sz="3600" dirty="0" err="1">
                <a:latin typeface="Comic Sans MS" panose="030F0702030302020204" pitchFamily="66" charset="0"/>
              </a:rPr>
              <a:t>libro</a:t>
            </a:r>
            <a:r>
              <a:rPr lang="en-US" altLang="en-US" sz="3600" dirty="0">
                <a:latin typeface="Comic Sans MS" panose="030F0702030302020204" pitchFamily="66" charset="0"/>
              </a:rPr>
              <a:t> a Alfredo.</a:t>
            </a:r>
          </a:p>
        </p:txBody>
      </p:sp>
      <p:sp>
        <p:nvSpPr>
          <p:cNvPr id="8" name="Text Box 18">
            <a:extLst>
              <a:ext uri="{FF2B5EF4-FFF2-40B4-BE49-F238E27FC236}">
                <a16:creationId xmlns:a16="http://schemas.microsoft.com/office/drawing/2014/main" id="{39609F3C-9A18-465F-9264-ABA7EAF37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454650"/>
            <a:ext cx="807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dirty="0" err="1">
                <a:solidFill>
                  <a:srgbClr val="0066FF"/>
                </a:solidFill>
                <a:latin typeface="Comic Sans MS" panose="030F0702030302020204" pitchFamily="66" charset="0"/>
              </a:rPr>
              <a:t>Estoy</a:t>
            </a:r>
            <a:r>
              <a:rPr lang="en-US" altLang="en-US" sz="3600" dirty="0">
                <a:solidFill>
                  <a:srgbClr val="0066FF"/>
                </a:solidFill>
                <a:latin typeface="Comic Sans MS" panose="030F0702030302020204" pitchFamily="66" charset="0"/>
              </a:rPr>
              <a:t> </a:t>
            </a:r>
            <a:r>
              <a:rPr lang="en-US" altLang="en-US" sz="3600" dirty="0" err="1">
                <a:solidFill>
                  <a:srgbClr val="0066FF"/>
                </a:solidFill>
                <a:latin typeface="Comic Sans MS" panose="030F0702030302020204" pitchFamily="66" charset="0"/>
              </a:rPr>
              <a:t>mandándo</a:t>
            </a:r>
            <a:r>
              <a:rPr lang="en-US" altLang="en-US" sz="3600" b="1" dirty="0" err="1">
                <a:solidFill>
                  <a:srgbClr val="FF3399"/>
                </a:solidFill>
                <a:latin typeface="Comic Sans MS" panose="030F0702030302020204" pitchFamily="66" charset="0"/>
              </a:rPr>
              <a:t>le</a:t>
            </a:r>
            <a:r>
              <a:rPr lang="en-US" altLang="en-US" sz="3600" dirty="0">
                <a:latin typeface="Comic Sans MS" panose="030F0702030302020204" pitchFamily="66" charset="0"/>
              </a:rPr>
              <a:t> el </a:t>
            </a:r>
            <a:r>
              <a:rPr lang="en-US" altLang="en-US" sz="3600" dirty="0" err="1">
                <a:latin typeface="Comic Sans MS" panose="030F0702030302020204" pitchFamily="66" charset="0"/>
              </a:rPr>
              <a:t>libro</a:t>
            </a:r>
            <a:r>
              <a:rPr lang="en-US" altLang="en-US" sz="3600" dirty="0">
                <a:latin typeface="Comic Sans MS" panose="030F0702030302020204" pitchFamily="66" charset="0"/>
              </a:rPr>
              <a:t> a Alfredo.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62E97EA-5189-4DF3-8B03-52FE2B695830}"/>
              </a:ext>
            </a:extLst>
          </p:cNvPr>
          <p:cNvCxnSpPr/>
          <p:nvPr/>
        </p:nvCxnSpPr>
        <p:spPr bwMode="auto">
          <a:xfrm>
            <a:off x="457200" y="3276600"/>
            <a:ext cx="8382000" cy="0"/>
          </a:xfrm>
          <a:prstGeom prst="line">
            <a:avLst/>
          </a:prstGeom>
          <a:solidFill>
            <a:srgbClr val="FFFF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52652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62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3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300"/>
                                        <p:tgtEl>
                                          <p:spTgt spid="62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300"/>
                                        <p:tgtEl>
                                          <p:spTgt spid="62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300"/>
                                        <p:tgtEl>
                                          <p:spTgt spid="62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animBg="1"/>
      <p:bldP spid="62469" grpId="0"/>
      <p:bldP spid="62480" grpId="0"/>
      <p:bldP spid="62481" grpId="0" animBg="1"/>
      <p:bldP spid="62482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55" name="Text Box 31">
            <a:extLst>
              <a:ext uri="{FF2B5EF4-FFF2-40B4-BE49-F238E27FC236}">
                <a16:creationId xmlns:a16="http://schemas.microsoft.com/office/drawing/2014/main" id="{14F56730-3794-46EB-A5B2-150C7B29C1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04800"/>
            <a:ext cx="85344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/>
              <a:t>An indirect object indicates </a:t>
            </a:r>
            <a:r>
              <a:rPr lang="en-US" altLang="en-US" sz="2800" b="1"/>
              <a:t>to</a:t>
            </a:r>
            <a:r>
              <a:rPr lang="en-US" altLang="en-US" sz="2800"/>
              <a:t> or </a:t>
            </a:r>
            <a:r>
              <a:rPr lang="en-US" altLang="en-US" sz="2800" b="1"/>
              <a:t>for</a:t>
            </a:r>
            <a:r>
              <a:rPr lang="en-US" altLang="en-US" sz="2800"/>
              <a:t> whom an action is carried out.  An indirect object can also be used to indicate </a:t>
            </a:r>
            <a:r>
              <a:rPr lang="en-US" altLang="en-US" sz="2800" b="1"/>
              <a:t>from</a:t>
            </a:r>
            <a:r>
              <a:rPr lang="en-US" altLang="en-US" sz="2800"/>
              <a:t> whom something is bought, borrowed, or taken away.  </a:t>
            </a:r>
          </a:p>
        </p:txBody>
      </p:sp>
      <p:sp>
        <p:nvSpPr>
          <p:cNvPr id="52256" name="Text Box 32">
            <a:extLst>
              <a:ext uri="{FF2B5EF4-FFF2-40B4-BE49-F238E27FC236}">
                <a16:creationId xmlns:a16="http://schemas.microsoft.com/office/drawing/2014/main" id="{8D06B5F7-92AA-48AD-BEF2-E4DFDAEA31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981200"/>
            <a:ext cx="55657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rgbClr val="0000FF"/>
                </a:solidFill>
              </a:rPr>
              <a:t>I’ll send the book </a:t>
            </a:r>
            <a:r>
              <a:rPr lang="en-US" altLang="en-US" sz="3200" b="1">
                <a:solidFill>
                  <a:srgbClr val="0000FF"/>
                </a:solidFill>
              </a:rPr>
              <a:t>to</a:t>
            </a:r>
            <a:r>
              <a:rPr lang="en-US" altLang="en-US" sz="3200">
                <a:solidFill>
                  <a:srgbClr val="0000FF"/>
                </a:solidFill>
              </a:rPr>
              <a:t> Alfredo.</a:t>
            </a:r>
          </a:p>
        </p:txBody>
      </p:sp>
      <p:sp>
        <p:nvSpPr>
          <p:cNvPr id="52258" name="Text Box 34">
            <a:extLst>
              <a:ext uri="{FF2B5EF4-FFF2-40B4-BE49-F238E27FC236}">
                <a16:creationId xmlns:a16="http://schemas.microsoft.com/office/drawing/2014/main" id="{B004BE17-05C9-4051-A84E-2AE59E54E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200400"/>
            <a:ext cx="6400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rgbClr val="0000FF"/>
                </a:solidFill>
              </a:rPr>
              <a:t>I’ll buy the book </a:t>
            </a:r>
            <a:r>
              <a:rPr lang="en-US" altLang="en-US" sz="3200" b="1">
                <a:solidFill>
                  <a:srgbClr val="0000FF"/>
                </a:solidFill>
              </a:rPr>
              <a:t>for</a:t>
            </a:r>
            <a:r>
              <a:rPr lang="en-US" altLang="en-US" sz="3200">
                <a:solidFill>
                  <a:srgbClr val="0000FF"/>
                </a:solidFill>
              </a:rPr>
              <a:t> Alfredo.</a:t>
            </a:r>
          </a:p>
        </p:txBody>
      </p:sp>
      <p:sp>
        <p:nvSpPr>
          <p:cNvPr id="52259" name="Text Box 35">
            <a:extLst>
              <a:ext uri="{FF2B5EF4-FFF2-40B4-BE49-F238E27FC236}">
                <a16:creationId xmlns:a16="http://schemas.microsoft.com/office/drawing/2014/main" id="{D638EF7A-794A-47E4-BA4B-12031A0ACC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419600"/>
            <a:ext cx="6400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rgbClr val="0000FF"/>
                </a:solidFill>
              </a:rPr>
              <a:t>I’ll take the book </a:t>
            </a:r>
            <a:r>
              <a:rPr lang="en-US" altLang="en-US" sz="3200" b="1">
                <a:solidFill>
                  <a:srgbClr val="0000FF"/>
                </a:solidFill>
              </a:rPr>
              <a:t>from</a:t>
            </a:r>
            <a:r>
              <a:rPr lang="en-US" altLang="en-US" sz="3200">
                <a:solidFill>
                  <a:srgbClr val="0000FF"/>
                </a:solidFill>
              </a:rPr>
              <a:t> Alfredo.</a:t>
            </a:r>
          </a:p>
        </p:txBody>
      </p:sp>
      <p:sp>
        <p:nvSpPr>
          <p:cNvPr id="52260" name="Text Box 36">
            <a:extLst>
              <a:ext uri="{FF2B5EF4-FFF2-40B4-BE49-F238E27FC236}">
                <a16:creationId xmlns:a16="http://schemas.microsoft.com/office/drawing/2014/main" id="{D7A107EA-966D-4C96-8CE1-ABC437F47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14600"/>
            <a:ext cx="678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i="1">
                <a:latin typeface="Comic Sans MS" panose="030F0702030302020204" pitchFamily="66" charset="0"/>
              </a:rPr>
              <a:t>Le</a:t>
            </a:r>
            <a:r>
              <a:rPr lang="en-US" altLang="en-US" sz="2800">
                <a:latin typeface="Comic Sans MS" panose="030F0702030302020204" pitchFamily="66" charset="0"/>
              </a:rPr>
              <a:t> voy a mandar el libro </a:t>
            </a:r>
            <a:r>
              <a:rPr lang="en-US" altLang="en-US" sz="2800" b="1" u="sng">
                <a:latin typeface="Comic Sans MS" panose="030F0702030302020204" pitchFamily="66" charset="0"/>
              </a:rPr>
              <a:t>a</a:t>
            </a:r>
            <a:r>
              <a:rPr lang="en-US" altLang="en-US" sz="2800">
                <a:latin typeface="Comic Sans MS" panose="030F0702030302020204" pitchFamily="66" charset="0"/>
              </a:rPr>
              <a:t> Alfredo.</a:t>
            </a:r>
          </a:p>
        </p:txBody>
      </p:sp>
      <p:sp>
        <p:nvSpPr>
          <p:cNvPr id="52261" name="Text Box 37">
            <a:extLst>
              <a:ext uri="{FF2B5EF4-FFF2-40B4-BE49-F238E27FC236}">
                <a16:creationId xmlns:a16="http://schemas.microsoft.com/office/drawing/2014/main" id="{00F78FE0-D10D-4BC8-9CA1-FF3AFC8BD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733800"/>
            <a:ext cx="7086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i="1">
                <a:latin typeface="Comic Sans MS" panose="030F0702030302020204" pitchFamily="66" charset="0"/>
              </a:rPr>
              <a:t>Le</a:t>
            </a:r>
            <a:r>
              <a:rPr lang="en-US" altLang="en-US" sz="2800">
                <a:latin typeface="Comic Sans MS" panose="030F0702030302020204" pitchFamily="66" charset="0"/>
              </a:rPr>
              <a:t> voy a comprar el libro </a:t>
            </a:r>
            <a:r>
              <a:rPr lang="en-US" altLang="en-US" sz="2800" b="1" u="sng">
                <a:latin typeface="Comic Sans MS" panose="030F0702030302020204" pitchFamily="66" charset="0"/>
              </a:rPr>
              <a:t>a</a:t>
            </a:r>
            <a:r>
              <a:rPr lang="en-US" altLang="en-US" sz="2800">
                <a:latin typeface="Comic Sans MS" panose="030F0702030302020204" pitchFamily="66" charset="0"/>
              </a:rPr>
              <a:t> Alfredo.</a:t>
            </a:r>
          </a:p>
        </p:txBody>
      </p:sp>
      <p:sp>
        <p:nvSpPr>
          <p:cNvPr id="52262" name="Text Box 38">
            <a:extLst>
              <a:ext uri="{FF2B5EF4-FFF2-40B4-BE49-F238E27FC236}">
                <a16:creationId xmlns:a16="http://schemas.microsoft.com/office/drawing/2014/main" id="{BD25D59F-30A9-4B1A-8647-EC4CB1B12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953000"/>
            <a:ext cx="6553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i="1">
                <a:latin typeface="Comic Sans MS" panose="030F0702030302020204" pitchFamily="66" charset="0"/>
              </a:rPr>
              <a:t>Le</a:t>
            </a:r>
            <a:r>
              <a:rPr lang="en-US" altLang="en-US" sz="2800">
                <a:latin typeface="Comic Sans MS" panose="030F0702030302020204" pitchFamily="66" charset="0"/>
              </a:rPr>
              <a:t> voy a quitar el libro </a:t>
            </a:r>
            <a:r>
              <a:rPr lang="en-US" altLang="en-US" sz="2800" b="1" u="sng">
                <a:latin typeface="Comic Sans MS" panose="030F0702030302020204" pitchFamily="66" charset="0"/>
              </a:rPr>
              <a:t>a</a:t>
            </a:r>
            <a:r>
              <a:rPr lang="en-US" altLang="en-US" sz="2800">
                <a:latin typeface="Comic Sans MS" panose="030F0702030302020204" pitchFamily="66" charset="0"/>
              </a:rPr>
              <a:t> Alfredo.</a:t>
            </a:r>
          </a:p>
        </p:txBody>
      </p:sp>
      <p:sp>
        <p:nvSpPr>
          <p:cNvPr id="52263" name="Text Box 39">
            <a:extLst>
              <a:ext uri="{FF2B5EF4-FFF2-40B4-BE49-F238E27FC236}">
                <a16:creationId xmlns:a16="http://schemas.microsoft.com/office/drawing/2014/main" id="{407987AC-C0D9-4AA3-A233-1DEC67BBE5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867400"/>
            <a:ext cx="784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>
                <a:solidFill>
                  <a:schemeClr val="accent1"/>
                </a:solidFill>
              </a:rPr>
              <a:t>The repetition of </a:t>
            </a:r>
            <a:r>
              <a:rPr lang="en-US" altLang="en-US" b="1">
                <a:solidFill>
                  <a:schemeClr val="accent1"/>
                </a:solidFill>
              </a:rPr>
              <a:t>Le</a:t>
            </a:r>
            <a:r>
              <a:rPr lang="en-US" altLang="en-US">
                <a:solidFill>
                  <a:schemeClr val="accent1"/>
                </a:solidFill>
              </a:rPr>
              <a:t> with </a:t>
            </a:r>
            <a:r>
              <a:rPr lang="en-US" altLang="en-US" b="1">
                <a:solidFill>
                  <a:schemeClr val="accent1"/>
                </a:solidFill>
              </a:rPr>
              <a:t>a Alfredo</a:t>
            </a:r>
            <a:r>
              <a:rPr lang="en-US" altLang="en-US">
                <a:solidFill>
                  <a:schemeClr val="accent1"/>
                </a:solidFill>
              </a:rPr>
              <a:t> may seem redundant . . 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52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52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52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52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"/>
                                        <p:tgtEl>
                                          <p:spTgt spid="52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"/>
                                        <p:tgtEl>
                                          <p:spTgt spid="52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"/>
                                        <p:tgtEl>
                                          <p:spTgt spid="52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300"/>
                                        <p:tgtEl>
                                          <p:spTgt spid="52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55" grpId="0"/>
      <p:bldP spid="52256" grpId="0"/>
      <p:bldP spid="52258" grpId="0"/>
      <p:bldP spid="52259" grpId="0"/>
      <p:bldP spid="52260" grpId="0"/>
      <p:bldP spid="52261" grpId="0"/>
      <p:bldP spid="52262" grpId="0"/>
      <p:bldP spid="522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>
            <a:extLst>
              <a:ext uri="{FF2B5EF4-FFF2-40B4-BE49-F238E27FC236}">
                <a16:creationId xmlns:a16="http://schemas.microsoft.com/office/drawing/2014/main" id="{F1005276-0AEF-4D35-AE19-07C0AA42CD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33400"/>
            <a:ext cx="6019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/>
              <a:t>Notice the following example:</a:t>
            </a:r>
          </a:p>
        </p:txBody>
      </p:sp>
      <p:sp>
        <p:nvSpPr>
          <p:cNvPr id="60419" name="Text Box 3">
            <a:extLst>
              <a:ext uri="{FF2B5EF4-FFF2-40B4-BE49-F238E27FC236}">
                <a16:creationId xmlns:a16="http://schemas.microsoft.com/office/drawing/2014/main" id="{CB47EBCB-A7A4-44CE-B90F-9E23F2C2B6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492250"/>
            <a:ext cx="7086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latin typeface="Comic Sans MS" panose="030F0702030302020204" pitchFamily="66" charset="0"/>
              </a:rPr>
              <a:t>¿Alfredo quiere leer los cuentos?</a:t>
            </a:r>
          </a:p>
        </p:txBody>
      </p:sp>
      <p:sp>
        <p:nvSpPr>
          <p:cNvPr id="60420" name="Text Box 4">
            <a:extLst>
              <a:ext uri="{FF2B5EF4-FFF2-40B4-BE49-F238E27FC236}">
                <a16:creationId xmlns:a16="http://schemas.microsoft.com/office/drawing/2014/main" id="{A69D3A2C-A7F0-4732-AD7E-B1A0B32E73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862263"/>
            <a:ext cx="5715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latin typeface="Comic Sans MS" panose="030F0702030302020204" pitchFamily="66" charset="0"/>
              </a:rPr>
              <a:t>Sí, le voy a mandar el libro.</a:t>
            </a:r>
          </a:p>
        </p:txBody>
      </p:sp>
      <p:sp>
        <p:nvSpPr>
          <p:cNvPr id="60422" name="Text Box 6">
            <a:extLst>
              <a:ext uri="{FF2B5EF4-FFF2-40B4-BE49-F238E27FC236}">
                <a16:creationId xmlns:a16="http://schemas.microsoft.com/office/drawing/2014/main" id="{55844867-0E43-43FE-B3B3-C5E41895B4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419600"/>
            <a:ext cx="7848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>
                <a:solidFill>
                  <a:schemeClr val="accent1"/>
                </a:solidFill>
              </a:rPr>
              <a:t>“</a:t>
            </a:r>
            <a:r>
              <a:rPr lang="en-US" altLang="en-US" sz="2800" i="1">
                <a:solidFill>
                  <a:schemeClr val="accent1"/>
                </a:solidFill>
              </a:rPr>
              <a:t>a Alfredo”</a:t>
            </a:r>
            <a:r>
              <a:rPr lang="en-US" altLang="en-US" sz="2800">
                <a:solidFill>
                  <a:schemeClr val="accent1"/>
                </a:solidFill>
              </a:rPr>
              <a:t> is omitted.</a:t>
            </a:r>
            <a:r>
              <a:rPr lang="en-US" altLang="en-US" sz="2800"/>
              <a:t> </a:t>
            </a:r>
          </a:p>
        </p:txBody>
      </p:sp>
      <p:sp>
        <p:nvSpPr>
          <p:cNvPr id="60423" name="Text Box 7">
            <a:extLst>
              <a:ext uri="{FF2B5EF4-FFF2-40B4-BE49-F238E27FC236}">
                <a16:creationId xmlns:a16="http://schemas.microsoft.com/office/drawing/2014/main" id="{CFD150D7-F13E-47F6-A22B-9263FA9420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055813"/>
            <a:ext cx="6629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rgbClr val="0000FF"/>
                </a:solidFill>
              </a:rPr>
              <a:t>Does Alfredo want to read the stories?</a:t>
            </a:r>
          </a:p>
        </p:txBody>
      </p:sp>
      <p:sp>
        <p:nvSpPr>
          <p:cNvPr id="60424" name="Text Box 8">
            <a:extLst>
              <a:ext uri="{FF2B5EF4-FFF2-40B4-BE49-F238E27FC236}">
                <a16:creationId xmlns:a16="http://schemas.microsoft.com/office/drawing/2014/main" id="{A98AB018-2692-4A21-852B-CB952A0A2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429000"/>
            <a:ext cx="6705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rgbClr val="0000FF"/>
                </a:solidFill>
              </a:rPr>
              <a:t>Yes, I’m going to send the book to him.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60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300"/>
                                        <p:tgtEl>
                                          <p:spTgt spid="60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60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3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3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/>
      <p:bldP spid="60420" grpId="0"/>
      <p:bldP spid="60422" grpId="0"/>
      <p:bldP spid="60423" grpId="0"/>
      <p:bldP spid="604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2">
            <a:extLst>
              <a:ext uri="{FF2B5EF4-FFF2-40B4-BE49-F238E27FC236}">
                <a16:creationId xmlns:a16="http://schemas.microsoft.com/office/drawing/2014/main" id="{F1660C83-3E4C-4C21-B853-672D6F776D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228600"/>
            <a:ext cx="800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/>
              <a:t>Clarification and Emphasis</a:t>
            </a:r>
          </a:p>
        </p:txBody>
      </p:sp>
      <p:sp>
        <p:nvSpPr>
          <p:cNvPr id="65539" name="Text Box 3">
            <a:extLst>
              <a:ext uri="{FF2B5EF4-FFF2-40B4-BE49-F238E27FC236}">
                <a16:creationId xmlns:a16="http://schemas.microsoft.com/office/drawing/2014/main" id="{9D1DFCB5-1C9C-4EFC-81C2-37997BCF10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667000"/>
            <a:ext cx="6858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latin typeface="Comic Sans MS" panose="030F0702030302020204" pitchFamily="66" charset="0"/>
              </a:rPr>
              <a:t>¿A quién le vas a mandar el libro?</a:t>
            </a:r>
          </a:p>
        </p:txBody>
      </p:sp>
      <p:sp>
        <p:nvSpPr>
          <p:cNvPr id="65540" name="Text Box 4">
            <a:extLst>
              <a:ext uri="{FF2B5EF4-FFF2-40B4-BE49-F238E27FC236}">
                <a16:creationId xmlns:a16="http://schemas.microsoft.com/office/drawing/2014/main" id="{1CE0978C-B287-4E3C-9C86-15E8A2F511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883025"/>
            <a:ext cx="6934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latin typeface="Comic Sans MS" panose="030F0702030302020204" pitchFamily="66" charset="0"/>
              </a:rPr>
              <a:t>Le voy a mandar el libro </a:t>
            </a:r>
            <a:r>
              <a:rPr lang="en-US" altLang="en-US" sz="3200" u="sng">
                <a:latin typeface="Comic Sans MS" panose="030F0702030302020204" pitchFamily="66" charset="0"/>
              </a:rPr>
              <a:t>a Alfredo</a:t>
            </a:r>
            <a:r>
              <a:rPr lang="en-US" altLang="en-US" sz="320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65541" name="Text Box 5">
            <a:extLst>
              <a:ext uri="{FF2B5EF4-FFF2-40B4-BE49-F238E27FC236}">
                <a16:creationId xmlns:a16="http://schemas.microsoft.com/office/drawing/2014/main" id="{78D06664-FEE9-4E96-AD29-4E91F9861C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838200"/>
            <a:ext cx="80772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/>
              <a:t>The pronouns </a:t>
            </a:r>
            <a:r>
              <a:rPr lang="en-US" altLang="en-US" sz="2800" i="1"/>
              <a:t>le</a:t>
            </a:r>
            <a:r>
              <a:rPr lang="en-US" altLang="en-US" sz="2800"/>
              <a:t> and </a:t>
            </a:r>
            <a:r>
              <a:rPr lang="en-US" altLang="en-US" sz="2800" i="1"/>
              <a:t>les</a:t>
            </a:r>
            <a:r>
              <a:rPr lang="en-US" altLang="en-US" sz="2800"/>
              <a:t> are ambiguous since they can refer to many different individuals or groups, respectively; thus, the prepositional forms are used to </a:t>
            </a:r>
            <a:r>
              <a:rPr lang="en-US" altLang="en-US" sz="2800" u="sng"/>
              <a:t>clarify</a:t>
            </a:r>
            <a:r>
              <a:rPr lang="en-US" altLang="en-US" sz="2800"/>
              <a:t>.  Notice the following exchange:</a:t>
            </a:r>
          </a:p>
        </p:txBody>
      </p:sp>
      <p:sp>
        <p:nvSpPr>
          <p:cNvPr id="65542" name="Text Box 6">
            <a:extLst>
              <a:ext uri="{FF2B5EF4-FFF2-40B4-BE49-F238E27FC236}">
                <a16:creationId xmlns:a16="http://schemas.microsoft.com/office/drawing/2014/main" id="{21069B1E-66CE-4E3C-A187-538654E29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3187700"/>
            <a:ext cx="7162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rgbClr val="0000FF"/>
                </a:solidFill>
              </a:rPr>
              <a:t>To whom are you going to send the book?</a:t>
            </a:r>
          </a:p>
        </p:txBody>
      </p:sp>
      <p:sp>
        <p:nvSpPr>
          <p:cNvPr id="65543" name="Text Box 7">
            <a:extLst>
              <a:ext uri="{FF2B5EF4-FFF2-40B4-BE49-F238E27FC236}">
                <a16:creationId xmlns:a16="http://schemas.microsoft.com/office/drawing/2014/main" id="{F56D737C-B53C-4EC0-8B06-2EE6D85CF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406900"/>
            <a:ext cx="6934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rgbClr val="0000FF"/>
                </a:solidFill>
              </a:rPr>
              <a:t>I’m going to send the book to Alfredo.</a:t>
            </a:r>
          </a:p>
        </p:txBody>
      </p:sp>
      <p:sp>
        <p:nvSpPr>
          <p:cNvPr id="65544" name="Text Box 8">
            <a:extLst>
              <a:ext uri="{FF2B5EF4-FFF2-40B4-BE49-F238E27FC236}">
                <a16:creationId xmlns:a16="http://schemas.microsoft.com/office/drawing/2014/main" id="{79497133-9DB5-49A2-A889-57E44BDC3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149850"/>
            <a:ext cx="7848600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altLang="en-US" sz="3200"/>
              <a:t>An answer such as </a:t>
            </a:r>
            <a:r>
              <a:rPr lang="en-US" altLang="en-US" sz="3200" i="1"/>
              <a:t>Le voy a mandar el libro</a:t>
            </a:r>
            <a:r>
              <a:rPr lang="en-US" altLang="en-US" sz="3200"/>
              <a:t> would obviously not be sufficient.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65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300"/>
                                        <p:tgtEl>
                                          <p:spTgt spid="65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300"/>
                                        <p:tgtEl>
                                          <p:spTgt spid="65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"/>
                                        <p:tgtEl>
                                          <p:spTgt spid="65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"/>
                                        <p:tgtEl>
                                          <p:spTgt spid="65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3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300"/>
                                        <p:tgtEl>
                                          <p:spTgt spid="65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/>
      <p:bldP spid="65539" grpId="0"/>
      <p:bldP spid="65540" grpId="0"/>
      <p:bldP spid="65541" grpId="0"/>
      <p:bldP spid="65542" grpId="0"/>
      <p:bldP spid="65543" grpId="0"/>
      <p:bldP spid="6554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45720" rIns="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altLang="en-US" sz="2400" b="0" i="0" u="none" strike="noStrike" cap="none" normalizeH="0" baseline="0" noProof="1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45720" rIns="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altLang="en-US" sz="2400" b="0" i="0" u="none" strike="noStrike" cap="none" normalizeH="0" baseline="0" noProof="1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2677</TotalTime>
  <Words>1040</Words>
  <Application>Microsoft Office PowerPoint</Application>
  <PresentationFormat>On-screen Show (4:3)</PresentationFormat>
  <Paragraphs>117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FIN</vt:lpstr>
    </vt:vector>
  </TitlesOfParts>
  <Company>OCC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Indirect objects and their pronouns</dc:title>
  <dc:creator>WR Cisco</dc:creator>
  <cp:lastModifiedBy>Michael Aragon</cp:lastModifiedBy>
  <cp:revision>288</cp:revision>
  <dcterms:created xsi:type="dcterms:W3CDTF">1999-11-24T17:49:52Z</dcterms:created>
  <dcterms:modified xsi:type="dcterms:W3CDTF">2020-10-05T15:58:03Z</dcterms:modified>
</cp:coreProperties>
</file>