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sldIdLst>
    <p:sldId id="321" r:id="rId2"/>
    <p:sldId id="312" r:id="rId3"/>
    <p:sldId id="313" r:id="rId4"/>
    <p:sldId id="319" r:id="rId5"/>
    <p:sldId id="320" r:id="rId6"/>
    <p:sldId id="289" r:id="rId7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CD"/>
    <a:srgbClr val="003399"/>
    <a:srgbClr val="FF0066"/>
    <a:srgbClr val="FF99FF"/>
    <a:srgbClr val="0000FF"/>
    <a:srgbClr val="FFFF66"/>
    <a:srgbClr val="CC33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4911D-2EC3-416B-A4B1-E3181C326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6259A-08F1-440A-8176-84BD88F04F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30066-3EF4-4DBF-8077-39F38F446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EC2A6-9A84-4FFE-B364-A38E606B2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00BE0-F876-497E-9DFB-E13C5C8FC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0E8A5-172F-4D93-BE9E-DFF0CCE6DB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652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0AA5A-5152-47C8-B138-16F1D6769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8F1BD2-CBCF-4A2E-9F90-CD1EA52AB9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796F1-6E19-42C2-8FE9-099160107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350CE-E5F2-4C53-8DFA-E9B5FAA09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DB160-2DE3-449D-B2E2-62731D69B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4FD0F-8BC5-4501-B244-A6B561BE1C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750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81F8DD-0854-4B54-8EBD-54311EA685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06CD23-6ACB-4A7A-9AFC-CED0A357C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4D9F2-61EF-4416-B21E-A41409107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7FE71-ABA7-446F-92F0-91962DB9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DC05F-6397-4E69-BB8E-46889F23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6620D-9D85-40D7-BA48-4FAEE3789A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242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C10BB-C844-4870-8908-520A5D2A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FCFB2-4E1F-499D-8EDD-9E7828824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B4CE6-E2FE-4467-987E-99BF6C262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3412C-F68E-4F7E-A0F2-0FF0DA043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81D3B-F39B-449E-9AA6-FF4D4C8E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4BE02-31E9-404F-ADF1-D64CBAADD2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3935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A091A-56C2-49B9-BC22-3883825A6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1BBABF-1DEB-41C5-8064-547BD3FBA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48EAC-DFCA-4B55-9EF5-ACCAE2D9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88A0F-59B2-4B97-BA9A-7DF79722C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886CE-50CF-4990-9D97-FEBB08251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E565B-339D-4D83-83F3-6B5441C4F8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596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2390D-F3E6-45BB-9560-BF592AC77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72AB1-93C4-4E33-B469-6F34A5F672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D6D911-D265-452A-A798-8B19E679CD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F9C8B-0C43-4B91-AABB-104216BB1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3CCF7-5DB7-4005-ACA6-D6F1ED2FA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2B546-C19C-456B-A9BA-98AEE8A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B75B7-A337-4678-989D-113047C7C5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798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DF3AF-4B6A-4EDD-94E0-60592CA9F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0BAA4-454A-4322-B752-A60685D6B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16155E-D5B4-401A-8FC5-117F99F466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BC2AE-41AE-4AB3-A61A-3DBABF9F68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F131EA-AB9A-408A-9E5C-F7F2FB962C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652B99-C803-4B85-9221-1571B6CB4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342241-20ED-4CC8-9D8E-F2E4FC0EA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13503E-F30C-4328-BE30-A43E198D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EFA19-E73C-49B7-9A81-F6AA823228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02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E237D-28E6-47FD-A743-D1822EB7B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E2317E-F185-4FFC-BF21-9AAF71C2B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CE0572-170D-4BD0-B2BD-78B4BADA0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6C6CA7-2E36-4A45-9106-D560DC58B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1CCDE-FD7F-4F81-9868-5520F5EE7D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054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B82FFC-7E74-4611-AC1F-4ED273497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D65E2F-BB73-45A8-AE8F-3A62F5DBA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845CB-DF69-49DC-8237-9D11C2176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CF9EE-2521-4679-A997-E7926E3AEC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00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64375-E080-446D-B242-88B379079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D1D37-244F-4B35-9BC2-C6868400C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EDE5D9-71C0-47A8-98F0-44200D8EC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6CFCE-23A8-4DF8-865C-07A86E371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03C456-0384-4046-AA2B-7761FB9F3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CE8E7C-EA21-4B8D-9872-31C2C8910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D596F-90BB-4D8F-A9A8-6587C91DDB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3646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83BE0-7EA3-4950-BDB0-78CA4F642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E0C53-C207-4DBB-83EB-734BD53E56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07ACA-1DC0-4A04-8405-45523AC54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6FB42-17B3-4FA0-A093-6028A9E9B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EBD03-D601-484E-905E-71C23E383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B08576-27DF-4FC8-A3CF-6554CCDD9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8B830-A6F5-45D8-90D2-6044448126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12C2775-99AD-41D0-BF62-2C81FDA9D4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5374F3A-A9E7-4C38-A266-5831B65C3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1"/>
              <a:t>Click to edit Master text styles</a:t>
            </a:r>
          </a:p>
          <a:p>
            <a:pPr lvl="1"/>
            <a:r>
              <a:rPr lang="en-US" altLang="en-US" noProof="1"/>
              <a:t>Second level</a:t>
            </a:r>
          </a:p>
          <a:p>
            <a:pPr lvl="2"/>
            <a:r>
              <a:rPr lang="en-US" altLang="en-US" noProof="1"/>
              <a:t>Third level</a:t>
            </a:r>
          </a:p>
          <a:p>
            <a:pPr lvl="3"/>
            <a:r>
              <a:rPr lang="en-US" altLang="en-US" noProof="1"/>
              <a:t>Fourth level</a:t>
            </a:r>
          </a:p>
          <a:p>
            <a:pPr lvl="4"/>
            <a:r>
              <a:rPr lang="en-US" altLang="en-US" noProof="1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3322412-7AB4-49CE-8C09-819856609C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noProof="1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EB5B64D-B0EB-4B16-92FF-17AEEF21673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noProof="1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17DC53-58A9-464C-87D3-AF9952B7EB0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noProof="1"/>
            </a:lvl1pPr>
          </a:lstStyle>
          <a:p>
            <a:fld id="{67AA64DA-898C-450B-A787-DAD3793CB1C8}" type="slidenum">
              <a:rPr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AF73C-F51B-4290-A824-824AEA50F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960438"/>
            <a:ext cx="6858000" cy="1960562"/>
          </a:xfrm>
          <a:solidFill>
            <a:srgbClr val="FFF3CD"/>
          </a:solidFill>
          <a:ln w="76200">
            <a:solidFill>
              <a:srgbClr val="003399"/>
            </a:solidFill>
          </a:ln>
        </p:spPr>
        <p:txBody>
          <a:bodyPr/>
          <a:lstStyle/>
          <a:p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Demonstrative Pronouns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1F0457-A5AB-427A-ADE4-0B3134C9FB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960562"/>
          </a:xfrm>
          <a:solidFill>
            <a:schemeClr val="accent2">
              <a:lumMod val="20000"/>
              <a:lumOff val="8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endParaRPr lang="en-US" sz="1200" dirty="0"/>
          </a:p>
          <a:p>
            <a:r>
              <a:rPr lang="en-US" dirty="0"/>
              <a:t>Make sure you watch the</a:t>
            </a:r>
          </a:p>
          <a:p>
            <a:r>
              <a:rPr lang="en-US" dirty="0"/>
              <a:t> </a:t>
            </a:r>
            <a:r>
              <a:rPr lang="en-US" altLang="en-US" b="1" dirty="0">
                <a:solidFill>
                  <a:srgbClr val="CC3300"/>
                </a:solidFill>
              </a:rPr>
              <a:t>Demonstrative Adjectives</a:t>
            </a:r>
            <a:r>
              <a:rPr lang="en-US" dirty="0"/>
              <a:t> video </a:t>
            </a:r>
          </a:p>
          <a:p>
            <a:r>
              <a:rPr lang="en-US" b="1" dirty="0">
                <a:highlight>
                  <a:srgbClr val="FFFF00"/>
                </a:highlight>
              </a:rPr>
              <a:t>before</a:t>
            </a:r>
            <a:r>
              <a:rPr lang="en-US" dirty="0"/>
              <a:t> you watch this one.</a:t>
            </a:r>
          </a:p>
        </p:txBody>
      </p:sp>
    </p:spTree>
    <p:extLst>
      <p:ext uri="{BB962C8B-B14F-4D97-AF65-F5344CB8AC3E}">
        <p14:creationId xmlns:p14="http://schemas.microsoft.com/office/powerpoint/2010/main" val="20151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7BC5C6-F56F-43FF-AC50-45FA6210F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930275"/>
          </a:xfrm>
        </p:spPr>
        <p:txBody>
          <a:bodyPr/>
          <a:lstStyle/>
          <a:p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Demonstrative Pronouns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D735475A-289E-422E-B968-0360DDE834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444131"/>
              </p:ext>
            </p:extLst>
          </p:nvPr>
        </p:nvGraphicFramePr>
        <p:xfrm>
          <a:off x="1524000" y="1295400"/>
          <a:ext cx="6096000" cy="651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144535183"/>
                    </a:ext>
                  </a:extLst>
                </a:gridCol>
              </a:tblGrid>
              <a:tr h="651933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¿Quieres </a:t>
                      </a:r>
                      <a:r>
                        <a:rPr lang="es-ES" sz="2800" dirty="0">
                          <a:solidFill>
                            <a:schemeClr val="tx1"/>
                          </a:solidFill>
                        </a:rPr>
                        <a:t>este libro </a:t>
                      </a:r>
                      <a:r>
                        <a:rPr lang="es-ES" sz="2800" dirty="0"/>
                        <a:t>aquí</a:t>
                      </a:r>
                      <a:r>
                        <a:rPr lang="en-US" sz="28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5423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E7FABCF-6026-403D-B35F-D16813686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391164"/>
              </p:ext>
            </p:extLst>
          </p:nvPr>
        </p:nvGraphicFramePr>
        <p:xfrm>
          <a:off x="1524000" y="3081867"/>
          <a:ext cx="6096000" cy="651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144535183"/>
                    </a:ext>
                  </a:extLst>
                </a:gridCol>
              </a:tblGrid>
              <a:tr h="651933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solidFill>
                            <a:schemeClr val="tx1"/>
                          </a:solidFill>
                        </a:rPr>
                        <a:t>¿Vas a comer </a:t>
                      </a:r>
                      <a:r>
                        <a:rPr lang="es-ES" sz="2800" dirty="0">
                          <a:solidFill>
                            <a:srgbClr val="FF0066"/>
                          </a:solidFill>
                        </a:rPr>
                        <a:t>ese burrito </a:t>
                      </a:r>
                      <a:r>
                        <a:rPr lang="es-ES" sz="2800" dirty="0">
                          <a:solidFill>
                            <a:schemeClr val="tx1"/>
                          </a:solidFill>
                        </a:rPr>
                        <a:t>allí.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089063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E5E55425-DC0E-4B92-93BD-8B59B1582E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342258"/>
              </p:ext>
            </p:extLst>
          </p:nvPr>
        </p:nvGraphicFramePr>
        <p:xfrm>
          <a:off x="1524000" y="2031999"/>
          <a:ext cx="6096000" cy="651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144535183"/>
                    </a:ext>
                  </a:extLst>
                </a:gridCol>
              </a:tblGrid>
              <a:tr h="651933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Sí, quiero </a:t>
                      </a:r>
                      <a:r>
                        <a:rPr lang="es-ES" sz="2800" dirty="0">
                          <a:solidFill>
                            <a:schemeClr val="tx1"/>
                          </a:solidFill>
                        </a:rPr>
                        <a:t>éste</a:t>
                      </a:r>
                      <a:r>
                        <a:rPr lang="es-ES" sz="2800" dirty="0"/>
                        <a:t>.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54235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011F726-3993-4A84-92EC-D465B76F9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256243"/>
              </p:ext>
            </p:extLst>
          </p:nvPr>
        </p:nvGraphicFramePr>
        <p:xfrm>
          <a:off x="1524000" y="3843867"/>
          <a:ext cx="6096000" cy="651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144535183"/>
                    </a:ext>
                  </a:extLst>
                </a:gridCol>
              </a:tblGrid>
              <a:tr h="651933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solidFill>
                            <a:schemeClr val="tx1"/>
                          </a:solidFill>
                        </a:rPr>
                        <a:t>No, voy a comer </a:t>
                      </a:r>
                      <a:r>
                        <a:rPr lang="es-ES" sz="2800" dirty="0">
                          <a:solidFill>
                            <a:srgbClr val="FF0066"/>
                          </a:solidFill>
                        </a:rPr>
                        <a:t>ése</a:t>
                      </a:r>
                      <a:r>
                        <a:rPr lang="es-ES" sz="28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089063"/>
                  </a:ext>
                </a:extLst>
              </a:tr>
            </a:tbl>
          </a:graphicData>
        </a:graphic>
      </p:graphicFrame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4294A925-E4D6-47DE-8BF5-27B072C495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449434"/>
              </p:ext>
            </p:extLst>
          </p:nvPr>
        </p:nvGraphicFramePr>
        <p:xfrm>
          <a:off x="1524000" y="4910667"/>
          <a:ext cx="6096000" cy="651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144535183"/>
                    </a:ext>
                  </a:extLst>
                </a:gridCol>
              </a:tblGrid>
              <a:tr h="651933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solidFill>
                            <a:schemeClr val="tx1"/>
                          </a:solidFill>
                        </a:rPr>
                        <a:t>¿Trabajas en </a:t>
                      </a:r>
                      <a:r>
                        <a:rPr lang="es-ES" sz="2800" dirty="0">
                          <a:solidFill>
                            <a:srgbClr val="00B050"/>
                          </a:solidFill>
                        </a:rPr>
                        <a:t>aquel edificio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328811"/>
                  </a:ext>
                </a:extLst>
              </a:tr>
            </a:tbl>
          </a:graphicData>
        </a:graphic>
      </p:graphicFrame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5F54E712-AE63-4029-8E56-30390208DB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871631"/>
              </p:ext>
            </p:extLst>
          </p:nvPr>
        </p:nvGraphicFramePr>
        <p:xfrm>
          <a:off x="1524000" y="5672667"/>
          <a:ext cx="6096000" cy="651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144535183"/>
                    </a:ext>
                  </a:extLst>
                </a:gridCol>
              </a:tblGrid>
              <a:tr h="651933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solidFill>
                            <a:schemeClr val="tx1"/>
                          </a:solidFill>
                        </a:rPr>
                        <a:t>No, trabajo en </a:t>
                      </a:r>
                      <a:r>
                        <a:rPr lang="es-ES" sz="2800" dirty="0">
                          <a:solidFill>
                            <a:srgbClr val="00B050"/>
                          </a:solidFill>
                        </a:rPr>
                        <a:t>aquél</a:t>
                      </a:r>
                      <a:r>
                        <a:rPr lang="es-ES" sz="28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328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10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7BC5C6-F56F-43FF-AC50-45FA6210F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930275"/>
          </a:xfrm>
        </p:spPr>
        <p:txBody>
          <a:bodyPr/>
          <a:lstStyle/>
          <a:p>
            <a:r>
              <a:rPr lang="en-US" altLang="en-US" b="1" dirty="0">
                <a:solidFill>
                  <a:srgbClr val="CC3300"/>
                </a:solidFill>
              </a:rPr>
              <a:t>Demonstrative Adjectives</a:t>
            </a:r>
            <a:endParaRPr lang="en-US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1B3D405-D33B-4EB0-91D0-F48E6F19A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932020"/>
              </p:ext>
            </p:extLst>
          </p:nvPr>
        </p:nvGraphicFramePr>
        <p:xfrm>
          <a:off x="762000" y="1371600"/>
          <a:ext cx="7391400" cy="167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3272">
                  <a:extLst>
                    <a:ext uri="{9D8B030D-6E8A-4147-A177-3AD203B41FA5}">
                      <a16:colId xmlns:a16="http://schemas.microsoft.com/office/drawing/2014/main" val="3268082956"/>
                    </a:ext>
                  </a:extLst>
                </a:gridCol>
                <a:gridCol w="2464064">
                  <a:extLst>
                    <a:ext uri="{9D8B030D-6E8A-4147-A177-3AD203B41FA5}">
                      <a16:colId xmlns:a16="http://schemas.microsoft.com/office/drawing/2014/main" val="278543159"/>
                    </a:ext>
                  </a:extLst>
                </a:gridCol>
                <a:gridCol w="2464064">
                  <a:extLst>
                    <a:ext uri="{9D8B030D-6E8A-4147-A177-3AD203B41FA5}">
                      <a16:colId xmlns:a16="http://schemas.microsoft.com/office/drawing/2014/main" val="2185264044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Singular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Plural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9932267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Masculine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solidFill>
                            <a:srgbClr val="0000FF"/>
                          </a:solidFill>
                          <a:effectLst/>
                        </a:rPr>
                        <a:t>este</a:t>
                      </a:r>
                      <a:endParaRPr lang="en-US" sz="3200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estos</a:t>
                      </a:r>
                      <a:endParaRPr lang="en-US" sz="3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949143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Feminine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esta</a:t>
                      </a:r>
                      <a:endParaRPr lang="en-US" sz="32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estas</a:t>
                      </a:r>
                      <a:endParaRPr lang="en-US" sz="3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3383568"/>
                  </a:ext>
                </a:extLst>
              </a:tr>
            </a:tbl>
          </a:graphicData>
        </a:graphic>
      </p:graphicFrame>
      <p:sp>
        <p:nvSpPr>
          <p:cNvPr id="5" name="Title 3">
            <a:extLst>
              <a:ext uri="{FF2B5EF4-FFF2-40B4-BE49-F238E27FC236}">
                <a16:creationId xmlns:a16="http://schemas.microsoft.com/office/drawing/2014/main" id="{6460B49A-6157-4077-9B2D-D8758C5CD00C}"/>
              </a:ext>
            </a:extLst>
          </p:cNvPr>
          <p:cNvSpPr txBox="1">
            <a:spLocks/>
          </p:cNvSpPr>
          <p:nvPr/>
        </p:nvSpPr>
        <p:spPr bwMode="auto">
          <a:xfrm>
            <a:off x="609600" y="3429000"/>
            <a:ext cx="7886700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Demonstrative Pronouns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0A4FB6F-E820-4387-AA08-FECEC42ACC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383534"/>
              </p:ext>
            </p:extLst>
          </p:nvPr>
        </p:nvGraphicFramePr>
        <p:xfrm>
          <a:off x="762000" y="4419600"/>
          <a:ext cx="7391400" cy="167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3272">
                  <a:extLst>
                    <a:ext uri="{9D8B030D-6E8A-4147-A177-3AD203B41FA5}">
                      <a16:colId xmlns:a16="http://schemas.microsoft.com/office/drawing/2014/main" val="3268082956"/>
                    </a:ext>
                  </a:extLst>
                </a:gridCol>
                <a:gridCol w="2464064">
                  <a:extLst>
                    <a:ext uri="{9D8B030D-6E8A-4147-A177-3AD203B41FA5}">
                      <a16:colId xmlns:a16="http://schemas.microsoft.com/office/drawing/2014/main" val="278543159"/>
                    </a:ext>
                  </a:extLst>
                </a:gridCol>
                <a:gridCol w="2464064">
                  <a:extLst>
                    <a:ext uri="{9D8B030D-6E8A-4147-A177-3AD203B41FA5}">
                      <a16:colId xmlns:a16="http://schemas.microsoft.com/office/drawing/2014/main" val="2185264044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Singular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Plural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9932267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Masculine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solidFill>
                            <a:srgbClr val="0000FF"/>
                          </a:solidFill>
                          <a:effectLst/>
                        </a:rPr>
                        <a:t>éste</a:t>
                      </a:r>
                      <a:endParaRPr lang="en-US" sz="3200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éstos</a:t>
                      </a:r>
                      <a:endParaRPr lang="en-US" sz="3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949143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Feminine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ésta</a:t>
                      </a:r>
                      <a:endParaRPr lang="en-US" sz="32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éstas</a:t>
                      </a:r>
                      <a:endParaRPr lang="en-US" sz="3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3383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731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7BC5C6-F56F-43FF-AC50-45FA6210F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930275"/>
          </a:xfrm>
        </p:spPr>
        <p:txBody>
          <a:bodyPr/>
          <a:lstStyle/>
          <a:p>
            <a:r>
              <a:rPr lang="en-US" altLang="en-US" b="1" dirty="0">
                <a:solidFill>
                  <a:srgbClr val="CC3300"/>
                </a:solidFill>
              </a:rPr>
              <a:t>Demonstrative Adjectives</a:t>
            </a:r>
            <a:endParaRPr lang="en-US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1B3D405-D33B-4EB0-91D0-F48E6F19A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873833"/>
              </p:ext>
            </p:extLst>
          </p:nvPr>
        </p:nvGraphicFramePr>
        <p:xfrm>
          <a:off x="762000" y="1371600"/>
          <a:ext cx="7391400" cy="167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3272">
                  <a:extLst>
                    <a:ext uri="{9D8B030D-6E8A-4147-A177-3AD203B41FA5}">
                      <a16:colId xmlns:a16="http://schemas.microsoft.com/office/drawing/2014/main" val="3268082956"/>
                    </a:ext>
                  </a:extLst>
                </a:gridCol>
                <a:gridCol w="2464064">
                  <a:extLst>
                    <a:ext uri="{9D8B030D-6E8A-4147-A177-3AD203B41FA5}">
                      <a16:colId xmlns:a16="http://schemas.microsoft.com/office/drawing/2014/main" val="278543159"/>
                    </a:ext>
                  </a:extLst>
                </a:gridCol>
                <a:gridCol w="2464064">
                  <a:extLst>
                    <a:ext uri="{9D8B030D-6E8A-4147-A177-3AD203B41FA5}">
                      <a16:colId xmlns:a16="http://schemas.microsoft.com/office/drawing/2014/main" val="2185264044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Singular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Plural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9932267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Masculine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>
                          <a:solidFill>
                            <a:srgbClr val="0000FF"/>
                          </a:solidFill>
                          <a:effectLst/>
                        </a:rPr>
                        <a:t>ese</a:t>
                      </a:r>
                      <a:endParaRPr lang="en-US" sz="3200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esos</a:t>
                      </a:r>
                      <a:endParaRPr lang="en-US" sz="3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949143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Feminine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esa</a:t>
                      </a:r>
                      <a:endParaRPr lang="en-US" sz="32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esas</a:t>
                      </a:r>
                      <a:endParaRPr lang="en-US" sz="3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3383568"/>
                  </a:ext>
                </a:extLst>
              </a:tr>
            </a:tbl>
          </a:graphicData>
        </a:graphic>
      </p:graphicFrame>
      <p:sp>
        <p:nvSpPr>
          <p:cNvPr id="5" name="Title 3">
            <a:extLst>
              <a:ext uri="{FF2B5EF4-FFF2-40B4-BE49-F238E27FC236}">
                <a16:creationId xmlns:a16="http://schemas.microsoft.com/office/drawing/2014/main" id="{6460B49A-6157-4077-9B2D-D8758C5CD00C}"/>
              </a:ext>
            </a:extLst>
          </p:cNvPr>
          <p:cNvSpPr txBox="1">
            <a:spLocks/>
          </p:cNvSpPr>
          <p:nvPr/>
        </p:nvSpPr>
        <p:spPr bwMode="auto">
          <a:xfrm>
            <a:off x="609600" y="3429000"/>
            <a:ext cx="7886700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Demonstrative Pronouns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0A4FB6F-E820-4387-AA08-FECEC42ACC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374583"/>
              </p:ext>
            </p:extLst>
          </p:nvPr>
        </p:nvGraphicFramePr>
        <p:xfrm>
          <a:off x="762000" y="4419600"/>
          <a:ext cx="7391400" cy="167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3272">
                  <a:extLst>
                    <a:ext uri="{9D8B030D-6E8A-4147-A177-3AD203B41FA5}">
                      <a16:colId xmlns:a16="http://schemas.microsoft.com/office/drawing/2014/main" val="3268082956"/>
                    </a:ext>
                  </a:extLst>
                </a:gridCol>
                <a:gridCol w="2464064">
                  <a:extLst>
                    <a:ext uri="{9D8B030D-6E8A-4147-A177-3AD203B41FA5}">
                      <a16:colId xmlns:a16="http://schemas.microsoft.com/office/drawing/2014/main" val="278543159"/>
                    </a:ext>
                  </a:extLst>
                </a:gridCol>
                <a:gridCol w="2464064">
                  <a:extLst>
                    <a:ext uri="{9D8B030D-6E8A-4147-A177-3AD203B41FA5}">
                      <a16:colId xmlns:a16="http://schemas.microsoft.com/office/drawing/2014/main" val="2185264044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Singular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Plural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9932267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Masculine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solidFill>
                            <a:srgbClr val="0000FF"/>
                          </a:solidFill>
                          <a:effectLst/>
                        </a:rPr>
                        <a:t>ése</a:t>
                      </a:r>
                      <a:endParaRPr lang="en-US" sz="3200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ésos</a:t>
                      </a:r>
                      <a:endParaRPr lang="en-US" sz="3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949143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Feminine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ésa</a:t>
                      </a:r>
                      <a:endParaRPr lang="en-US" sz="32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ésas</a:t>
                      </a:r>
                      <a:endParaRPr lang="en-US" sz="3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3383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028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7BC5C6-F56F-43FF-AC50-45FA6210F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930275"/>
          </a:xfrm>
        </p:spPr>
        <p:txBody>
          <a:bodyPr/>
          <a:lstStyle/>
          <a:p>
            <a:r>
              <a:rPr lang="en-US" altLang="en-US" b="1" dirty="0">
                <a:solidFill>
                  <a:srgbClr val="CC3300"/>
                </a:solidFill>
              </a:rPr>
              <a:t>Demonstrative Adjectives</a:t>
            </a:r>
            <a:endParaRPr lang="en-US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1B3D405-D33B-4EB0-91D0-F48E6F19A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612330"/>
              </p:ext>
            </p:extLst>
          </p:nvPr>
        </p:nvGraphicFramePr>
        <p:xfrm>
          <a:off x="762000" y="1371600"/>
          <a:ext cx="7391400" cy="167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3272">
                  <a:extLst>
                    <a:ext uri="{9D8B030D-6E8A-4147-A177-3AD203B41FA5}">
                      <a16:colId xmlns:a16="http://schemas.microsoft.com/office/drawing/2014/main" val="3268082956"/>
                    </a:ext>
                  </a:extLst>
                </a:gridCol>
                <a:gridCol w="2464064">
                  <a:extLst>
                    <a:ext uri="{9D8B030D-6E8A-4147-A177-3AD203B41FA5}">
                      <a16:colId xmlns:a16="http://schemas.microsoft.com/office/drawing/2014/main" val="278543159"/>
                    </a:ext>
                  </a:extLst>
                </a:gridCol>
                <a:gridCol w="2464064">
                  <a:extLst>
                    <a:ext uri="{9D8B030D-6E8A-4147-A177-3AD203B41FA5}">
                      <a16:colId xmlns:a16="http://schemas.microsoft.com/office/drawing/2014/main" val="2185264044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Singular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Plural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9932267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Masculine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solidFill>
                            <a:srgbClr val="0000FF"/>
                          </a:solidFill>
                          <a:effectLst/>
                        </a:rPr>
                        <a:t>aquel</a:t>
                      </a:r>
                      <a:endParaRPr lang="en-US" sz="3200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aquellos</a:t>
                      </a:r>
                      <a:endParaRPr lang="en-US" sz="3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949143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Feminine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aquella</a:t>
                      </a:r>
                      <a:endParaRPr lang="en-US" sz="32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aquellas</a:t>
                      </a:r>
                      <a:endParaRPr lang="en-US" sz="3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3383568"/>
                  </a:ext>
                </a:extLst>
              </a:tr>
            </a:tbl>
          </a:graphicData>
        </a:graphic>
      </p:graphicFrame>
      <p:sp>
        <p:nvSpPr>
          <p:cNvPr id="5" name="Title 3">
            <a:extLst>
              <a:ext uri="{FF2B5EF4-FFF2-40B4-BE49-F238E27FC236}">
                <a16:creationId xmlns:a16="http://schemas.microsoft.com/office/drawing/2014/main" id="{6460B49A-6157-4077-9B2D-D8758C5CD00C}"/>
              </a:ext>
            </a:extLst>
          </p:cNvPr>
          <p:cNvSpPr txBox="1">
            <a:spLocks/>
          </p:cNvSpPr>
          <p:nvPr/>
        </p:nvSpPr>
        <p:spPr bwMode="auto">
          <a:xfrm>
            <a:off x="609600" y="3429000"/>
            <a:ext cx="7886700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Demonstrative Pronouns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0A4FB6F-E820-4387-AA08-FECEC42ACC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055111"/>
              </p:ext>
            </p:extLst>
          </p:nvPr>
        </p:nvGraphicFramePr>
        <p:xfrm>
          <a:off x="762000" y="4419600"/>
          <a:ext cx="7391400" cy="167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3272">
                  <a:extLst>
                    <a:ext uri="{9D8B030D-6E8A-4147-A177-3AD203B41FA5}">
                      <a16:colId xmlns:a16="http://schemas.microsoft.com/office/drawing/2014/main" val="3268082956"/>
                    </a:ext>
                  </a:extLst>
                </a:gridCol>
                <a:gridCol w="2464064">
                  <a:extLst>
                    <a:ext uri="{9D8B030D-6E8A-4147-A177-3AD203B41FA5}">
                      <a16:colId xmlns:a16="http://schemas.microsoft.com/office/drawing/2014/main" val="278543159"/>
                    </a:ext>
                  </a:extLst>
                </a:gridCol>
                <a:gridCol w="2464064">
                  <a:extLst>
                    <a:ext uri="{9D8B030D-6E8A-4147-A177-3AD203B41FA5}">
                      <a16:colId xmlns:a16="http://schemas.microsoft.com/office/drawing/2014/main" val="2185264044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Singular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Plural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9932267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>
                          <a:effectLst/>
                        </a:rPr>
                        <a:t>Masculine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solidFill>
                            <a:srgbClr val="0000FF"/>
                          </a:solidFill>
                          <a:effectLst/>
                        </a:rPr>
                        <a:t>aquél</a:t>
                      </a:r>
                      <a:endParaRPr lang="en-US" sz="3200" i="1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aquéllos</a:t>
                      </a:r>
                      <a:endParaRPr lang="en-US" sz="3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949143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>
                          <a:effectLst/>
                        </a:rPr>
                        <a:t>Feminine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aquélla</a:t>
                      </a:r>
                      <a:endParaRPr lang="en-US" sz="32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err="1">
                          <a:effectLst/>
                        </a:rPr>
                        <a:t>aquéllas</a:t>
                      </a:r>
                      <a:endParaRPr lang="en-US" sz="3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3383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08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9E1ED85-DD7D-42EA-BEAB-76934CBF0E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05000"/>
            <a:ext cx="7772400" cy="1371600"/>
          </a:xfrm>
        </p:spPr>
        <p:txBody>
          <a:bodyPr/>
          <a:lstStyle/>
          <a:p>
            <a:r>
              <a:rPr lang="en-US" altLang="en-US" sz="8000" noProof="1"/>
              <a:t>FIN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altLang="en-US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altLang="en-US" sz="2400" b="0" i="0" u="none" strike="noStrike" cap="none" normalizeH="0" baseline="0" noProof="1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2747</TotalTime>
  <Words>124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Arial</vt:lpstr>
      <vt:lpstr>Default Design</vt:lpstr>
      <vt:lpstr>Demonstrative Pronouns</vt:lpstr>
      <vt:lpstr>Demonstrative Pronouns</vt:lpstr>
      <vt:lpstr>Demonstrative Adjectives</vt:lpstr>
      <vt:lpstr>Demonstrative Adjectives</vt:lpstr>
      <vt:lpstr>Demonstrative Adjectives</vt:lpstr>
      <vt:lpstr>FIN</vt:lpstr>
    </vt:vector>
  </TitlesOfParts>
  <Company>OCC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objects, pronouns, personal a</dc:title>
  <dc:creator>WR Cisco</dc:creator>
  <cp:lastModifiedBy>Michael Aragon</cp:lastModifiedBy>
  <cp:revision>268</cp:revision>
  <dcterms:created xsi:type="dcterms:W3CDTF">1999-11-24T17:49:52Z</dcterms:created>
  <dcterms:modified xsi:type="dcterms:W3CDTF">2020-10-24T23:57:25Z</dcterms:modified>
</cp:coreProperties>
</file>