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720" r:id="rId2"/>
  </p:sldMasterIdLst>
  <p:notesMasterIdLst>
    <p:notesMasterId r:id="rId10"/>
  </p:notesMasterIdLst>
  <p:handoutMasterIdLst>
    <p:handoutMasterId r:id="rId11"/>
  </p:handoutMasterIdLst>
  <p:sldIdLst>
    <p:sldId id="295" r:id="rId3"/>
    <p:sldId id="313" r:id="rId4"/>
    <p:sldId id="320" r:id="rId5"/>
    <p:sldId id="312" r:id="rId6"/>
    <p:sldId id="310" r:id="rId7"/>
    <p:sldId id="316" r:id="rId8"/>
    <p:sldId id="315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stall" initials="" lastIdx="1" clrIdx="0"/>
  <p:cmAuthor id="2" name="Michael Aragon" initials="MA" lastIdx="1" clrIdx="1">
    <p:extLst>
      <p:ext uri="{19B8F6BF-5375-455C-9EA6-DF929625EA0E}">
        <p15:presenceInfo xmlns:p15="http://schemas.microsoft.com/office/powerpoint/2012/main" userId="Michael Arag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  <a:srgbClr val="66FFFF"/>
    <a:srgbClr val="008000"/>
    <a:srgbClr val="66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 autoAdjust="0"/>
    <p:restoredTop sz="94698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280619B-6336-43E7-A0E5-687B60FE1AD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10074E0-0480-416C-A3FB-44C9B2237A5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571D92A9-0F54-4F86-A53E-27FF66E74AD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B4130AC9-03CF-4737-A4C3-091C9E0BAE4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3FA059-F412-44A7-8FC7-5FA8CC5AA1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99DFF-B499-4D88-8FF1-CED25C8D8438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05524-EF4A-41A8-AEA1-97135C453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69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These</a:t>
            </a:r>
            <a:r>
              <a:rPr lang="es-ES" dirty="0"/>
              <a:t> </a:t>
            </a:r>
            <a:r>
              <a:rPr lang="es-ES" dirty="0" err="1"/>
              <a:t>verbs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irregular yo </a:t>
            </a:r>
            <a:r>
              <a:rPr lang="es-ES" dirty="0" err="1"/>
              <a:t>forms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</a:t>
            </a:r>
            <a:r>
              <a:rPr lang="es-ES" dirty="0"/>
              <a:t> tense.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05524-EF4A-41A8-AEA1-97135C4534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53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F8D14-5CED-4887-A536-5734EF201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39E9A-824F-490D-A40A-804F721BC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3C73E-153D-44F7-BD68-2B4C54A67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415A8-A3BC-435F-8BF5-DC2191FB9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C5097-2A83-4CC5-BD40-20839C4B1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8C334-FBB5-4A2B-9F5B-8E57DF88BB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84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B1ABA-DAAC-44D4-AF8F-60D0AC190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663E6E-F16A-49DF-8163-95371C246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4226C-BE78-4A46-B72E-442E62D14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C7B55-BE4F-446E-97D4-601CD155A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6CFFC-85BB-4518-80E0-0CFEF7937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3BFFE-5B32-4D3B-9C6F-9CD27FD6C6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37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57C5EA-AD54-4B1C-87D9-436D73D355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31117B-B6F5-412D-94ED-AC653BE22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2ABBC-C0C7-43FA-A982-CF20E96D5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06545-0478-4511-B46D-72679E724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41E12-54C1-4239-B3C1-74AD2722D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CD83E-B30D-4A13-A0B7-A1834ADDEE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721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C334-FBB5-4A2B-9F5B-8E57DF88BB8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051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E5E6-EE10-4AC5-9DA6-8F443FE624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684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FCB5-D281-4547-94E8-AC8F661976A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651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FE68E-E7BE-43AF-97DA-9363095CC8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4152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24AA-FA09-4208-9DCE-DC85D2F1EEE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9774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9834E-2FDA-4A1A-86C6-3F5A8C1F29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01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6BB0-4ADB-43D8-B633-C4DD29C881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4679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7EB5E1E0-B9E1-45BF-B5CC-C3493E0E440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12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FF34C-AD45-4D26-B817-AE11DA13C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2A3A3-381B-46F8-9436-23844CE17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E1766-E120-465C-BC21-9753110E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25590-CC8E-4E17-B4BE-92DAAA8C5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DE2A-6BA6-4E45-AD48-524C4261C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9E5E6-EE10-4AC5-9DA6-8F443FE624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3694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B5BF4-6F4F-420D-9AD3-743D2BE06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47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BFFE-5B32-4D3B-9C6F-9CD27FD6C6C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71252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D83E-B30D-4A13-A0B7-A1834ADDEE4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36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A1D2B-CF2C-4B20-92C2-13298163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FCDA7-FF70-4C6E-BD03-B1E4E5BC6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6FBC8-6AA6-4521-9AB8-25E48D51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91C90-2D13-4819-8A79-B3838DA78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56914-CC23-4CA8-AB83-E8C5F0E3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1FCB5-D281-4547-94E8-AC8F661976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98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AE17D-7BAE-4C50-9B06-175110349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ED910-2D30-4D2F-BA87-1A12C1D244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7C1AA-1EB4-4CED-B911-8D9CC6082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8C987-E3AD-4906-A438-FECB7E57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44235-20B0-497E-99D9-A92CAAE3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84142-E495-4918-B2D6-0DFC4FF92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FE68E-E7BE-43AF-97DA-9363095CC8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19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7B96A-56A1-4028-AB84-C774A8BCF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4E24C-B729-4445-B229-F7B4C7952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E5FA6-89A3-4421-8BD6-C6FF24CE7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75FDFA-BBBE-4EB9-B638-11AEC9EF32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A6F9BB-BB5A-4AE4-BF9C-78170A46CE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371E98-27BF-4DCB-A4BF-A41C2DB0A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B08BC2-D473-4C2E-90FF-5101DE1CC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C91F2B-E474-4683-83AE-7F4B3E6F8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F24AA-FA09-4208-9DCE-DC85D2F1EE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23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1E3C2-7FFD-4DA1-AFC0-0CD93E26D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F6ABDB-D58B-4853-882E-01EDDC2F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D8ED9A-8CC9-4D8C-9DDB-5396C87BC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AE708-8B3F-4722-9D3D-FD05580B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9834E-2FDA-4A1A-86C6-3F5A8C1F29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96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969F87-5586-4199-893C-4933141B0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64246D-C1CC-4DF9-A918-5F0D88B3E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5F10EE-DC94-4EA1-9395-ECE742F1C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36BB0-4ADB-43D8-B633-C4DD29C881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02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F9D83-7AC3-40BA-867B-C9637AFEB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21EB6-5950-44E2-889C-C8EE1A6BF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B2708-58D1-4393-93DF-C2A711D47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A729C7-2618-44A4-8FFA-D4A8E50E4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F8906-571F-46FA-92D6-D214DDDA6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A48BC-D48E-487E-A1E8-A5211E0AC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5E1E0-B9E1-45BF-B5CC-C3493E0E44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175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57275-E742-4608-8045-924E94F4A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2CCEFD-C789-426A-8E8D-741F6840C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C959C-FA43-4317-9C91-534DC5BA8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13DF77-0192-4CF7-A6DC-7A1487271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0DEDA-FE0D-4BF4-A21F-A9579DB5B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3F52A-C170-4733-BC83-767710197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B5BF4-6F4F-420D-9AD3-743D2BE069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836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0051EC1-734B-4DC8-AABE-C3C9ACEB49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F4C306-312A-491B-BD05-FF76E6F64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/>
              <a:t>Click to edit Master text styles</a:t>
            </a:r>
          </a:p>
          <a:p>
            <a:pPr lvl="1"/>
            <a:r>
              <a:rPr lang="en-US" altLang="en-US" noProof="1"/>
              <a:t>Second level</a:t>
            </a:r>
          </a:p>
          <a:p>
            <a:pPr lvl="2"/>
            <a:r>
              <a:rPr lang="en-US" altLang="en-US" noProof="1"/>
              <a:t>Third level</a:t>
            </a:r>
          </a:p>
          <a:p>
            <a:pPr lvl="3"/>
            <a:r>
              <a:rPr lang="en-US" altLang="en-US" noProof="1"/>
              <a:t>Fourth level</a:t>
            </a:r>
          </a:p>
          <a:p>
            <a:pPr lvl="4"/>
            <a:r>
              <a:rPr lang="en-US" altLang="en-US" noProof="1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55E402B-EF04-44A6-A1E7-69787BAA31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noProof="1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73D031B-6483-4D38-BA82-B66ADF4972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noProof="1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392302B-806A-4D3D-ACDA-65FCACB843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noProof="1"/>
            </a:lvl1pPr>
          </a:lstStyle>
          <a:p>
            <a:fld id="{E289AB45-34DA-4574-8B83-96B4BD9B892B}" type="slidenum">
              <a:rPr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36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E289AB45-34DA-4574-8B83-96B4BD9B892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69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8486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75000"/>
              </a:schemeClr>
            </a:solidFill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dirty="0"/>
              <a:t>Commands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84CEE79-D75F-47FD-B0ED-679E4168D9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229069"/>
              </p:ext>
            </p:extLst>
          </p:nvPr>
        </p:nvGraphicFramePr>
        <p:xfrm>
          <a:off x="1143000" y="2659797"/>
          <a:ext cx="6705600" cy="3048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5200">
                  <a:extLst>
                    <a:ext uri="{9D8B030D-6E8A-4147-A177-3AD203B41FA5}">
                      <a16:colId xmlns:a16="http://schemas.microsoft.com/office/drawing/2014/main" val="10516188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389703369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936191741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  <a:p>
                      <a:pPr algn="ctr"/>
                      <a:r>
                        <a:rPr lang="es-ES" sz="3200" b="1" dirty="0"/>
                        <a:t>Informal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/>
                    </a:p>
                    <a:p>
                      <a:pPr algn="ctr"/>
                      <a:r>
                        <a:rPr lang="es-ES" sz="3200" b="1" dirty="0"/>
                        <a:t>Formal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747232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algn="ctr"/>
                      <a:endParaRPr lang="es-ES" sz="1200" b="1" dirty="0"/>
                    </a:p>
                    <a:p>
                      <a:pPr algn="ctr"/>
                      <a:r>
                        <a:rPr lang="es-ES" sz="3200" b="1" dirty="0" err="1"/>
                        <a:t>Affirmative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298368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algn="ctr"/>
                      <a:endParaRPr lang="es-ES" sz="1200" b="1" dirty="0"/>
                    </a:p>
                    <a:p>
                      <a:pPr algn="ctr"/>
                      <a:r>
                        <a:rPr lang="es-ES" sz="3200" b="1" dirty="0" err="1"/>
                        <a:t>Negative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7469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AF453BA-A004-4AED-A814-D018C3F75F71}"/>
              </a:ext>
            </a:extLst>
          </p:cNvPr>
          <p:cNvSpPr txBox="1"/>
          <p:nvPr/>
        </p:nvSpPr>
        <p:spPr>
          <a:xfrm>
            <a:off x="4038600" y="472440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X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C5A2862D-2D9B-4974-8CF4-68A88C030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600"/>
            <a:ext cx="784860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75000"/>
              </a:schemeClr>
            </a:solidFill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/>
              <a:t>Used for giving orders or advice.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0"/>
            <a:ext cx="7848600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75000"/>
              </a:schemeClr>
            </a:solidFill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dirty="0"/>
              <a:t>Informal Commands (Negative)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C785FE1E-5F5E-4E69-92E7-F8685F1C4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895600"/>
            <a:ext cx="784860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  <a:effectLst/>
        </p:spPr>
        <p:txBody>
          <a:bodyPr>
            <a:spAutoFit/>
          </a:bodyPr>
          <a:lstStyle/>
          <a:p>
            <a:pPr marL="744537" indent="-514350">
              <a:spcBef>
                <a:spcPct val="50000"/>
              </a:spcBef>
              <a:buFont typeface="+mj-lt"/>
              <a:buAutoNum type="arabicPeriod"/>
            </a:pPr>
            <a:r>
              <a:rPr lang="es-ES" altLang="en-US" sz="3200" dirty="0"/>
              <a:t>Tú – </a:t>
            </a:r>
            <a:r>
              <a:rPr lang="es-ES" altLang="en-US" sz="3200" dirty="0" err="1"/>
              <a:t>When</a:t>
            </a:r>
            <a:r>
              <a:rPr lang="es-ES" altLang="en-US" sz="3200" dirty="0"/>
              <a:t> </a:t>
            </a:r>
            <a:r>
              <a:rPr lang="es-ES" altLang="en-US" sz="3200" dirty="0" err="1"/>
              <a:t>you</a:t>
            </a:r>
            <a:r>
              <a:rPr lang="es-ES" altLang="en-US" sz="3200" dirty="0"/>
              <a:t> </a:t>
            </a:r>
            <a:r>
              <a:rPr lang="es-ES" altLang="en-US" sz="3200" dirty="0" err="1"/>
              <a:t>would</a:t>
            </a:r>
            <a:r>
              <a:rPr lang="es-ES" altLang="en-US" sz="3200" dirty="0"/>
              <a:t> use </a:t>
            </a:r>
            <a:r>
              <a:rPr lang="es-ES" altLang="en-US" sz="3200" dirty="0" err="1"/>
              <a:t>the</a:t>
            </a:r>
            <a:r>
              <a:rPr lang="es-ES" altLang="en-US" sz="3200" dirty="0"/>
              <a:t> tú </a:t>
            </a:r>
            <a:r>
              <a:rPr lang="es-ES" altLang="en-US" sz="3200" dirty="0" err="1"/>
              <a:t>form</a:t>
            </a:r>
            <a:r>
              <a:rPr lang="es-ES" altLang="en-US" sz="3200" dirty="0"/>
              <a:t>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6C13FB0E-177C-4F46-BB1D-D0B0BA652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038600"/>
            <a:ext cx="784860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3">
                <a:lumMod val="75000"/>
              </a:schemeClr>
            </a:solidFill>
          </a:ln>
          <a:effectLst/>
        </p:spPr>
        <p:txBody>
          <a:bodyPr>
            <a:spAutoFit/>
          </a:bodyPr>
          <a:lstStyle/>
          <a:p>
            <a:pPr marL="744537" indent="-514350">
              <a:spcBef>
                <a:spcPct val="50000"/>
              </a:spcBef>
              <a:buFont typeface="+mj-lt"/>
              <a:buAutoNum type="arabicPeriod" startAt="2"/>
            </a:pPr>
            <a:r>
              <a:rPr lang="es-ES" altLang="en-US" sz="3200" dirty="0" err="1"/>
              <a:t>Conjugation</a:t>
            </a:r>
            <a:r>
              <a:rPr lang="es-ES" altLang="en-US" sz="3200" dirty="0"/>
              <a:t> </a:t>
            </a:r>
            <a:r>
              <a:rPr lang="en-US" altLang="en-US" sz="3200" dirty="0"/>
              <a:t>– Like </a:t>
            </a:r>
            <a:r>
              <a:rPr lang="en-US" altLang="en-US" sz="3200" dirty="0" err="1"/>
              <a:t>tú</a:t>
            </a:r>
            <a:r>
              <a:rPr lang="en-US" altLang="en-US" sz="3200" dirty="0"/>
              <a:t> form, </a:t>
            </a:r>
            <a:r>
              <a:rPr lang="en-US" altLang="en-US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sort of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250AC56-5504-4451-A313-8F43A275FFCE}"/>
              </a:ext>
            </a:extLst>
          </p:cNvPr>
          <p:cNvCxnSpPr>
            <a:cxnSpLocks/>
          </p:cNvCxnSpPr>
          <p:nvPr/>
        </p:nvCxnSpPr>
        <p:spPr>
          <a:xfrm flipH="1">
            <a:off x="1752600" y="1524000"/>
            <a:ext cx="914400" cy="1447800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62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4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"/>
            <a:ext cx="5105400" cy="823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800" dirty="0">
                <a:solidFill>
                  <a:schemeClr val="tx2"/>
                </a:solidFill>
                <a:sym typeface="Wingdings" panose="05000000000000000000" pitchFamily="2" charset="2"/>
              </a:rPr>
              <a:t>Hablar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86B33D7-F872-4292-977E-7AAA93EB7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639782"/>
              </p:ext>
            </p:extLst>
          </p:nvPr>
        </p:nvGraphicFramePr>
        <p:xfrm>
          <a:off x="914400" y="1562100"/>
          <a:ext cx="7315200" cy="493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Singular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Plural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l"/>
                      <a:endParaRPr lang="en-US" sz="28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¡</a:t>
                      </a:r>
                      <a:r>
                        <a:rPr lang="en-US" sz="2800" dirty="0" err="1"/>
                        <a:t>Hables</a:t>
                      </a:r>
                      <a:r>
                        <a:rPr lang="en-US" sz="2800" dirty="0"/>
                        <a:t>!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2800" dirty="0"/>
                    </a:p>
                    <a:p>
                      <a:pPr algn="l"/>
                      <a:r>
                        <a:rPr lang="es-ES" sz="2800" dirty="0"/>
                        <a:t>  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  <a:p>
                      <a:pPr algn="l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88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"/>
            <a:ext cx="5105400" cy="823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Regular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86B33D7-F872-4292-977E-7AAA93EB7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600874"/>
              </p:ext>
            </p:extLst>
          </p:nvPr>
        </p:nvGraphicFramePr>
        <p:xfrm>
          <a:off x="761999" y="1470660"/>
          <a:ext cx="7772401" cy="493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175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347913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  <a:gridCol w="3643313">
                  <a:extLst>
                    <a:ext uri="{9D8B030D-6E8A-4147-A177-3AD203B41FA5}">
                      <a16:colId xmlns:a16="http://schemas.microsoft.com/office/drawing/2014/main" val="194781088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Verb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Conjugation</a:t>
                      </a:r>
                      <a:r>
                        <a:rPr lang="es-ES" sz="280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753F67DE-430C-4D02-81FF-CA3E77267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50667"/>
              </p:ext>
            </p:extLst>
          </p:nvPr>
        </p:nvGraphicFramePr>
        <p:xfrm>
          <a:off x="762000" y="1447800"/>
          <a:ext cx="7772401" cy="493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175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347913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  <a:gridCol w="3643313">
                  <a:extLst>
                    <a:ext uri="{9D8B030D-6E8A-4147-A177-3AD203B41FA5}">
                      <a16:colId xmlns:a16="http://schemas.microsoft.com/office/drawing/2014/main" val="194781088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Verb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Conjugation</a:t>
                      </a:r>
                      <a:r>
                        <a:rPr lang="es-ES" sz="280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2800" dirty="0"/>
                        <a:t>Hablar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2800" dirty="0" err="1"/>
                        <a:t>Hables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¡No </a:t>
                      </a:r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hables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 con María!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DB6235FA-606F-414B-99A0-EA441FC14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362068"/>
              </p:ext>
            </p:extLst>
          </p:nvPr>
        </p:nvGraphicFramePr>
        <p:xfrm>
          <a:off x="762000" y="1447800"/>
          <a:ext cx="7772401" cy="493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175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347913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  <a:gridCol w="3643313">
                  <a:extLst>
                    <a:ext uri="{9D8B030D-6E8A-4147-A177-3AD203B41FA5}">
                      <a16:colId xmlns:a16="http://schemas.microsoft.com/office/drawing/2014/main" val="194781088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Verb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Conjugation</a:t>
                      </a:r>
                      <a:r>
                        <a:rPr lang="es-ES" sz="280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2800" dirty="0"/>
                        <a:t>Hablar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2800" dirty="0" err="1"/>
                        <a:t>Hables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¡No </a:t>
                      </a:r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hables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 con María!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2800" dirty="0"/>
                        <a:t>Comer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/>
                    </a:p>
                    <a:p>
                      <a:pPr algn="ctr"/>
                      <a:r>
                        <a:rPr lang="es-ES" sz="2800" dirty="0"/>
                        <a:t>Comas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>
                          <a:solidFill>
                            <a:srgbClr val="0000FF"/>
                          </a:solidFill>
                        </a:rPr>
                        <a:t>¡No comas el burrito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!</a:t>
                      </a:r>
                    </a:p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ABF19864-BE4A-429B-882B-47E6CCBA5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231479"/>
              </p:ext>
            </p:extLst>
          </p:nvPr>
        </p:nvGraphicFramePr>
        <p:xfrm>
          <a:off x="762000" y="1447800"/>
          <a:ext cx="7772401" cy="493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175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347913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  <a:gridCol w="3643313">
                  <a:extLst>
                    <a:ext uri="{9D8B030D-6E8A-4147-A177-3AD203B41FA5}">
                      <a16:colId xmlns:a16="http://schemas.microsoft.com/office/drawing/2014/main" val="194781088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Verb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/>
                        <a:t>Conjugation</a:t>
                      </a:r>
                      <a:r>
                        <a:rPr lang="es-ES" sz="280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  <a:p>
                      <a:pPr algn="ctr"/>
                      <a:r>
                        <a:rPr lang="en-US" sz="2800"/>
                        <a:t>Hablar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n-US" sz="2800" dirty="0" err="1"/>
                        <a:t>Hables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¡No </a:t>
                      </a:r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hables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 con María!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  <a:p>
                      <a:pPr algn="ctr"/>
                      <a:r>
                        <a:rPr lang="en-US" sz="2800"/>
                        <a:t>Comer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/>
                    </a:p>
                    <a:p>
                      <a:pPr algn="ctr"/>
                      <a:r>
                        <a:rPr lang="es-ES" sz="2800" dirty="0"/>
                        <a:t>Comas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>
                          <a:solidFill>
                            <a:srgbClr val="0000FF"/>
                          </a:solidFill>
                        </a:rPr>
                        <a:t>¡No comas el burrito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!</a:t>
                      </a:r>
                    </a:p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  <a:p>
                      <a:pPr algn="ctr"/>
                      <a:r>
                        <a:rPr lang="en-US" sz="2800"/>
                        <a:t>Abrir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/>
                    </a:p>
                    <a:p>
                      <a:pPr algn="ctr"/>
                      <a:r>
                        <a:rPr lang="es-ES" sz="2800" dirty="0"/>
                        <a:t>Abras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r>
                        <a:rPr lang="es-ES" sz="2800" dirty="0">
                          <a:solidFill>
                            <a:srgbClr val="0000FF"/>
                          </a:solidFill>
                        </a:rPr>
                        <a:t>¡No abras la p</a:t>
                      </a:r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uerta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31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"/>
            <a:ext cx="5105400" cy="823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Irregulars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86B33D7-F872-4292-977E-7AAA93EB7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543878"/>
              </p:ext>
            </p:extLst>
          </p:nvPr>
        </p:nvGraphicFramePr>
        <p:xfrm>
          <a:off x="380999" y="1447800"/>
          <a:ext cx="3962401" cy="5048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502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116899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393885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Verb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Conjugation</a:t>
                      </a:r>
                      <a:r>
                        <a:rPr lang="es-ES" sz="240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64145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Ver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veas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64441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Oír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>
                          <a:solidFill>
                            <a:schemeClr val="tx1"/>
                          </a:solidFill>
                        </a:rPr>
                        <a:t>No oigas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64145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Venir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vengas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432044"/>
                  </a:ext>
                </a:extLst>
              </a:tr>
              <a:tr h="64145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Hacer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hagas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855898"/>
                  </a:ext>
                </a:extLst>
              </a:tr>
              <a:tr h="64145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Decir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digas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  <a:tr h="690305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Salir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salgas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567158"/>
                  </a:ext>
                </a:extLst>
              </a:tr>
              <a:tr h="690305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Tener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tengas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705241"/>
                  </a:ext>
                </a:extLst>
              </a:tr>
            </a:tbl>
          </a:graphicData>
        </a:graphic>
      </p:graphicFrame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81450D43-F449-455C-B617-625C96170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466500"/>
              </p:ext>
            </p:extLst>
          </p:nvPr>
        </p:nvGraphicFramePr>
        <p:xfrm>
          <a:off x="4800600" y="1447800"/>
          <a:ext cx="4038600" cy="4402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0992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157608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398377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Verb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Conjugation</a:t>
                      </a:r>
                      <a:r>
                        <a:rPr lang="es-ES" sz="240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64877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Poner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pongas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65176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Traer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traigas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64877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Conocer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conozcas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432044"/>
                  </a:ext>
                </a:extLst>
              </a:tr>
              <a:tr h="64877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Conducir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conduzcas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855898"/>
                  </a:ext>
                </a:extLst>
              </a:tr>
              <a:tr h="64877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Traducir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traduzcas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  <a:tr h="698178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Ofrecer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ofrezcas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567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54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"/>
            <a:ext cx="5105400" cy="823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Irregulars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86B33D7-F872-4292-977E-7AAA93EB7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56924"/>
              </p:ext>
            </p:extLst>
          </p:nvPr>
        </p:nvGraphicFramePr>
        <p:xfrm>
          <a:off x="380999" y="1447800"/>
          <a:ext cx="3962401" cy="2694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502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116899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34927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Verb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Conjugation</a:t>
                      </a:r>
                      <a:r>
                        <a:rPr lang="es-ES" sz="240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Sa</a:t>
                      </a:r>
                      <a:r>
                        <a:rPr lang="es-ES" sz="2400" dirty="0">
                          <a:solidFill>
                            <a:srgbClr val="FF0000"/>
                          </a:solidFill>
                        </a:rPr>
                        <a:t>car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saques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74799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Apa</a:t>
                      </a:r>
                      <a:r>
                        <a:rPr lang="es-ES" sz="2400" dirty="0">
                          <a:solidFill>
                            <a:srgbClr val="0000FF"/>
                          </a:solidFill>
                        </a:rPr>
                        <a:t>gar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apagues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Almor</a:t>
                      </a:r>
                      <a:r>
                        <a:rPr lang="es-ES" sz="2400" dirty="0">
                          <a:solidFill>
                            <a:srgbClr val="FF33CC"/>
                          </a:solidFill>
                        </a:rPr>
                        <a:t>zar</a:t>
                      </a:r>
                      <a:endParaRPr lang="en-US" sz="2400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almuerces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432044"/>
                  </a:ext>
                </a:extLst>
              </a:tr>
            </a:tbl>
          </a:graphicData>
        </a:graphic>
      </p:graphicFrame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81450D43-F449-455C-B617-625C96170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556138"/>
              </p:ext>
            </p:extLst>
          </p:nvPr>
        </p:nvGraphicFramePr>
        <p:xfrm>
          <a:off x="4800600" y="1447800"/>
          <a:ext cx="4038600" cy="4183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0992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157608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34927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Verb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Conjugation</a:t>
                      </a:r>
                      <a:r>
                        <a:rPr lang="es-ES" sz="240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Dar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des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74799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Estar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estés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vayas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432044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Saber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sepas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855898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No seas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1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8486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75000"/>
              </a:schemeClr>
            </a:solidFill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dirty="0"/>
              <a:t>Commands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84CEE79-D75F-47FD-B0ED-679E4168D9F1}"/>
              </a:ext>
            </a:extLst>
          </p:cNvPr>
          <p:cNvGraphicFramePr>
            <a:graphicFrameLocks noGrp="1"/>
          </p:cNvGraphicFramePr>
          <p:nvPr/>
        </p:nvGraphicFramePr>
        <p:xfrm>
          <a:off x="1143000" y="2659797"/>
          <a:ext cx="6705600" cy="3048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5200">
                  <a:extLst>
                    <a:ext uri="{9D8B030D-6E8A-4147-A177-3AD203B41FA5}">
                      <a16:colId xmlns:a16="http://schemas.microsoft.com/office/drawing/2014/main" val="10516188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389703369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936191741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  <a:p>
                      <a:pPr algn="ctr"/>
                      <a:r>
                        <a:rPr lang="es-ES" sz="3200" b="1" dirty="0"/>
                        <a:t>Informal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/>
                    </a:p>
                    <a:p>
                      <a:pPr algn="ctr"/>
                      <a:r>
                        <a:rPr lang="es-ES" sz="3200" b="1" dirty="0"/>
                        <a:t>Formal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747232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algn="ctr"/>
                      <a:endParaRPr lang="es-ES" sz="1200" b="1" dirty="0"/>
                    </a:p>
                    <a:p>
                      <a:pPr algn="ctr"/>
                      <a:r>
                        <a:rPr lang="es-ES" sz="3200" b="1" dirty="0" err="1"/>
                        <a:t>Affirmative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298368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algn="ctr"/>
                      <a:endParaRPr lang="es-ES" sz="1200" b="1" dirty="0"/>
                    </a:p>
                    <a:p>
                      <a:pPr algn="ctr"/>
                      <a:r>
                        <a:rPr lang="es-ES" sz="3200" b="1" dirty="0" err="1"/>
                        <a:t>Negative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7469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AF453BA-A004-4AED-A814-D018C3F75F71}"/>
              </a:ext>
            </a:extLst>
          </p:cNvPr>
          <p:cNvSpPr txBox="1"/>
          <p:nvPr/>
        </p:nvSpPr>
        <p:spPr>
          <a:xfrm>
            <a:off x="4038600" y="472440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X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C5A2862D-2D9B-4974-8CF4-68A88C030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600"/>
            <a:ext cx="784860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75000"/>
              </a:schemeClr>
            </a:solidFill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/>
              <a:t>Used for giving orders or advice.</a:t>
            </a:r>
          </a:p>
        </p:txBody>
      </p:sp>
    </p:spTree>
    <p:extLst>
      <p:ext uri="{BB962C8B-B14F-4D97-AF65-F5344CB8AC3E}">
        <p14:creationId xmlns:p14="http://schemas.microsoft.com/office/powerpoint/2010/main" val="805245177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altLang="en-US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altLang="en-US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etropolitan">
  <a:themeElements>
    <a:clrScheme name="Metropolitan">
      <a:dk1>
        <a:srgbClr val="000000"/>
      </a:dk1>
      <a:lt1>
        <a:srgbClr val="FFFFFF"/>
      </a:lt1>
      <a:dk2>
        <a:srgbClr val="303034"/>
      </a:dk2>
      <a:lt2>
        <a:srgbClr val="DFDFE4"/>
      </a:lt2>
      <a:accent1>
        <a:srgbClr val="00AEEF"/>
      </a:accent1>
      <a:accent2>
        <a:srgbClr val="8CC600"/>
      </a:accent2>
      <a:accent3>
        <a:srgbClr val="FFBE00"/>
      </a:accent3>
      <a:accent4>
        <a:srgbClr val="FF0097"/>
      </a:accent4>
      <a:accent5>
        <a:srgbClr val="0071BC"/>
      </a:accent5>
      <a:accent6>
        <a:srgbClr val="FF8600"/>
      </a:accent6>
      <a:hlink>
        <a:srgbClr val="2424F0"/>
      </a:hlink>
      <a:folHlink>
        <a:srgbClr val="808080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9FF7CA0D-8839-4012-B51C-B152F9BD65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2747</TotalTime>
  <Words>203</Words>
  <Application>Microsoft Office PowerPoint</Application>
  <PresentationFormat>On-screen Show (4:3)</PresentationFormat>
  <Paragraphs>135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1_Default Design</vt:lpstr>
      <vt:lpstr>Metropolitan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tense, -er, -ir verbs</dc:title>
  <dc:creator>WR Cisco</dc:creator>
  <cp:lastModifiedBy>Michael Aragon</cp:lastModifiedBy>
  <cp:revision>412</cp:revision>
  <cp:lastPrinted>2001-01-10T13:14:18Z</cp:lastPrinted>
  <dcterms:created xsi:type="dcterms:W3CDTF">1999-11-15T18:51:00Z</dcterms:created>
  <dcterms:modified xsi:type="dcterms:W3CDTF">2021-02-18T20:19:20Z</dcterms:modified>
</cp:coreProperties>
</file>