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0" r:id="rId1"/>
    <p:sldMasterId id="2147483720" r:id="rId2"/>
  </p:sldMasterIdLst>
  <p:notesMasterIdLst>
    <p:notesMasterId r:id="rId11"/>
  </p:notesMasterIdLst>
  <p:handoutMasterIdLst>
    <p:handoutMasterId r:id="rId12"/>
  </p:handoutMasterIdLst>
  <p:sldIdLst>
    <p:sldId id="295" r:id="rId3"/>
    <p:sldId id="313" r:id="rId4"/>
    <p:sldId id="320" r:id="rId5"/>
    <p:sldId id="312" r:id="rId6"/>
    <p:sldId id="310" r:id="rId7"/>
    <p:sldId id="316" r:id="rId8"/>
    <p:sldId id="317" r:id="rId9"/>
    <p:sldId id="319" r:id="rId10"/>
  </p:sldIdLst>
  <p:sldSz cx="9144000" cy="6858000" type="screen4x3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Install" initials="" lastIdx="1" clrIdx="0"/>
  <p:cmAuthor id="2" name="Michael Aragon" initials="MA" lastIdx="1" clrIdx="1">
    <p:extLst>
      <p:ext uri="{19B8F6BF-5375-455C-9EA6-DF929625EA0E}">
        <p15:presenceInfo xmlns:p15="http://schemas.microsoft.com/office/powerpoint/2012/main" userId="Michael Aragon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CC"/>
    <a:srgbClr val="0000FF"/>
    <a:srgbClr val="66FFFF"/>
    <a:srgbClr val="008000"/>
    <a:srgbClr val="6600FF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6" autoAdjust="0"/>
    <p:restoredTop sz="94698" autoAdjust="0"/>
  </p:normalViewPr>
  <p:slideViewPr>
    <p:cSldViewPr>
      <p:cViewPr varScale="1">
        <p:scale>
          <a:sx n="104" d="100"/>
          <a:sy n="104" d="100"/>
        </p:scale>
        <p:origin x="1026" y="108"/>
      </p:cViewPr>
      <p:guideLst>
        <p:guide orient="horz" pos="2160"/>
        <p:guide pos="2880"/>
      </p:guideLst>
    </p:cSldViewPr>
  </p:slideViewPr>
  <p:outlineViewPr>
    <p:cViewPr>
      <p:scale>
        <a:sx n="25" d="100"/>
        <a:sy n="25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commentAuthors" Target="commentAuthor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>
            <a:extLst>
              <a:ext uri="{FF2B5EF4-FFF2-40B4-BE49-F238E27FC236}">
                <a16:creationId xmlns:a16="http://schemas.microsoft.com/office/drawing/2014/main" id="{9280619B-6336-43E7-A0E5-687B60FE1AD3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4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47107" name="Rectangle 3">
            <a:extLst>
              <a:ext uri="{FF2B5EF4-FFF2-40B4-BE49-F238E27FC236}">
                <a16:creationId xmlns:a16="http://schemas.microsoft.com/office/drawing/2014/main" id="{810074E0-0480-416C-A3FB-44C9B2237A54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62400" y="0"/>
            <a:ext cx="304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en-US"/>
          </a:p>
        </p:txBody>
      </p:sp>
      <p:sp>
        <p:nvSpPr>
          <p:cNvPr id="47108" name="Rectangle 4">
            <a:extLst>
              <a:ext uri="{FF2B5EF4-FFF2-40B4-BE49-F238E27FC236}">
                <a16:creationId xmlns:a16="http://schemas.microsoft.com/office/drawing/2014/main" id="{571D92A9-0F54-4F86-A53E-27FF66E74ADC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9200"/>
            <a:ext cx="304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47109" name="Rectangle 5">
            <a:extLst>
              <a:ext uri="{FF2B5EF4-FFF2-40B4-BE49-F238E27FC236}">
                <a16:creationId xmlns:a16="http://schemas.microsoft.com/office/drawing/2014/main" id="{B4130AC9-03CF-4737-A4C3-091C9E0BAE46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62400" y="8839200"/>
            <a:ext cx="304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B03FA059-F412-44A7-8FC7-5FA8CC5AA1F9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C99DFF-B499-4D88-8FF1-CED25C8D8438}" type="datetimeFigureOut">
              <a:rPr lang="en-US" smtClean="0"/>
              <a:t>2/18/2021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73575"/>
            <a:ext cx="5607050" cy="3660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D05524-EF4A-41A8-AEA1-97135C4534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58692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dirty="0" err="1"/>
              <a:t>These</a:t>
            </a:r>
            <a:r>
              <a:rPr lang="es-ES" dirty="0"/>
              <a:t> </a:t>
            </a:r>
            <a:r>
              <a:rPr lang="es-ES" dirty="0" err="1"/>
              <a:t>verbs</a:t>
            </a:r>
            <a:r>
              <a:rPr lang="es-ES" dirty="0"/>
              <a:t> </a:t>
            </a:r>
            <a:r>
              <a:rPr lang="es-ES" dirty="0" err="1"/>
              <a:t>have</a:t>
            </a:r>
            <a:r>
              <a:rPr lang="es-ES" dirty="0"/>
              <a:t> irregular yo </a:t>
            </a:r>
            <a:r>
              <a:rPr lang="es-ES" dirty="0" err="1"/>
              <a:t>forms</a:t>
            </a:r>
            <a:r>
              <a:rPr lang="es-ES" dirty="0"/>
              <a:t> in </a:t>
            </a:r>
            <a:r>
              <a:rPr lang="es-ES" dirty="0" err="1"/>
              <a:t>the</a:t>
            </a:r>
            <a:r>
              <a:rPr lang="es-ES" dirty="0"/>
              <a:t> </a:t>
            </a:r>
            <a:r>
              <a:rPr lang="es-ES" dirty="0" err="1"/>
              <a:t>present</a:t>
            </a:r>
            <a:r>
              <a:rPr lang="es-ES" dirty="0"/>
              <a:t> tense.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D05524-EF4A-41A8-AEA1-97135C453497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93535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DF8D14-5CED-4887-A536-5734EF201D2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8739E9A-824F-490D-A40A-804F721BC79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23C73E-153D-44F7-BD68-2B4C54A67F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F415A8-A3BC-435F-8BF5-DC2191FB96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7C5097-2A83-4CC5-BD40-20839C4B12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608C334-FBB5-4A2B-9F5B-8E57DF88BB8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108434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1B1ABA-DAAC-44D4-AF8F-60D0AC1909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3663E6E-F16A-49DF-8163-95371C24612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24226C-BE78-4A46-B72E-442E62D142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6C7B55-BE4F-446E-97D4-601CD155AF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66CFFC-85BB-4518-80E0-0CFEF7937A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A3BFFE-5B32-4D3B-9C6F-9CD27FD6C6C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533779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457C5EA-AD54-4B1C-87D9-436D73D3556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D31117B-B6F5-412D-94ED-AC653BE225A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B2ABBC-C0C7-43FA-A982-CF20E96D5B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E06545-0478-4511-B46D-72679E724C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E541E12-54C1-4239-B3C1-74AD2722D4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6CD83E-B30D-4A13-A0B7-A1834ADDEE4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387219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2628" y="770467"/>
            <a:ext cx="8086725" cy="3352800"/>
          </a:xfrm>
        </p:spPr>
        <p:txBody>
          <a:bodyPr anchor="b">
            <a:noAutofit/>
          </a:bodyPr>
          <a:lstStyle>
            <a:lvl1pPr algn="l">
              <a:lnSpc>
                <a:spcPct val="80000"/>
              </a:lnSpc>
              <a:defRPr sz="8000" spc="-120" baseline="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00634" y="4198409"/>
            <a:ext cx="6921151" cy="1645920"/>
          </a:xfrm>
        </p:spPr>
        <p:txBody>
          <a:bodyPr>
            <a:normAutofit/>
          </a:bodyPr>
          <a:lstStyle>
            <a:lvl1pPr marL="0" indent="0" algn="l">
              <a:buNone/>
              <a:defRPr sz="2800">
                <a:solidFill>
                  <a:schemeClr val="tx1"/>
                </a:solidFill>
                <a:latin typeface="+mj-lt"/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8C334-FBB5-4A2B-9F5B-8E57DF88BB80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1505123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9E5E6-EE10-4AC5-9DA6-8F443FE62474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9768446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2628" y="767419"/>
            <a:ext cx="8085582" cy="3355848"/>
          </a:xfrm>
        </p:spPr>
        <p:txBody>
          <a:bodyPr anchor="b">
            <a:normAutofit/>
          </a:bodyPr>
          <a:lstStyle>
            <a:lvl1pPr>
              <a:lnSpc>
                <a:spcPct val="80000"/>
              </a:lnSpc>
              <a:defRPr sz="8000" b="0" baseline="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0634" y="4187275"/>
            <a:ext cx="6919722" cy="1645920"/>
          </a:xfrm>
        </p:spPr>
        <p:txBody>
          <a:bodyPr anchor="t">
            <a:normAutofit/>
          </a:bodyPr>
          <a:lstStyle>
            <a:lvl1pPr marL="0" indent="0">
              <a:buNone/>
              <a:defRPr sz="280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21FCB5-D281-4547-94E8-AC8F661976A6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1065196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7492" y="1993392"/>
            <a:ext cx="3806190" cy="3767328"/>
          </a:xfrm>
        </p:spPr>
        <p:txBody>
          <a:bodyPr/>
          <a:lstStyle>
            <a:lvl1pPr>
              <a:defRPr sz="2200"/>
            </a:lvl1pPr>
            <a:lvl2pPr>
              <a:defRPr sz="1900"/>
            </a:lvl2pPr>
            <a:lvl3pPr>
              <a:defRPr sz="1700"/>
            </a:lvl3pPr>
            <a:lvl4pPr>
              <a:defRPr sz="15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7738" y="1993392"/>
            <a:ext cx="3806190" cy="3767328"/>
          </a:xfrm>
        </p:spPr>
        <p:txBody>
          <a:bodyPr/>
          <a:lstStyle>
            <a:lvl1pPr>
              <a:defRPr sz="2200"/>
            </a:lvl1pPr>
            <a:lvl2pPr>
              <a:defRPr sz="1900"/>
            </a:lvl2pPr>
            <a:lvl3pPr>
              <a:defRPr sz="1700"/>
            </a:lvl3pPr>
            <a:lvl4pPr>
              <a:defRPr sz="15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3FE68E-E7BE-43AF-97DA-9363095CC8BF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4415273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7492" y="2032000"/>
            <a:ext cx="3806190" cy="723400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000" b="0" cap="all" baseline="0">
                <a:solidFill>
                  <a:schemeClr val="accent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7492" y="2736150"/>
            <a:ext cx="3806190" cy="3200400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66310" y="2029968"/>
            <a:ext cx="3806190" cy="722376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000" b="0" cap="all" baseline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66310" y="2734056"/>
            <a:ext cx="3806190" cy="3200400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F24AA-FA09-4208-9DCE-DC85D2F1EEE8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0977499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9834E-2FDA-4A1A-86C6-3F5A8C1F2937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420173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036BB0-4ADB-43D8-B633-C4DD29C8811F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3467985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715000" y="0"/>
            <a:ext cx="3429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6196053" y="542282"/>
            <a:ext cx="2537460" cy="1920240"/>
          </a:xfrm>
        </p:spPr>
        <p:txBody>
          <a:bodyPr anchor="b">
            <a:noAutofit/>
          </a:bodyPr>
          <a:lstStyle>
            <a:lvl1pPr>
              <a:lnSpc>
                <a:spcPct val="85000"/>
              </a:lnSpc>
              <a:defRPr sz="360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" y="762000"/>
            <a:ext cx="4572000" cy="4572000"/>
          </a:xfrm>
        </p:spPr>
        <p:txBody>
          <a:bodyPr/>
          <a:lstStyle>
            <a:lvl1pPr>
              <a:defRPr sz="2200"/>
            </a:lvl1pPr>
            <a:lvl2pPr>
              <a:defRPr sz="1900"/>
            </a:lvl2pPr>
            <a:lvl3pPr>
              <a:defRPr sz="1700"/>
            </a:lvl3pPr>
            <a:lvl4pPr>
              <a:defRPr sz="15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06987" y="2511813"/>
            <a:ext cx="2548890" cy="3126987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0000"/>
                  </a:srgbClr>
                </a:solidFill>
              </a:defRPr>
            </a:lvl1pPr>
          </a:lstStyle>
          <a:p>
            <a:fld id="{7EB5E1E0-B9E1-45BF-B5CC-C3493E0E4406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601253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3FF34C-AD45-4D26-B817-AE11DA13CA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E2A3A3-381B-46F8-9436-23844CE177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BDE1766-E120-465C-BC21-9753110EF5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125590-CC8E-4E17-B4BE-92DAAA8C5E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CBDE2A-6BA6-4E45-AD48-524C4261C5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EE9E5E6-EE10-4AC5-9DA6-8F443FE6247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5436947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6918" y="5418668"/>
            <a:ext cx="8085582" cy="613283"/>
          </a:xfrm>
        </p:spPr>
        <p:txBody>
          <a:bodyPr anchor="b">
            <a:normAutofit/>
          </a:bodyPr>
          <a:lstStyle>
            <a:lvl1pPr>
              <a:lnSpc>
                <a:spcPct val="85000"/>
              </a:lnSpc>
              <a:defRPr sz="2800" b="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9144000" cy="5330952"/>
          </a:xfrm>
          <a:solidFill>
            <a:schemeClr val="accent1">
              <a:lumMod val="20000"/>
              <a:lumOff val="80000"/>
            </a:schemeClr>
          </a:solidFill>
        </p:spPr>
        <p:txBody>
          <a:bodyPr anchor="t"/>
          <a:lstStyle>
            <a:lvl1pPr marL="0" indent="0" algn="ctr">
              <a:spcBef>
                <a:spcPts val="800"/>
              </a:spcBef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7492" y="5909735"/>
            <a:ext cx="6922008" cy="5334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spcBef>
                <a:spcPts val="1200"/>
              </a:spcBef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8B5BF4-6F4F-420D-9AD3-743D2BE069E6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0247367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3BFFE-5B32-4D3B-9C6F-9CD27FD6C6CC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7712524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7963" y="695325"/>
            <a:ext cx="1971675" cy="48006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78644" y="714376"/>
            <a:ext cx="5800725" cy="54006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6CD83E-B30D-4A13-A0B7-A1834ADDEE49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533645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1A1D2B-CF2C-4B20-92C2-13298163F9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40FCDA7-FF70-4C6E-BD03-B1E4E5BC628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96FBC8-6AA6-4521-9AB8-25E48D5130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091C90-2D13-4819-8A79-B3838DA78A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B456914-CC23-4CA8-AB83-E8C5F0E303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C21FCB5-D281-4547-94E8-AC8F661976A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029880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AAE17D-7BAE-4C50-9B06-1751103490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4ED910-2D30-4D2F-BA87-1A12C1D244C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B37C1AA-1EB4-4CED-B911-8D9CC6082E8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D18C987-E3AD-4906-A438-FECB7E572F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6044235-20B0-497E-99D9-A92CAAE3D1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3A84142-E495-4918-B2D6-0DFC4FF92F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73FE68E-E7BE-43AF-97DA-9363095CC8B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961978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77B96A-56A1-4028-AB84-C774A8BCF5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A54E24C-B729-4445-B229-F7B4C79529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69E5FA6-89A3-4421-8BD6-C6FF24CE7F6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175FDFA-BBBE-4EB9-B638-11AEC9EF32C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DA6F9BB-BB5A-4AE4-BF9C-78170A46CE9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F371E98-27BF-4DCB-A4BF-A41C2DB0AF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AB08BC2-D473-4C2E-90FF-5101DE1CC6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4C91F2B-E474-4683-83AE-7F4B3E6F81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D5F24AA-FA09-4208-9DCE-DC85D2F1EEE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982395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61E3C2-7FFD-4DA1-AFC0-0CD93E26DF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3F6ABDB-D58B-4853-882E-01EDDC2F2D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3D8ED9A-8CC9-4D8C-9DDB-5396C87BCF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02AE708-8B3F-4722-9D3D-FD05580BFF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AE9834E-2FDA-4A1A-86C6-3F5A8C1F293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709688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5969F87-5586-4199-893C-4933141B0E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F64246D-C1CC-4DF9-A918-5F0D88B3EE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65F10EE-DC94-4EA1-9395-ECE742F1CD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E036BB0-4ADB-43D8-B633-C4DD29C8811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010258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BF9D83-7AC3-40BA-867B-C9637AFEB5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D21EB6-5950-44E2-889C-C8EE1A6BF0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03B2708-58D1-4393-93DF-C2A711D4741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FA729C7-2618-44A4-8FFA-D4A8E50E45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44F8906-571F-46FA-92D6-D214DDDA66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F2A48BC-D48E-487E-A1E8-A5211E0AC4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EB5E1E0-B9E1-45BF-B5CC-C3493E0E440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381751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757275-E742-4608-8045-924E94F4AE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D2CCEFD-C789-426A-8E8D-741F6840C11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90C959C-FA43-4317-9C91-534DC5BA8AA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A13DF77-0192-4CF7-A6DC-7A1487271B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0E0DEDA-FE0D-4BF4-A21F-A9579DB5BA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C73F52A-C170-4733-BC83-7677101976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78B5BF4-6F4F-420D-9AD3-743D2BE069E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808366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30051EC1-734B-4DC8-AABE-C3C9ACEB49B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1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D2F4C306-312A-491B-BD05-FF76E6F6469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1"/>
              <a:t>Click to edit Master text styles</a:t>
            </a:r>
          </a:p>
          <a:p>
            <a:pPr lvl="1"/>
            <a:r>
              <a:rPr lang="en-US" altLang="en-US" noProof="1"/>
              <a:t>Second level</a:t>
            </a:r>
          </a:p>
          <a:p>
            <a:pPr lvl="2"/>
            <a:r>
              <a:rPr lang="en-US" altLang="en-US" noProof="1"/>
              <a:t>Third level</a:t>
            </a:r>
          </a:p>
          <a:p>
            <a:pPr lvl="3"/>
            <a:r>
              <a:rPr lang="en-US" altLang="en-US" noProof="1"/>
              <a:t>Fourth level</a:t>
            </a:r>
          </a:p>
          <a:p>
            <a:pPr lvl="4"/>
            <a:r>
              <a:rPr lang="en-US" altLang="en-US" noProof="1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155E402B-EF04-44A6-A1E7-69787BAA3180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noProof="1"/>
            </a:lvl1pPr>
          </a:lstStyle>
          <a:p>
            <a:endParaRPr lang="en-US" alt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C73D031B-6483-4D38-BA82-B66ADF49727E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noProof="1"/>
            </a:lvl1pPr>
          </a:lstStyle>
          <a:p>
            <a:endParaRPr lang="en-US" alt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1392302B-806A-4D3D-ACDA-65FCACB843F4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noProof="1"/>
            </a:lvl1pPr>
          </a:lstStyle>
          <a:p>
            <a:fld id="{E289AB45-34DA-4574-8B83-96B4BD9B892B}" type="slidenum">
              <a:rPr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943663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2919" y="499533"/>
            <a:ext cx="8079581" cy="16581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7206" y="1993393"/>
            <a:ext cx="8065294" cy="37661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4350" y="6412447"/>
            <a:ext cx="30861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>
                <a:solidFill>
                  <a:schemeClr val="tx1">
                    <a:alpha val="75000"/>
                  </a:schemeClr>
                </a:solidFill>
              </a:defRPr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14350" y="6554697"/>
            <a:ext cx="37719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 cap="all" baseline="0">
                <a:solidFill>
                  <a:schemeClr val="tx1">
                    <a:alpha val="75000"/>
                  </a:schemeClr>
                </a:solidFill>
              </a:defRPr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41193" y="5829748"/>
            <a:ext cx="2194560" cy="139703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0" b="0">
                <a:ln>
                  <a:noFill/>
                </a:ln>
                <a:solidFill>
                  <a:schemeClr val="tx1">
                    <a:alpha val="20000"/>
                  </a:schemeClr>
                </a:solidFill>
                <a:latin typeface="+mj-lt"/>
              </a:defRPr>
            </a:lvl1pPr>
          </a:lstStyle>
          <a:p>
            <a:fld id="{E289AB45-34DA-4574-8B83-96B4BD9B892B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336900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kern="1200" spc="-12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85000"/>
        </a:lnSpc>
        <a:spcBef>
          <a:spcPts val="1300"/>
        </a:spcBef>
        <a:buFont typeface="Arial" pitchFamily="34" charset="0"/>
        <a:buChar char=" "/>
        <a:defRPr sz="24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274320" indent="-3429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48640" indent="-54864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000" i="1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822960" indent="-82296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097280" indent="-109728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12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14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16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18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Text Box 2">
            <a:extLst>
              <a:ext uri="{FF2B5EF4-FFF2-40B4-BE49-F238E27FC236}">
                <a16:creationId xmlns:a16="http://schemas.microsoft.com/office/drawing/2014/main" id="{A45A2678-197A-4D65-9C01-2E8163DAE1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685800"/>
            <a:ext cx="7848600" cy="830997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76200">
            <a:solidFill>
              <a:schemeClr val="accent3">
                <a:lumMod val="75000"/>
              </a:schemeClr>
            </a:solidFill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4800" dirty="0"/>
              <a:t>Commands</a:t>
            </a:r>
          </a:p>
        </p:txBody>
      </p:sp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284CEE79-D75F-47FD-B0ED-679E4168D9F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86229069"/>
              </p:ext>
            </p:extLst>
          </p:nvPr>
        </p:nvGraphicFramePr>
        <p:xfrm>
          <a:off x="1143000" y="2659797"/>
          <a:ext cx="6705600" cy="30480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235200">
                  <a:extLst>
                    <a:ext uri="{9D8B030D-6E8A-4147-A177-3AD203B41FA5}">
                      <a16:colId xmlns:a16="http://schemas.microsoft.com/office/drawing/2014/main" val="105161881"/>
                    </a:ext>
                  </a:extLst>
                </a:gridCol>
                <a:gridCol w="2235200">
                  <a:extLst>
                    <a:ext uri="{9D8B030D-6E8A-4147-A177-3AD203B41FA5}">
                      <a16:colId xmlns:a16="http://schemas.microsoft.com/office/drawing/2014/main" val="3897033691"/>
                    </a:ext>
                  </a:extLst>
                </a:gridCol>
                <a:gridCol w="2235200">
                  <a:extLst>
                    <a:ext uri="{9D8B030D-6E8A-4147-A177-3AD203B41FA5}">
                      <a16:colId xmlns:a16="http://schemas.microsoft.com/office/drawing/2014/main" val="2936191741"/>
                    </a:ext>
                  </a:extLst>
                </a:gridCol>
              </a:tblGrid>
              <a:tr h="1016000">
                <a:tc>
                  <a:txBody>
                    <a:bodyPr/>
                    <a:lstStyle/>
                    <a:p>
                      <a:pPr algn="ctr"/>
                      <a:endParaRPr lang="en-US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ES" sz="1400" b="1" dirty="0"/>
                    </a:p>
                    <a:p>
                      <a:pPr algn="ctr"/>
                      <a:r>
                        <a:rPr lang="es-ES" sz="3200" b="1" dirty="0"/>
                        <a:t>Informal</a:t>
                      </a:r>
                      <a:endParaRPr lang="en-US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ES" sz="1200" b="1" dirty="0"/>
                    </a:p>
                    <a:p>
                      <a:pPr algn="ctr"/>
                      <a:r>
                        <a:rPr lang="es-ES" sz="3200" b="1" dirty="0"/>
                        <a:t>Formal</a:t>
                      </a:r>
                      <a:endParaRPr lang="en-US" sz="32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50747232"/>
                  </a:ext>
                </a:extLst>
              </a:tr>
              <a:tr h="1016000">
                <a:tc>
                  <a:txBody>
                    <a:bodyPr/>
                    <a:lstStyle/>
                    <a:p>
                      <a:pPr algn="ctr"/>
                      <a:endParaRPr lang="es-ES" sz="1200" b="1" dirty="0"/>
                    </a:p>
                    <a:p>
                      <a:pPr algn="ctr"/>
                      <a:r>
                        <a:rPr lang="es-ES" sz="3200" b="1" dirty="0" err="1"/>
                        <a:t>Affirmative</a:t>
                      </a:r>
                      <a:endParaRPr lang="en-US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32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7298368"/>
                  </a:ext>
                </a:extLst>
              </a:tr>
              <a:tr h="1016000">
                <a:tc>
                  <a:txBody>
                    <a:bodyPr/>
                    <a:lstStyle/>
                    <a:p>
                      <a:pPr algn="ctr"/>
                      <a:endParaRPr lang="es-ES" sz="1200" b="1" dirty="0"/>
                    </a:p>
                    <a:p>
                      <a:pPr algn="ctr"/>
                      <a:r>
                        <a:rPr lang="es-ES" sz="3200" b="1" dirty="0" err="1"/>
                        <a:t>Negative</a:t>
                      </a:r>
                      <a:endParaRPr lang="en-US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32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45874694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3AF453BA-A004-4AED-A814-D018C3F75F71}"/>
              </a:ext>
            </a:extLst>
          </p:cNvPr>
          <p:cNvSpPr txBox="1"/>
          <p:nvPr/>
        </p:nvSpPr>
        <p:spPr>
          <a:xfrm>
            <a:off x="6324600" y="3733800"/>
            <a:ext cx="914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/>
              <a:t>X</a:t>
            </a:r>
          </a:p>
        </p:txBody>
      </p:sp>
      <p:sp>
        <p:nvSpPr>
          <p:cNvPr id="5" name="Text Box 2">
            <a:extLst>
              <a:ext uri="{FF2B5EF4-FFF2-40B4-BE49-F238E27FC236}">
                <a16:creationId xmlns:a16="http://schemas.microsoft.com/office/drawing/2014/main" id="{C5A2862D-2D9B-4974-8CF4-68A88C0303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1752600"/>
            <a:ext cx="7848600" cy="58477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76200">
            <a:solidFill>
              <a:schemeClr val="accent3">
                <a:lumMod val="75000"/>
              </a:schemeClr>
            </a:solidFill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3200" dirty="0"/>
              <a:t>Used for giving orders or advice.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CDC657C-6345-4626-BA0F-8A6A04B91BBD}"/>
              </a:ext>
            </a:extLst>
          </p:cNvPr>
          <p:cNvSpPr txBox="1"/>
          <p:nvPr/>
        </p:nvSpPr>
        <p:spPr>
          <a:xfrm>
            <a:off x="6324600" y="4579203"/>
            <a:ext cx="914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/>
              <a:t>X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5" grpId="0" animBg="1"/>
      <p:bldP spid="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Text Box 2">
            <a:extLst>
              <a:ext uri="{FF2B5EF4-FFF2-40B4-BE49-F238E27FC236}">
                <a16:creationId xmlns:a16="http://schemas.microsoft.com/office/drawing/2014/main" id="{A45A2678-197A-4D65-9C01-2E8163DAE1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762000"/>
            <a:ext cx="7848600" cy="830997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76200">
            <a:solidFill>
              <a:schemeClr val="accent3">
                <a:lumMod val="75000"/>
              </a:schemeClr>
            </a:solidFill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4800" dirty="0"/>
              <a:t>Formal Commands</a:t>
            </a:r>
          </a:p>
        </p:txBody>
      </p:sp>
      <p:sp>
        <p:nvSpPr>
          <p:cNvPr id="3" name="Text Box 2">
            <a:extLst>
              <a:ext uri="{FF2B5EF4-FFF2-40B4-BE49-F238E27FC236}">
                <a16:creationId xmlns:a16="http://schemas.microsoft.com/office/drawing/2014/main" id="{C785FE1E-5F5E-4E69-92E7-F8685F1C4A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2895600"/>
            <a:ext cx="8077200" cy="58477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28575">
            <a:solidFill>
              <a:schemeClr val="accent3">
                <a:lumMod val="75000"/>
              </a:schemeClr>
            </a:solidFill>
          </a:ln>
          <a:effectLst/>
        </p:spPr>
        <p:txBody>
          <a:bodyPr wrap="square">
            <a:spAutoFit/>
          </a:bodyPr>
          <a:lstStyle/>
          <a:p>
            <a:pPr marL="744537" indent="-514350">
              <a:spcBef>
                <a:spcPct val="50000"/>
              </a:spcBef>
              <a:buFont typeface="+mj-lt"/>
              <a:buAutoNum type="arabicPeriod"/>
            </a:pPr>
            <a:r>
              <a:rPr lang="es-ES" altLang="en-US" sz="3200" dirty="0"/>
              <a:t>Usted – </a:t>
            </a:r>
            <a:r>
              <a:rPr lang="es-ES" altLang="en-US" sz="3200" dirty="0" err="1"/>
              <a:t>When</a:t>
            </a:r>
            <a:r>
              <a:rPr lang="es-ES" altLang="en-US" sz="3200" dirty="0"/>
              <a:t> </a:t>
            </a:r>
            <a:r>
              <a:rPr lang="es-ES" altLang="en-US" sz="3200" dirty="0" err="1"/>
              <a:t>you</a:t>
            </a:r>
            <a:r>
              <a:rPr lang="es-ES" altLang="en-US" sz="3200" dirty="0"/>
              <a:t> </a:t>
            </a:r>
            <a:r>
              <a:rPr lang="es-ES" altLang="en-US" sz="3200" dirty="0" err="1"/>
              <a:t>would</a:t>
            </a:r>
            <a:r>
              <a:rPr lang="es-ES" altLang="en-US" sz="3200" dirty="0"/>
              <a:t> use </a:t>
            </a:r>
            <a:r>
              <a:rPr lang="es-ES" altLang="en-US" sz="3200" dirty="0" err="1"/>
              <a:t>the</a:t>
            </a:r>
            <a:r>
              <a:rPr lang="es-ES" altLang="en-US" sz="3200" dirty="0"/>
              <a:t> Ud. </a:t>
            </a:r>
            <a:r>
              <a:rPr lang="es-ES" altLang="en-US" sz="3200" dirty="0" err="1"/>
              <a:t>form</a:t>
            </a:r>
            <a:r>
              <a:rPr lang="es-ES" altLang="en-US" sz="3200" dirty="0"/>
              <a:t>.</a:t>
            </a:r>
          </a:p>
        </p:txBody>
      </p:sp>
      <p:sp>
        <p:nvSpPr>
          <p:cNvPr id="4" name="Text Box 2">
            <a:extLst>
              <a:ext uri="{FF2B5EF4-FFF2-40B4-BE49-F238E27FC236}">
                <a16:creationId xmlns:a16="http://schemas.microsoft.com/office/drawing/2014/main" id="{6C13FB0E-177C-4F46-BB1D-D0B0BA652D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4038600"/>
            <a:ext cx="8077200" cy="58477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38100">
            <a:solidFill>
              <a:schemeClr val="accent3">
                <a:lumMod val="75000"/>
              </a:schemeClr>
            </a:solidFill>
          </a:ln>
          <a:effectLst/>
        </p:spPr>
        <p:txBody>
          <a:bodyPr wrap="square">
            <a:spAutoFit/>
          </a:bodyPr>
          <a:lstStyle/>
          <a:p>
            <a:pPr marL="744537" indent="-514350">
              <a:spcBef>
                <a:spcPct val="50000"/>
              </a:spcBef>
              <a:buFont typeface="+mj-lt"/>
              <a:buAutoNum type="arabicPeriod" startAt="2"/>
            </a:pPr>
            <a:r>
              <a:rPr lang="es-ES" altLang="en-US" sz="3200" dirty="0" err="1"/>
              <a:t>Conjugation</a:t>
            </a:r>
            <a:r>
              <a:rPr lang="es-ES" altLang="en-US" sz="3200" dirty="0"/>
              <a:t> </a:t>
            </a:r>
            <a:r>
              <a:rPr lang="en-US" altLang="en-US" sz="3200" dirty="0"/>
              <a:t>– Like </a:t>
            </a:r>
            <a:r>
              <a:rPr lang="en-US" altLang="en-US" sz="3200" dirty="0" err="1"/>
              <a:t>él</a:t>
            </a:r>
            <a:r>
              <a:rPr lang="en-US" altLang="en-US" sz="3200" dirty="0"/>
              <a:t>/</a:t>
            </a:r>
            <a:r>
              <a:rPr lang="en-US" altLang="en-US" sz="3200" dirty="0" err="1"/>
              <a:t>Ud</a:t>
            </a:r>
            <a:r>
              <a:rPr lang="en-US" altLang="en-US" sz="3200" dirty="0"/>
              <a:t>./</a:t>
            </a:r>
            <a:r>
              <a:rPr lang="en-US" altLang="en-US" sz="3200" dirty="0" err="1"/>
              <a:t>ella</a:t>
            </a:r>
            <a:r>
              <a:rPr lang="en-US" altLang="en-US" sz="3200" dirty="0"/>
              <a:t> form, </a:t>
            </a:r>
            <a:r>
              <a:rPr lang="en-US" altLang="en-US" sz="3200" dirty="0">
                <a:solidFill>
                  <a:srgbClr val="FF33CC"/>
                </a:solidFill>
              </a:rPr>
              <a:t>sort of</a:t>
            </a:r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8250AC56-5504-4451-A313-8F43A275FFCE}"/>
              </a:ext>
            </a:extLst>
          </p:cNvPr>
          <p:cNvCxnSpPr>
            <a:cxnSpLocks/>
          </p:cNvCxnSpPr>
          <p:nvPr/>
        </p:nvCxnSpPr>
        <p:spPr>
          <a:xfrm flipH="1">
            <a:off x="1752600" y="1524000"/>
            <a:ext cx="914400" cy="1447800"/>
          </a:xfrm>
          <a:prstGeom prst="straightConnector1">
            <a:avLst/>
          </a:prstGeom>
          <a:ln w="57150">
            <a:solidFill>
              <a:schemeClr val="accent3">
                <a:lumMod val="75000"/>
              </a:schemeClr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296247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400"/>
                                        <p:tgtEl>
                                          <p:spTgt spid="48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1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1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1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1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130" grpId="0" animBg="1"/>
      <p:bldP spid="3" grpId="0" animBg="1"/>
      <p:bldP spid="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25" name="Text Box 9">
            <a:extLst>
              <a:ext uri="{FF2B5EF4-FFF2-40B4-BE49-F238E27FC236}">
                <a16:creationId xmlns:a16="http://schemas.microsoft.com/office/drawing/2014/main" id="{84803D66-0BE4-49CE-AE27-93AD4752F0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57400" y="304800"/>
            <a:ext cx="5105400" cy="823913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sz="4800" dirty="0">
                <a:solidFill>
                  <a:schemeClr val="tx2"/>
                </a:solidFill>
                <a:sym typeface="Wingdings" panose="05000000000000000000" pitchFamily="2" charset="2"/>
              </a:rPr>
              <a:t>Hablar</a:t>
            </a:r>
          </a:p>
        </p:txBody>
      </p:sp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086B33D7-F872-4292-977E-7AAA93EB7AB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63859183"/>
              </p:ext>
            </p:extLst>
          </p:nvPr>
        </p:nvGraphicFramePr>
        <p:xfrm>
          <a:off x="914400" y="1562100"/>
          <a:ext cx="7315200" cy="49301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57600">
                  <a:extLst>
                    <a:ext uri="{9D8B030D-6E8A-4147-A177-3AD203B41FA5}">
                      <a16:colId xmlns:a16="http://schemas.microsoft.com/office/drawing/2014/main" val="785915512"/>
                    </a:ext>
                  </a:extLst>
                </a:gridCol>
                <a:gridCol w="3657600">
                  <a:extLst>
                    <a:ext uri="{9D8B030D-6E8A-4147-A177-3AD203B41FA5}">
                      <a16:colId xmlns:a16="http://schemas.microsoft.com/office/drawing/2014/main" val="87236939"/>
                    </a:ext>
                  </a:extLst>
                </a:gridCol>
              </a:tblGrid>
              <a:tr h="548640">
                <a:tc>
                  <a:txBody>
                    <a:bodyPr/>
                    <a:lstStyle/>
                    <a:p>
                      <a:pPr algn="ctr"/>
                      <a:r>
                        <a:rPr lang="es-ES" sz="2800" dirty="0"/>
                        <a:t>Singular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800" dirty="0"/>
                        <a:t>Plural</a:t>
                      </a:r>
                      <a:endParaRPr lang="en-US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6984670"/>
                  </a:ext>
                </a:extLst>
              </a:tr>
              <a:tr h="1460500">
                <a:tc>
                  <a:txBody>
                    <a:bodyPr/>
                    <a:lstStyle/>
                    <a:p>
                      <a:pPr algn="l"/>
                      <a:endParaRPr lang="en-US" sz="2800" dirty="0">
                        <a:highlight>
                          <a:srgbClr val="FFFF00"/>
                        </a:highligh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82071011"/>
                  </a:ext>
                </a:extLst>
              </a:tr>
              <a:tr h="1460500"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s-ES" sz="2800" dirty="0"/>
                    </a:p>
                    <a:p>
                      <a:pPr algn="l"/>
                      <a:r>
                        <a:rPr lang="es-ES" sz="2800" dirty="0"/>
                        <a:t>   </a:t>
                      </a:r>
                      <a:endParaRPr lang="en-US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72812655"/>
                  </a:ext>
                </a:extLst>
              </a:tr>
              <a:tr h="14605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800" dirty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/>
                        <a:t>¡</a:t>
                      </a:r>
                      <a:r>
                        <a:rPr lang="en-US" sz="2800" dirty="0" err="1"/>
                        <a:t>Hable</a:t>
                      </a:r>
                      <a:r>
                        <a:rPr lang="en-US" sz="2800" dirty="0"/>
                        <a:t>!</a:t>
                      </a:r>
                    </a:p>
                    <a:p>
                      <a:pPr algn="l"/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7001783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388838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300"/>
                                        <p:tgtEl>
                                          <p:spTgt spid="604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2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25" name="Text Box 9">
            <a:extLst>
              <a:ext uri="{FF2B5EF4-FFF2-40B4-BE49-F238E27FC236}">
                <a16:creationId xmlns:a16="http://schemas.microsoft.com/office/drawing/2014/main" id="{84803D66-0BE4-49CE-AE27-93AD4752F0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57400" y="304800"/>
            <a:ext cx="5105400" cy="823913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  <a:sym typeface="Wingdings" panose="05000000000000000000" pitchFamily="2" charset="2"/>
              </a:rPr>
              <a:t>Regular</a:t>
            </a:r>
          </a:p>
        </p:txBody>
      </p:sp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086B33D7-F872-4292-977E-7AAA93EB7AB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47600874"/>
              </p:ext>
            </p:extLst>
          </p:nvPr>
        </p:nvGraphicFramePr>
        <p:xfrm>
          <a:off x="761999" y="1470660"/>
          <a:ext cx="7772401" cy="49301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81175">
                  <a:extLst>
                    <a:ext uri="{9D8B030D-6E8A-4147-A177-3AD203B41FA5}">
                      <a16:colId xmlns:a16="http://schemas.microsoft.com/office/drawing/2014/main" val="785915512"/>
                    </a:ext>
                  </a:extLst>
                </a:gridCol>
                <a:gridCol w="2347913">
                  <a:extLst>
                    <a:ext uri="{9D8B030D-6E8A-4147-A177-3AD203B41FA5}">
                      <a16:colId xmlns:a16="http://schemas.microsoft.com/office/drawing/2014/main" val="87236939"/>
                    </a:ext>
                  </a:extLst>
                </a:gridCol>
                <a:gridCol w="3643313">
                  <a:extLst>
                    <a:ext uri="{9D8B030D-6E8A-4147-A177-3AD203B41FA5}">
                      <a16:colId xmlns:a16="http://schemas.microsoft.com/office/drawing/2014/main" val="1947810889"/>
                    </a:ext>
                  </a:extLst>
                </a:gridCol>
              </a:tblGrid>
              <a:tr h="548640">
                <a:tc>
                  <a:txBody>
                    <a:bodyPr/>
                    <a:lstStyle/>
                    <a:p>
                      <a:pPr algn="ctr"/>
                      <a:r>
                        <a:rPr lang="es-ES" sz="2800" dirty="0" err="1"/>
                        <a:t>Verb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800" dirty="0" err="1"/>
                        <a:t>Conjugation</a:t>
                      </a:r>
                      <a:r>
                        <a:rPr lang="es-ES" sz="2800" dirty="0"/>
                        <a:t> 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Example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6984670"/>
                  </a:ext>
                </a:extLst>
              </a:tr>
              <a:tr h="1460500">
                <a:tc>
                  <a:txBody>
                    <a:bodyPr/>
                    <a:lstStyle/>
                    <a:p>
                      <a:pPr algn="ctr"/>
                      <a:endParaRPr lang="en-US" sz="28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82071011"/>
                  </a:ext>
                </a:extLst>
              </a:tr>
              <a:tr h="1460500">
                <a:tc>
                  <a:txBody>
                    <a:bodyPr/>
                    <a:lstStyle/>
                    <a:p>
                      <a:pPr algn="ctr"/>
                      <a:endParaRPr lang="en-US" sz="28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72812655"/>
                  </a:ext>
                </a:extLst>
              </a:tr>
              <a:tr h="1460500"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E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70017836"/>
                  </a:ext>
                </a:extLst>
              </a:tr>
            </a:tbl>
          </a:graphicData>
        </a:graphic>
      </p:graphicFrame>
      <p:graphicFrame>
        <p:nvGraphicFramePr>
          <p:cNvPr id="4" name="Table 2">
            <a:extLst>
              <a:ext uri="{FF2B5EF4-FFF2-40B4-BE49-F238E27FC236}">
                <a16:creationId xmlns:a16="http://schemas.microsoft.com/office/drawing/2014/main" id="{753F67DE-430C-4D02-81FF-CA3E7726771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2287322"/>
              </p:ext>
            </p:extLst>
          </p:nvPr>
        </p:nvGraphicFramePr>
        <p:xfrm>
          <a:off x="762000" y="1447800"/>
          <a:ext cx="7772401" cy="49301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81175">
                  <a:extLst>
                    <a:ext uri="{9D8B030D-6E8A-4147-A177-3AD203B41FA5}">
                      <a16:colId xmlns:a16="http://schemas.microsoft.com/office/drawing/2014/main" val="785915512"/>
                    </a:ext>
                  </a:extLst>
                </a:gridCol>
                <a:gridCol w="2347913">
                  <a:extLst>
                    <a:ext uri="{9D8B030D-6E8A-4147-A177-3AD203B41FA5}">
                      <a16:colId xmlns:a16="http://schemas.microsoft.com/office/drawing/2014/main" val="87236939"/>
                    </a:ext>
                  </a:extLst>
                </a:gridCol>
                <a:gridCol w="3643313">
                  <a:extLst>
                    <a:ext uri="{9D8B030D-6E8A-4147-A177-3AD203B41FA5}">
                      <a16:colId xmlns:a16="http://schemas.microsoft.com/office/drawing/2014/main" val="1947810889"/>
                    </a:ext>
                  </a:extLst>
                </a:gridCol>
              </a:tblGrid>
              <a:tr h="548640">
                <a:tc>
                  <a:txBody>
                    <a:bodyPr/>
                    <a:lstStyle/>
                    <a:p>
                      <a:pPr algn="ctr"/>
                      <a:r>
                        <a:rPr lang="es-ES" sz="2800" dirty="0" err="1"/>
                        <a:t>Verb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800" dirty="0" err="1"/>
                        <a:t>Conjugation</a:t>
                      </a:r>
                      <a:r>
                        <a:rPr lang="es-ES" sz="2800" dirty="0"/>
                        <a:t> 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Example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6984670"/>
                  </a:ext>
                </a:extLst>
              </a:tr>
              <a:tr h="1460500"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  <a:p>
                      <a:pPr algn="ctr"/>
                      <a:r>
                        <a:rPr lang="en-US" sz="2800" dirty="0"/>
                        <a:t>Hablar</a:t>
                      </a:r>
                      <a:endParaRPr lang="en-US" sz="28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  <a:p>
                      <a:pPr algn="ctr"/>
                      <a:r>
                        <a:rPr lang="en-US" sz="2800" dirty="0" err="1"/>
                        <a:t>Hable</a:t>
                      </a:r>
                      <a:endParaRPr lang="en-US" sz="28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ES" sz="2800" dirty="0">
                        <a:solidFill>
                          <a:srgbClr val="FF0000"/>
                        </a:solidFill>
                      </a:endParaRPr>
                    </a:p>
                    <a:p>
                      <a:pPr algn="ctr"/>
                      <a:r>
                        <a:rPr lang="en-US" sz="2800" dirty="0">
                          <a:solidFill>
                            <a:srgbClr val="0000FF"/>
                          </a:solidFill>
                        </a:rPr>
                        <a:t>¡Habla </a:t>
                      </a:r>
                      <a:r>
                        <a:rPr lang="en-US" sz="2800" dirty="0" err="1">
                          <a:solidFill>
                            <a:srgbClr val="0000FF"/>
                          </a:solidFill>
                        </a:rPr>
                        <a:t>más</a:t>
                      </a:r>
                      <a:r>
                        <a:rPr lang="en-US" sz="2800" dirty="0">
                          <a:solidFill>
                            <a:srgbClr val="0000FF"/>
                          </a:solidFill>
                        </a:rPr>
                        <a:t> </a:t>
                      </a:r>
                      <a:r>
                        <a:rPr lang="en-US" sz="2800" dirty="0" err="1">
                          <a:solidFill>
                            <a:srgbClr val="0000FF"/>
                          </a:solidFill>
                        </a:rPr>
                        <a:t>despacio</a:t>
                      </a:r>
                      <a:r>
                        <a:rPr lang="en-US" sz="2800" dirty="0">
                          <a:solidFill>
                            <a:srgbClr val="0000FF"/>
                          </a:solidFill>
                        </a:rPr>
                        <a:t>!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82071011"/>
                  </a:ext>
                </a:extLst>
              </a:tr>
              <a:tr h="1460500">
                <a:tc>
                  <a:txBody>
                    <a:bodyPr/>
                    <a:lstStyle/>
                    <a:p>
                      <a:pPr algn="ctr"/>
                      <a:endParaRPr lang="en-US" sz="28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72812655"/>
                  </a:ext>
                </a:extLst>
              </a:tr>
              <a:tr h="1460500"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E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70017836"/>
                  </a:ext>
                </a:extLst>
              </a:tr>
            </a:tbl>
          </a:graphicData>
        </a:graphic>
      </p:graphicFrame>
      <p:graphicFrame>
        <p:nvGraphicFramePr>
          <p:cNvPr id="5" name="Table 2">
            <a:extLst>
              <a:ext uri="{FF2B5EF4-FFF2-40B4-BE49-F238E27FC236}">
                <a16:creationId xmlns:a16="http://schemas.microsoft.com/office/drawing/2014/main" id="{DB6235FA-606F-414B-99A0-EA441FC145A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4724585"/>
              </p:ext>
            </p:extLst>
          </p:nvPr>
        </p:nvGraphicFramePr>
        <p:xfrm>
          <a:off x="762000" y="1447800"/>
          <a:ext cx="7772401" cy="49301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81175">
                  <a:extLst>
                    <a:ext uri="{9D8B030D-6E8A-4147-A177-3AD203B41FA5}">
                      <a16:colId xmlns:a16="http://schemas.microsoft.com/office/drawing/2014/main" val="785915512"/>
                    </a:ext>
                  </a:extLst>
                </a:gridCol>
                <a:gridCol w="2347913">
                  <a:extLst>
                    <a:ext uri="{9D8B030D-6E8A-4147-A177-3AD203B41FA5}">
                      <a16:colId xmlns:a16="http://schemas.microsoft.com/office/drawing/2014/main" val="87236939"/>
                    </a:ext>
                  </a:extLst>
                </a:gridCol>
                <a:gridCol w="3643313">
                  <a:extLst>
                    <a:ext uri="{9D8B030D-6E8A-4147-A177-3AD203B41FA5}">
                      <a16:colId xmlns:a16="http://schemas.microsoft.com/office/drawing/2014/main" val="1947810889"/>
                    </a:ext>
                  </a:extLst>
                </a:gridCol>
              </a:tblGrid>
              <a:tr h="548640">
                <a:tc>
                  <a:txBody>
                    <a:bodyPr/>
                    <a:lstStyle/>
                    <a:p>
                      <a:pPr algn="ctr"/>
                      <a:r>
                        <a:rPr lang="es-ES" sz="2800" dirty="0" err="1"/>
                        <a:t>Verb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800" dirty="0" err="1"/>
                        <a:t>Conjugation</a:t>
                      </a:r>
                      <a:r>
                        <a:rPr lang="es-ES" sz="2800" dirty="0"/>
                        <a:t> 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Example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6984670"/>
                  </a:ext>
                </a:extLst>
              </a:tr>
              <a:tr h="1460500"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  <a:p>
                      <a:pPr algn="ctr"/>
                      <a:r>
                        <a:rPr lang="en-US" sz="2800" dirty="0"/>
                        <a:t>Hablar</a:t>
                      </a:r>
                      <a:endParaRPr lang="en-US" sz="28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  <a:p>
                      <a:pPr algn="ctr"/>
                      <a:r>
                        <a:rPr lang="en-US" sz="2800" dirty="0" err="1"/>
                        <a:t>Hable</a:t>
                      </a:r>
                      <a:endParaRPr lang="en-US" sz="28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ES" sz="2800" dirty="0">
                        <a:solidFill>
                          <a:srgbClr val="FF0000"/>
                        </a:solidFill>
                      </a:endParaRPr>
                    </a:p>
                    <a:p>
                      <a:pPr algn="ctr"/>
                      <a:r>
                        <a:rPr lang="en-US" sz="2800" dirty="0">
                          <a:solidFill>
                            <a:srgbClr val="0000FF"/>
                          </a:solidFill>
                        </a:rPr>
                        <a:t>¡Habla </a:t>
                      </a:r>
                      <a:r>
                        <a:rPr lang="en-US" sz="2800" dirty="0" err="1">
                          <a:solidFill>
                            <a:srgbClr val="0000FF"/>
                          </a:solidFill>
                        </a:rPr>
                        <a:t>más</a:t>
                      </a:r>
                      <a:r>
                        <a:rPr lang="en-US" sz="2800" dirty="0">
                          <a:solidFill>
                            <a:srgbClr val="0000FF"/>
                          </a:solidFill>
                        </a:rPr>
                        <a:t> </a:t>
                      </a:r>
                      <a:r>
                        <a:rPr lang="en-US" sz="2800" dirty="0" err="1">
                          <a:solidFill>
                            <a:srgbClr val="0000FF"/>
                          </a:solidFill>
                        </a:rPr>
                        <a:t>despacio</a:t>
                      </a:r>
                      <a:r>
                        <a:rPr lang="en-US" sz="2800" dirty="0">
                          <a:solidFill>
                            <a:srgbClr val="0000FF"/>
                          </a:solidFill>
                        </a:rPr>
                        <a:t>!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82071011"/>
                  </a:ext>
                </a:extLst>
              </a:tr>
              <a:tr h="1460500"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  <a:p>
                      <a:pPr algn="ctr"/>
                      <a:r>
                        <a:rPr lang="en-US" sz="2800" dirty="0"/>
                        <a:t>Comer</a:t>
                      </a:r>
                      <a:endParaRPr lang="en-US" sz="28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ES" sz="2800" dirty="0"/>
                    </a:p>
                    <a:p>
                      <a:pPr algn="ctr"/>
                      <a:r>
                        <a:rPr lang="es-ES" sz="2800" dirty="0"/>
                        <a:t>Coma</a:t>
                      </a:r>
                      <a:endParaRPr lang="en-US" sz="28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ES" sz="2800" dirty="0">
                        <a:solidFill>
                          <a:srgbClr val="FF0000"/>
                        </a:solidFill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2800" dirty="0">
                          <a:solidFill>
                            <a:srgbClr val="0000FF"/>
                          </a:solidFill>
                        </a:rPr>
                        <a:t>¡Coma el burrito</a:t>
                      </a:r>
                      <a:r>
                        <a:rPr lang="en-US" sz="2800" dirty="0">
                          <a:solidFill>
                            <a:srgbClr val="0000FF"/>
                          </a:solidFill>
                        </a:rPr>
                        <a:t>!</a:t>
                      </a:r>
                    </a:p>
                    <a:p>
                      <a:pPr algn="ctr"/>
                      <a:endParaRPr lang="en-US" sz="28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72812655"/>
                  </a:ext>
                </a:extLst>
              </a:tr>
              <a:tr h="1460500"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E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70017836"/>
                  </a:ext>
                </a:extLst>
              </a:tr>
            </a:tbl>
          </a:graphicData>
        </a:graphic>
      </p:graphicFrame>
      <p:graphicFrame>
        <p:nvGraphicFramePr>
          <p:cNvPr id="6" name="Table 2">
            <a:extLst>
              <a:ext uri="{FF2B5EF4-FFF2-40B4-BE49-F238E27FC236}">
                <a16:creationId xmlns:a16="http://schemas.microsoft.com/office/drawing/2014/main" id="{ABF19864-BE4A-429B-882B-47E6CCBA58F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1730000"/>
              </p:ext>
            </p:extLst>
          </p:nvPr>
        </p:nvGraphicFramePr>
        <p:xfrm>
          <a:off x="762000" y="1447800"/>
          <a:ext cx="7772401" cy="49301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81175">
                  <a:extLst>
                    <a:ext uri="{9D8B030D-6E8A-4147-A177-3AD203B41FA5}">
                      <a16:colId xmlns:a16="http://schemas.microsoft.com/office/drawing/2014/main" val="785915512"/>
                    </a:ext>
                  </a:extLst>
                </a:gridCol>
                <a:gridCol w="2347913">
                  <a:extLst>
                    <a:ext uri="{9D8B030D-6E8A-4147-A177-3AD203B41FA5}">
                      <a16:colId xmlns:a16="http://schemas.microsoft.com/office/drawing/2014/main" val="87236939"/>
                    </a:ext>
                  </a:extLst>
                </a:gridCol>
                <a:gridCol w="3643313">
                  <a:extLst>
                    <a:ext uri="{9D8B030D-6E8A-4147-A177-3AD203B41FA5}">
                      <a16:colId xmlns:a16="http://schemas.microsoft.com/office/drawing/2014/main" val="1947810889"/>
                    </a:ext>
                  </a:extLst>
                </a:gridCol>
              </a:tblGrid>
              <a:tr h="548640">
                <a:tc>
                  <a:txBody>
                    <a:bodyPr/>
                    <a:lstStyle/>
                    <a:p>
                      <a:pPr algn="ctr"/>
                      <a:r>
                        <a:rPr lang="es-ES" sz="2800" dirty="0" err="1"/>
                        <a:t>Verb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800" dirty="0" err="1"/>
                        <a:t>Conjugation</a:t>
                      </a:r>
                      <a:r>
                        <a:rPr lang="es-ES" sz="2800" dirty="0"/>
                        <a:t> 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Example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6984670"/>
                  </a:ext>
                </a:extLst>
              </a:tr>
              <a:tr h="1460500">
                <a:tc>
                  <a:txBody>
                    <a:bodyPr/>
                    <a:lstStyle/>
                    <a:p>
                      <a:pPr algn="ctr"/>
                      <a:endParaRPr lang="en-US" sz="2800"/>
                    </a:p>
                    <a:p>
                      <a:pPr algn="ctr"/>
                      <a:r>
                        <a:rPr lang="en-US" sz="2800"/>
                        <a:t>Hablar</a:t>
                      </a:r>
                      <a:endParaRPr lang="en-US" sz="28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  <a:p>
                      <a:pPr algn="ctr"/>
                      <a:r>
                        <a:rPr lang="en-US" sz="2800" dirty="0" err="1"/>
                        <a:t>Hable</a:t>
                      </a:r>
                      <a:endParaRPr lang="en-US" sz="28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ES" sz="2800" dirty="0">
                        <a:solidFill>
                          <a:srgbClr val="FF0000"/>
                        </a:solidFill>
                      </a:endParaRPr>
                    </a:p>
                    <a:p>
                      <a:pPr algn="ctr"/>
                      <a:r>
                        <a:rPr lang="en-US" sz="2800" dirty="0">
                          <a:solidFill>
                            <a:srgbClr val="0000FF"/>
                          </a:solidFill>
                        </a:rPr>
                        <a:t>¡Habla </a:t>
                      </a:r>
                      <a:r>
                        <a:rPr lang="en-US" sz="2800" dirty="0" err="1">
                          <a:solidFill>
                            <a:srgbClr val="0000FF"/>
                          </a:solidFill>
                        </a:rPr>
                        <a:t>más</a:t>
                      </a:r>
                      <a:r>
                        <a:rPr lang="en-US" sz="2800" dirty="0">
                          <a:solidFill>
                            <a:srgbClr val="0000FF"/>
                          </a:solidFill>
                        </a:rPr>
                        <a:t> </a:t>
                      </a:r>
                      <a:r>
                        <a:rPr lang="en-US" sz="2800" dirty="0" err="1">
                          <a:solidFill>
                            <a:srgbClr val="0000FF"/>
                          </a:solidFill>
                        </a:rPr>
                        <a:t>despacio</a:t>
                      </a:r>
                      <a:r>
                        <a:rPr lang="en-US" sz="2800" dirty="0">
                          <a:solidFill>
                            <a:srgbClr val="0000FF"/>
                          </a:solidFill>
                        </a:rPr>
                        <a:t>!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82071011"/>
                  </a:ext>
                </a:extLst>
              </a:tr>
              <a:tr h="1460500">
                <a:tc>
                  <a:txBody>
                    <a:bodyPr/>
                    <a:lstStyle/>
                    <a:p>
                      <a:pPr algn="ctr"/>
                      <a:endParaRPr lang="en-US" sz="2800"/>
                    </a:p>
                    <a:p>
                      <a:pPr algn="ctr"/>
                      <a:r>
                        <a:rPr lang="en-US" sz="2800"/>
                        <a:t>Comer</a:t>
                      </a:r>
                      <a:endParaRPr lang="en-US" sz="28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ES" sz="2800" dirty="0"/>
                    </a:p>
                    <a:p>
                      <a:pPr algn="ctr"/>
                      <a:r>
                        <a:rPr lang="es-ES" sz="2800" dirty="0"/>
                        <a:t>Coma</a:t>
                      </a:r>
                      <a:endParaRPr lang="en-US" sz="28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ES" sz="2800" dirty="0">
                        <a:solidFill>
                          <a:srgbClr val="FF0000"/>
                        </a:solidFill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2800" dirty="0">
                          <a:solidFill>
                            <a:srgbClr val="0000FF"/>
                          </a:solidFill>
                        </a:rPr>
                        <a:t>¡Coma el burrito</a:t>
                      </a:r>
                      <a:r>
                        <a:rPr lang="en-US" sz="2800" dirty="0">
                          <a:solidFill>
                            <a:srgbClr val="0000FF"/>
                          </a:solidFill>
                        </a:rPr>
                        <a:t>!</a:t>
                      </a:r>
                    </a:p>
                    <a:p>
                      <a:pPr algn="ctr"/>
                      <a:endParaRPr lang="en-US" sz="28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72812655"/>
                  </a:ext>
                </a:extLst>
              </a:tr>
              <a:tr h="1460500">
                <a:tc>
                  <a:txBody>
                    <a:bodyPr/>
                    <a:lstStyle/>
                    <a:p>
                      <a:pPr algn="ctr"/>
                      <a:endParaRPr lang="en-US" sz="2800"/>
                    </a:p>
                    <a:p>
                      <a:pPr algn="ctr"/>
                      <a:r>
                        <a:rPr lang="en-US" sz="2800"/>
                        <a:t>Abrir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ES" sz="2800" dirty="0"/>
                    </a:p>
                    <a:p>
                      <a:pPr algn="ctr"/>
                      <a:r>
                        <a:rPr lang="es-ES" sz="2800" dirty="0"/>
                        <a:t>Abra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  <a:p>
                      <a:pPr algn="ctr"/>
                      <a:r>
                        <a:rPr lang="es-ES" sz="2800" dirty="0">
                          <a:solidFill>
                            <a:srgbClr val="0000FF"/>
                          </a:solidFill>
                        </a:rPr>
                        <a:t>¡Abra la p</a:t>
                      </a:r>
                      <a:r>
                        <a:rPr lang="en-US" sz="2800" dirty="0" err="1">
                          <a:solidFill>
                            <a:srgbClr val="0000FF"/>
                          </a:solidFill>
                        </a:rPr>
                        <a:t>uerta</a:t>
                      </a:r>
                      <a:r>
                        <a:rPr lang="en-US" sz="2800" dirty="0">
                          <a:solidFill>
                            <a:srgbClr val="0000FF"/>
                          </a:solidFill>
                        </a:rPr>
                        <a:t>!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7001783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963183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300"/>
                                        <p:tgtEl>
                                          <p:spTgt spid="604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2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25" name="Text Box 9">
            <a:extLst>
              <a:ext uri="{FF2B5EF4-FFF2-40B4-BE49-F238E27FC236}">
                <a16:creationId xmlns:a16="http://schemas.microsoft.com/office/drawing/2014/main" id="{84803D66-0BE4-49CE-AE27-93AD4752F0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57400" y="304800"/>
            <a:ext cx="5105400" cy="823913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  <a:sym typeface="Wingdings" panose="05000000000000000000" pitchFamily="2" charset="2"/>
              </a:rPr>
              <a:t>Irregulars</a:t>
            </a:r>
          </a:p>
        </p:txBody>
      </p:sp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086B33D7-F872-4292-977E-7AAA93EB7AB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8680937"/>
              </p:ext>
            </p:extLst>
          </p:nvPr>
        </p:nvGraphicFramePr>
        <p:xfrm>
          <a:off x="380999" y="1447800"/>
          <a:ext cx="3962401" cy="504804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45502">
                  <a:extLst>
                    <a:ext uri="{9D8B030D-6E8A-4147-A177-3AD203B41FA5}">
                      <a16:colId xmlns:a16="http://schemas.microsoft.com/office/drawing/2014/main" val="785915512"/>
                    </a:ext>
                  </a:extLst>
                </a:gridCol>
                <a:gridCol w="2116899">
                  <a:extLst>
                    <a:ext uri="{9D8B030D-6E8A-4147-A177-3AD203B41FA5}">
                      <a16:colId xmlns:a16="http://schemas.microsoft.com/office/drawing/2014/main" val="87236939"/>
                    </a:ext>
                  </a:extLst>
                </a:gridCol>
              </a:tblGrid>
              <a:tr h="393885">
                <a:tc>
                  <a:txBody>
                    <a:bodyPr/>
                    <a:lstStyle/>
                    <a:p>
                      <a:pPr algn="ctr"/>
                      <a:r>
                        <a:rPr lang="es-ES" sz="2400" dirty="0" err="1"/>
                        <a:t>Verb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400" dirty="0" err="1"/>
                        <a:t>Conjugation</a:t>
                      </a:r>
                      <a:r>
                        <a:rPr lang="es-ES" sz="2400" dirty="0"/>
                        <a:t> </a:t>
                      </a:r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6984670"/>
                  </a:ext>
                </a:extLst>
              </a:tr>
              <a:tr h="641456">
                <a:tc>
                  <a:txBody>
                    <a:bodyPr/>
                    <a:lstStyle/>
                    <a:p>
                      <a:pPr algn="ctr"/>
                      <a:r>
                        <a:rPr lang="es-ES" sz="2400" dirty="0">
                          <a:solidFill>
                            <a:schemeClr val="tx1"/>
                          </a:solidFill>
                        </a:rPr>
                        <a:t>Ver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400" dirty="0">
                          <a:solidFill>
                            <a:schemeClr val="tx1"/>
                          </a:solidFill>
                        </a:rPr>
                        <a:t>vea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82071011"/>
                  </a:ext>
                </a:extLst>
              </a:tr>
              <a:tr h="644411">
                <a:tc>
                  <a:txBody>
                    <a:bodyPr/>
                    <a:lstStyle/>
                    <a:p>
                      <a:pPr algn="ctr"/>
                      <a:r>
                        <a:rPr lang="es-ES" sz="2400" dirty="0">
                          <a:solidFill>
                            <a:schemeClr val="tx1"/>
                          </a:solidFill>
                        </a:rPr>
                        <a:t>Oír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400" dirty="0">
                          <a:solidFill>
                            <a:schemeClr val="tx1"/>
                          </a:solidFill>
                        </a:rPr>
                        <a:t>oiga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72812655"/>
                  </a:ext>
                </a:extLst>
              </a:tr>
              <a:tr h="641456">
                <a:tc>
                  <a:txBody>
                    <a:bodyPr/>
                    <a:lstStyle/>
                    <a:p>
                      <a:pPr algn="ctr"/>
                      <a:r>
                        <a:rPr lang="es-ES" sz="2400" dirty="0">
                          <a:solidFill>
                            <a:schemeClr val="tx1"/>
                          </a:solidFill>
                        </a:rPr>
                        <a:t>Venir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400" dirty="0">
                          <a:solidFill>
                            <a:schemeClr val="tx1"/>
                          </a:solidFill>
                        </a:rPr>
                        <a:t>venga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34432044"/>
                  </a:ext>
                </a:extLst>
              </a:tr>
              <a:tr h="641456">
                <a:tc>
                  <a:txBody>
                    <a:bodyPr/>
                    <a:lstStyle/>
                    <a:p>
                      <a:pPr algn="ctr"/>
                      <a:r>
                        <a:rPr lang="es-ES" sz="2400" dirty="0">
                          <a:solidFill>
                            <a:schemeClr val="tx1"/>
                          </a:solidFill>
                        </a:rPr>
                        <a:t>Hacer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400" dirty="0">
                          <a:solidFill>
                            <a:schemeClr val="tx1"/>
                          </a:solidFill>
                        </a:rPr>
                        <a:t>haga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41855898"/>
                  </a:ext>
                </a:extLst>
              </a:tr>
              <a:tr h="641456">
                <a:tc>
                  <a:txBody>
                    <a:bodyPr/>
                    <a:lstStyle/>
                    <a:p>
                      <a:pPr algn="ctr"/>
                      <a:r>
                        <a:rPr lang="es-ES" sz="2400" dirty="0">
                          <a:solidFill>
                            <a:schemeClr val="tx1"/>
                          </a:solidFill>
                        </a:rPr>
                        <a:t>Decir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400" dirty="0">
                          <a:solidFill>
                            <a:schemeClr val="tx1"/>
                          </a:solidFill>
                        </a:rPr>
                        <a:t>diga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70017836"/>
                  </a:ext>
                </a:extLst>
              </a:tr>
              <a:tr h="690305">
                <a:tc>
                  <a:txBody>
                    <a:bodyPr/>
                    <a:lstStyle/>
                    <a:p>
                      <a:pPr algn="ctr"/>
                      <a:r>
                        <a:rPr lang="es-ES" sz="2400" dirty="0">
                          <a:solidFill>
                            <a:schemeClr val="tx1"/>
                          </a:solidFill>
                        </a:rPr>
                        <a:t>Salir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400" dirty="0">
                          <a:solidFill>
                            <a:schemeClr val="tx1"/>
                          </a:solidFill>
                        </a:rPr>
                        <a:t>salga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67567158"/>
                  </a:ext>
                </a:extLst>
              </a:tr>
              <a:tr h="690305">
                <a:tc>
                  <a:txBody>
                    <a:bodyPr/>
                    <a:lstStyle/>
                    <a:p>
                      <a:pPr algn="ctr"/>
                      <a:r>
                        <a:rPr lang="es-ES" sz="2400" dirty="0">
                          <a:solidFill>
                            <a:schemeClr val="tx1"/>
                          </a:solidFill>
                        </a:rPr>
                        <a:t>Tener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400" dirty="0">
                          <a:solidFill>
                            <a:schemeClr val="tx1"/>
                          </a:solidFill>
                        </a:rPr>
                        <a:t>tenga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52705241"/>
                  </a:ext>
                </a:extLst>
              </a:tr>
            </a:tbl>
          </a:graphicData>
        </a:graphic>
      </p:graphicFrame>
      <p:graphicFrame>
        <p:nvGraphicFramePr>
          <p:cNvPr id="12" name="Table 2">
            <a:extLst>
              <a:ext uri="{FF2B5EF4-FFF2-40B4-BE49-F238E27FC236}">
                <a16:creationId xmlns:a16="http://schemas.microsoft.com/office/drawing/2014/main" id="{81450D43-F449-455C-B617-625C96170E7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60622351"/>
              </p:ext>
            </p:extLst>
          </p:nvPr>
        </p:nvGraphicFramePr>
        <p:xfrm>
          <a:off x="4800600" y="1447800"/>
          <a:ext cx="4038600" cy="440222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80992">
                  <a:extLst>
                    <a:ext uri="{9D8B030D-6E8A-4147-A177-3AD203B41FA5}">
                      <a16:colId xmlns:a16="http://schemas.microsoft.com/office/drawing/2014/main" val="785915512"/>
                    </a:ext>
                  </a:extLst>
                </a:gridCol>
                <a:gridCol w="2157608">
                  <a:extLst>
                    <a:ext uri="{9D8B030D-6E8A-4147-A177-3AD203B41FA5}">
                      <a16:colId xmlns:a16="http://schemas.microsoft.com/office/drawing/2014/main" val="87236939"/>
                    </a:ext>
                  </a:extLst>
                </a:gridCol>
              </a:tblGrid>
              <a:tr h="398377">
                <a:tc>
                  <a:txBody>
                    <a:bodyPr/>
                    <a:lstStyle/>
                    <a:p>
                      <a:pPr algn="ctr"/>
                      <a:r>
                        <a:rPr lang="es-ES" sz="2400" dirty="0" err="1"/>
                        <a:t>Verb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400" dirty="0" err="1"/>
                        <a:t>Conjugation</a:t>
                      </a:r>
                      <a:r>
                        <a:rPr lang="es-ES" sz="2400" dirty="0"/>
                        <a:t> </a:t>
                      </a:r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6984670"/>
                  </a:ext>
                </a:extLst>
              </a:tr>
              <a:tr h="648771">
                <a:tc>
                  <a:txBody>
                    <a:bodyPr/>
                    <a:lstStyle/>
                    <a:p>
                      <a:pPr algn="ctr"/>
                      <a:r>
                        <a:rPr lang="es-ES" sz="2400" dirty="0">
                          <a:solidFill>
                            <a:schemeClr val="tx1"/>
                          </a:solidFill>
                        </a:rPr>
                        <a:t>Poner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400" dirty="0">
                          <a:solidFill>
                            <a:schemeClr val="tx1"/>
                          </a:solidFill>
                        </a:rPr>
                        <a:t>ponga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82071011"/>
                  </a:ext>
                </a:extLst>
              </a:tr>
              <a:tr h="651760">
                <a:tc>
                  <a:txBody>
                    <a:bodyPr/>
                    <a:lstStyle/>
                    <a:p>
                      <a:pPr algn="ctr"/>
                      <a:r>
                        <a:rPr lang="es-ES" sz="2400" dirty="0">
                          <a:solidFill>
                            <a:schemeClr val="tx1"/>
                          </a:solidFill>
                        </a:rPr>
                        <a:t>Traer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400" dirty="0">
                          <a:solidFill>
                            <a:schemeClr val="tx1"/>
                          </a:solidFill>
                        </a:rPr>
                        <a:t>traiga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72812655"/>
                  </a:ext>
                </a:extLst>
              </a:tr>
              <a:tr h="648771">
                <a:tc>
                  <a:txBody>
                    <a:bodyPr/>
                    <a:lstStyle/>
                    <a:p>
                      <a:pPr algn="ctr"/>
                      <a:r>
                        <a:rPr lang="es-ES" sz="2400" dirty="0">
                          <a:solidFill>
                            <a:schemeClr val="tx1"/>
                          </a:solidFill>
                        </a:rPr>
                        <a:t>Conocer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400" dirty="0">
                          <a:solidFill>
                            <a:schemeClr val="tx1"/>
                          </a:solidFill>
                        </a:rPr>
                        <a:t>conozca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34432044"/>
                  </a:ext>
                </a:extLst>
              </a:tr>
              <a:tr h="648771">
                <a:tc>
                  <a:txBody>
                    <a:bodyPr/>
                    <a:lstStyle/>
                    <a:p>
                      <a:pPr algn="ctr"/>
                      <a:r>
                        <a:rPr lang="es-ES" sz="2400" dirty="0">
                          <a:solidFill>
                            <a:schemeClr val="tx1"/>
                          </a:solidFill>
                        </a:rPr>
                        <a:t>Conducir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400" dirty="0">
                          <a:solidFill>
                            <a:schemeClr val="tx1"/>
                          </a:solidFill>
                        </a:rPr>
                        <a:t>conduzca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41855898"/>
                  </a:ext>
                </a:extLst>
              </a:tr>
              <a:tr h="648771">
                <a:tc>
                  <a:txBody>
                    <a:bodyPr/>
                    <a:lstStyle/>
                    <a:p>
                      <a:pPr algn="ctr"/>
                      <a:r>
                        <a:rPr lang="es-ES" sz="2400" dirty="0">
                          <a:solidFill>
                            <a:schemeClr val="tx1"/>
                          </a:solidFill>
                        </a:rPr>
                        <a:t>Traducir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400" dirty="0">
                          <a:solidFill>
                            <a:schemeClr val="tx1"/>
                          </a:solidFill>
                        </a:rPr>
                        <a:t>traduzca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70017836"/>
                  </a:ext>
                </a:extLst>
              </a:tr>
              <a:tr h="698178">
                <a:tc>
                  <a:txBody>
                    <a:bodyPr/>
                    <a:lstStyle/>
                    <a:p>
                      <a:pPr algn="ctr"/>
                      <a:r>
                        <a:rPr lang="es-ES" sz="2400" dirty="0">
                          <a:solidFill>
                            <a:schemeClr val="tx1"/>
                          </a:solidFill>
                        </a:rPr>
                        <a:t>Ofrecer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400" dirty="0">
                          <a:solidFill>
                            <a:schemeClr val="tx1"/>
                          </a:solidFill>
                        </a:rPr>
                        <a:t>ofrezca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6756715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285423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300"/>
                                        <p:tgtEl>
                                          <p:spTgt spid="604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2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25" name="Text Box 9">
            <a:extLst>
              <a:ext uri="{FF2B5EF4-FFF2-40B4-BE49-F238E27FC236}">
                <a16:creationId xmlns:a16="http://schemas.microsoft.com/office/drawing/2014/main" id="{84803D66-0BE4-49CE-AE27-93AD4752F0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57400" y="304800"/>
            <a:ext cx="5105400" cy="823913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  <a:sym typeface="Wingdings" panose="05000000000000000000" pitchFamily="2" charset="2"/>
              </a:rPr>
              <a:t>Irregulars</a:t>
            </a:r>
          </a:p>
        </p:txBody>
      </p:sp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086B33D7-F872-4292-977E-7AAA93EB7AB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44692228"/>
              </p:ext>
            </p:extLst>
          </p:nvPr>
        </p:nvGraphicFramePr>
        <p:xfrm>
          <a:off x="380999" y="1447800"/>
          <a:ext cx="3962401" cy="26943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45502">
                  <a:extLst>
                    <a:ext uri="{9D8B030D-6E8A-4147-A177-3AD203B41FA5}">
                      <a16:colId xmlns:a16="http://schemas.microsoft.com/office/drawing/2014/main" val="785915512"/>
                    </a:ext>
                  </a:extLst>
                </a:gridCol>
                <a:gridCol w="2116899">
                  <a:extLst>
                    <a:ext uri="{9D8B030D-6E8A-4147-A177-3AD203B41FA5}">
                      <a16:colId xmlns:a16="http://schemas.microsoft.com/office/drawing/2014/main" val="87236939"/>
                    </a:ext>
                  </a:extLst>
                </a:gridCol>
              </a:tblGrid>
              <a:tr h="349270">
                <a:tc>
                  <a:txBody>
                    <a:bodyPr/>
                    <a:lstStyle/>
                    <a:p>
                      <a:pPr algn="ctr"/>
                      <a:r>
                        <a:rPr lang="es-ES" sz="2400" dirty="0" err="1"/>
                        <a:t>Verb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400" dirty="0" err="1"/>
                        <a:t>Conjugation</a:t>
                      </a:r>
                      <a:r>
                        <a:rPr lang="es-ES" sz="2400" dirty="0"/>
                        <a:t> </a:t>
                      </a:r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6984670"/>
                  </a:ext>
                </a:extLst>
              </a:tr>
              <a:tr h="744566">
                <a:tc>
                  <a:txBody>
                    <a:bodyPr/>
                    <a:lstStyle/>
                    <a:p>
                      <a:pPr algn="ctr"/>
                      <a:r>
                        <a:rPr lang="es-ES" sz="2400" dirty="0">
                          <a:solidFill>
                            <a:schemeClr val="tx1"/>
                          </a:solidFill>
                        </a:rPr>
                        <a:t>Sa</a:t>
                      </a:r>
                      <a:r>
                        <a:rPr lang="es-ES" sz="2400" dirty="0">
                          <a:solidFill>
                            <a:srgbClr val="FF0000"/>
                          </a:solidFill>
                        </a:rPr>
                        <a:t>car</a:t>
                      </a:r>
                      <a:endParaRPr lang="en-US" sz="2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400" dirty="0">
                          <a:solidFill>
                            <a:schemeClr val="tx1"/>
                          </a:solidFill>
                        </a:rPr>
                        <a:t>saque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82071011"/>
                  </a:ext>
                </a:extLst>
              </a:tr>
              <a:tr h="747996">
                <a:tc>
                  <a:txBody>
                    <a:bodyPr/>
                    <a:lstStyle/>
                    <a:p>
                      <a:pPr algn="ctr"/>
                      <a:r>
                        <a:rPr lang="es-ES" sz="2400" dirty="0">
                          <a:solidFill>
                            <a:schemeClr val="tx1"/>
                          </a:solidFill>
                        </a:rPr>
                        <a:t>Apa</a:t>
                      </a:r>
                      <a:r>
                        <a:rPr lang="es-ES" sz="2400" dirty="0">
                          <a:solidFill>
                            <a:srgbClr val="0000FF"/>
                          </a:solidFill>
                        </a:rPr>
                        <a:t>gar</a:t>
                      </a:r>
                      <a:endParaRPr lang="en-US" sz="2400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400" dirty="0">
                          <a:solidFill>
                            <a:schemeClr val="tx1"/>
                          </a:solidFill>
                        </a:rPr>
                        <a:t>apague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72812655"/>
                  </a:ext>
                </a:extLst>
              </a:tr>
              <a:tr h="744566">
                <a:tc>
                  <a:txBody>
                    <a:bodyPr/>
                    <a:lstStyle/>
                    <a:p>
                      <a:pPr algn="ctr"/>
                      <a:r>
                        <a:rPr lang="es-ES" sz="2400" dirty="0">
                          <a:solidFill>
                            <a:schemeClr val="tx1"/>
                          </a:solidFill>
                        </a:rPr>
                        <a:t>Almor</a:t>
                      </a:r>
                      <a:r>
                        <a:rPr lang="es-ES" sz="2400" dirty="0">
                          <a:solidFill>
                            <a:srgbClr val="FF33CC"/>
                          </a:solidFill>
                        </a:rPr>
                        <a:t>zar</a:t>
                      </a:r>
                      <a:endParaRPr lang="en-US" sz="2400" dirty="0">
                        <a:solidFill>
                          <a:srgbClr val="FF33CC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400" dirty="0">
                          <a:solidFill>
                            <a:schemeClr val="tx1"/>
                          </a:solidFill>
                        </a:rPr>
                        <a:t>almuerce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34432044"/>
                  </a:ext>
                </a:extLst>
              </a:tr>
            </a:tbl>
          </a:graphicData>
        </a:graphic>
      </p:graphicFrame>
      <p:graphicFrame>
        <p:nvGraphicFramePr>
          <p:cNvPr id="12" name="Table 2">
            <a:extLst>
              <a:ext uri="{FF2B5EF4-FFF2-40B4-BE49-F238E27FC236}">
                <a16:creationId xmlns:a16="http://schemas.microsoft.com/office/drawing/2014/main" id="{81450D43-F449-455C-B617-625C96170E7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05446480"/>
              </p:ext>
            </p:extLst>
          </p:nvPr>
        </p:nvGraphicFramePr>
        <p:xfrm>
          <a:off x="4800600" y="1447800"/>
          <a:ext cx="4038600" cy="41834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80992">
                  <a:extLst>
                    <a:ext uri="{9D8B030D-6E8A-4147-A177-3AD203B41FA5}">
                      <a16:colId xmlns:a16="http://schemas.microsoft.com/office/drawing/2014/main" val="785915512"/>
                    </a:ext>
                  </a:extLst>
                </a:gridCol>
                <a:gridCol w="2157608">
                  <a:extLst>
                    <a:ext uri="{9D8B030D-6E8A-4147-A177-3AD203B41FA5}">
                      <a16:colId xmlns:a16="http://schemas.microsoft.com/office/drawing/2014/main" val="87236939"/>
                    </a:ext>
                  </a:extLst>
                </a:gridCol>
              </a:tblGrid>
              <a:tr h="349270">
                <a:tc>
                  <a:txBody>
                    <a:bodyPr/>
                    <a:lstStyle/>
                    <a:p>
                      <a:pPr algn="ctr"/>
                      <a:r>
                        <a:rPr lang="es-ES" sz="2400" dirty="0" err="1"/>
                        <a:t>Verb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400" dirty="0" err="1"/>
                        <a:t>Conjugation</a:t>
                      </a:r>
                      <a:r>
                        <a:rPr lang="es-ES" sz="2400" dirty="0"/>
                        <a:t> </a:t>
                      </a:r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6984670"/>
                  </a:ext>
                </a:extLst>
              </a:tr>
              <a:tr h="744566">
                <a:tc>
                  <a:txBody>
                    <a:bodyPr/>
                    <a:lstStyle/>
                    <a:p>
                      <a:pPr algn="ctr"/>
                      <a:r>
                        <a:rPr lang="es-ES" sz="2400" dirty="0">
                          <a:solidFill>
                            <a:schemeClr val="tx1"/>
                          </a:solidFill>
                        </a:rPr>
                        <a:t>Dar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400" dirty="0">
                          <a:solidFill>
                            <a:schemeClr val="tx1"/>
                          </a:solidFill>
                        </a:rPr>
                        <a:t>dé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82071011"/>
                  </a:ext>
                </a:extLst>
              </a:tr>
              <a:tr h="747996">
                <a:tc>
                  <a:txBody>
                    <a:bodyPr/>
                    <a:lstStyle/>
                    <a:p>
                      <a:pPr algn="ctr"/>
                      <a:r>
                        <a:rPr lang="es-ES" sz="2400" dirty="0">
                          <a:solidFill>
                            <a:schemeClr val="tx1"/>
                          </a:solidFill>
                        </a:rPr>
                        <a:t>Estar 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400" dirty="0">
                          <a:solidFill>
                            <a:schemeClr val="tx1"/>
                          </a:solidFill>
                        </a:rPr>
                        <a:t>esté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72812655"/>
                  </a:ext>
                </a:extLst>
              </a:tr>
              <a:tr h="744566">
                <a:tc>
                  <a:txBody>
                    <a:bodyPr/>
                    <a:lstStyle/>
                    <a:p>
                      <a:pPr algn="ctr"/>
                      <a:r>
                        <a:rPr lang="es-ES" sz="2400" dirty="0">
                          <a:solidFill>
                            <a:schemeClr val="tx1"/>
                          </a:solidFill>
                        </a:rPr>
                        <a:t>Ir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400" dirty="0">
                          <a:solidFill>
                            <a:schemeClr val="tx1"/>
                          </a:solidFill>
                        </a:rPr>
                        <a:t>vaya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34432044"/>
                  </a:ext>
                </a:extLst>
              </a:tr>
              <a:tr h="744566">
                <a:tc>
                  <a:txBody>
                    <a:bodyPr/>
                    <a:lstStyle/>
                    <a:p>
                      <a:pPr algn="ctr"/>
                      <a:r>
                        <a:rPr lang="es-ES" sz="2400" dirty="0">
                          <a:solidFill>
                            <a:schemeClr val="tx1"/>
                          </a:solidFill>
                        </a:rPr>
                        <a:t>Saber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400" dirty="0">
                          <a:solidFill>
                            <a:schemeClr val="tx1"/>
                          </a:solidFill>
                        </a:rPr>
                        <a:t>sepa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41855898"/>
                  </a:ext>
                </a:extLst>
              </a:tr>
              <a:tr h="744566">
                <a:tc>
                  <a:txBody>
                    <a:bodyPr/>
                    <a:lstStyle/>
                    <a:p>
                      <a:pPr algn="ctr"/>
                      <a:r>
                        <a:rPr lang="es-ES" sz="2400" dirty="0">
                          <a:solidFill>
                            <a:schemeClr val="tx1"/>
                          </a:solidFill>
                        </a:rPr>
                        <a:t>Ser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400" dirty="0">
                          <a:solidFill>
                            <a:schemeClr val="tx1"/>
                          </a:solidFill>
                        </a:rPr>
                        <a:t>sea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7001783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06176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300"/>
                                        <p:tgtEl>
                                          <p:spTgt spid="604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2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25" name="Text Box 9">
            <a:extLst>
              <a:ext uri="{FF2B5EF4-FFF2-40B4-BE49-F238E27FC236}">
                <a16:creationId xmlns:a16="http://schemas.microsoft.com/office/drawing/2014/main" id="{84803D66-0BE4-49CE-AE27-93AD4752F0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57400" y="304800"/>
            <a:ext cx="5105400" cy="823913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  <a:sym typeface="Wingdings" panose="05000000000000000000" pitchFamily="2" charset="2"/>
              </a:rPr>
              <a:t>Irregulars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F621ECA-D23E-407A-8299-5D79E141797D}"/>
              </a:ext>
            </a:extLst>
          </p:cNvPr>
          <p:cNvSpPr txBox="1"/>
          <p:nvPr/>
        </p:nvSpPr>
        <p:spPr>
          <a:xfrm>
            <a:off x="2057400" y="1371600"/>
            <a:ext cx="5105400" cy="415498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ES" dirty="0" err="1"/>
              <a:t>For</a:t>
            </a:r>
            <a:r>
              <a:rPr lang="es-ES" dirty="0"/>
              <a:t> </a:t>
            </a:r>
            <a:r>
              <a:rPr lang="es-ES" dirty="0" err="1"/>
              <a:t>negative</a:t>
            </a:r>
            <a:r>
              <a:rPr lang="es-ES" dirty="0"/>
              <a:t> Formal </a:t>
            </a:r>
            <a:r>
              <a:rPr lang="es-ES" dirty="0" err="1"/>
              <a:t>Commands</a:t>
            </a:r>
            <a:r>
              <a:rPr lang="es-ES" dirty="0"/>
              <a:t> . . . . .</a:t>
            </a:r>
          </a:p>
          <a:p>
            <a:pPr algn="ctr"/>
            <a:endParaRPr lang="es-ES" dirty="0"/>
          </a:p>
          <a:p>
            <a:pPr algn="ctr"/>
            <a:r>
              <a:rPr lang="es-ES" dirty="0"/>
              <a:t>Just </a:t>
            </a:r>
            <a:r>
              <a:rPr lang="es-ES" dirty="0" err="1"/>
              <a:t>add</a:t>
            </a:r>
            <a:r>
              <a:rPr lang="es-ES" dirty="0"/>
              <a:t> . . . . </a:t>
            </a:r>
          </a:p>
          <a:p>
            <a:pPr algn="ctr"/>
            <a:endParaRPr lang="es-ES" dirty="0"/>
          </a:p>
          <a:p>
            <a:pPr algn="ctr"/>
            <a:r>
              <a:rPr lang="es-ES" dirty="0"/>
              <a:t> </a:t>
            </a:r>
            <a:r>
              <a:rPr lang="es-ES" b="1" dirty="0">
                <a:solidFill>
                  <a:srgbClr val="0000FF"/>
                </a:solidFill>
              </a:rPr>
              <a:t>No</a:t>
            </a:r>
          </a:p>
          <a:p>
            <a:pPr algn="ctr"/>
            <a:endParaRPr lang="es-ES" dirty="0"/>
          </a:p>
          <a:p>
            <a:pPr algn="ctr"/>
            <a:r>
              <a:rPr lang="es-ES" dirty="0"/>
              <a:t>No hable</a:t>
            </a:r>
          </a:p>
          <a:p>
            <a:pPr algn="ctr"/>
            <a:r>
              <a:rPr lang="es-ES" dirty="0"/>
              <a:t>No coma</a:t>
            </a:r>
          </a:p>
          <a:p>
            <a:pPr algn="ctr"/>
            <a:r>
              <a:rPr lang="es-ES" dirty="0"/>
              <a:t>No </a:t>
            </a:r>
            <a:r>
              <a:rPr lang="en-US" dirty="0" err="1"/>
              <a:t>abra</a:t>
            </a:r>
            <a:endParaRPr lang="en-US" dirty="0"/>
          </a:p>
          <a:p>
            <a:pPr algn="ctr"/>
            <a:r>
              <a:rPr lang="en-US" dirty="0"/>
              <a:t>No </a:t>
            </a:r>
            <a:r>
              <a:rPr lang="en-US" dirty="0" err="1"/>
              <a:t>tenga</a:t>
            </a:r>
            <a:endParaRPr lang="en-US" dirty="0"/>
          </a:p>
          <a:p>
            <a:pPr algn="ctr"/>
            <a:r>
              <a:rPr lang="en-US" dirty="0"/>
              <a:t> etc.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74512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300"/>
                                        <p:tgtEl>
                                          <p:spTgt spid="604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2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Text Box 2">
            <a:extLst>
              <a:ext uri="{FF2B5EF4-FFF2-40B4-BE49-F238E27FC236}">
                <a16:creationId xmlns:a16="http://schemas.microsoft.com/office/drawing/2014/main" id="{A45A2678-197A-4D65-9C01-2E8163DAE1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685800"/>
            <a:ext cx="7848600" cy="830997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76200">
            <a:solidFill>
              <a:schemeClr val="accent3">
                <a:lumMod val="75000"/>
              </a:schemeClr>
            </a:solidFill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4800" dirty="0"/>
              <a:t>Commands</a:t>
            </a:r>
          </a:p>
        </p:txBody>
      </p:sp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284CEE79-D75F-47FD-B0ED-679E4168D9F1}"/>
              </a:ext>
            </a:extLst>
          </p:cNvPr>
          <p:cNvGraphicFramePr>
            <a:graphicFrameLocks noGrp="1"/>
          </p:cNvGraphicFramePr>
          <p:nvPr/>
        </p:nvGraphicFramePr>
        <p:xfrm>
          <a:off x="1143000" y="2659797"/>
          <a:ext cx="6705600" cy="30480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235200">
                  <a:extLst>
                    <a:ext uri="{9D8B030D-6E8A-4147-A177-3AD203B41FA5}">
                      <a16:colId xmlns:a16="http://schemas.microsoft.com/office/drawing/2014/main" val="105161881"/>
                    </a:ext>
                  </a:extLst>
                </a:gridCol>
                <a:gridCol w="2235200">
                  <a:extLst>
                    <a:ext uri="{9D8B030D-6E8A-4147-A177-3AD203B41FA5}">
                      <a16:colId xmlns:a16="http://schemas.microsoft.com/office/drawing/2014/main" val="3897033691"/>
                    </a:ext>
                  </a:extLst>
                </a:gridCol>
                <a:gridCol w="2235200">
                  <a:extLst>
                    <a:ext uri="{9D8B030D-6E8A-4147-A177-3AD203B41FA5}">
                      <a16:colId xmlns:a16="http://schemas.microsoft.com/office/drawing/2014/main" val="2936191741"/>
                    </a:ext>
                  </a:extLst>
                </a:gridCol>
              </a:tblGrid>
              <a:tr h="1016000">
                <a:tc>
                  <a:txBody>
                    <a:bodyPr/>
                    <a:lstStyle/>
                    <a:p>
                      <a:pPr algn="ctr"/>
                      <a:endParaRPr lang="en-US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ES" sz="1400" b="1" dirty="0"/>
                    </a:p>
                    <a:p>
                      <a:pPr algn="ctr"/>
                      <a:r>
                        <a:rPr lang="es-ES" sz="3200" b="1" dirty="0"/>
                        <a:t>Informal</a:t>
                      </a:r>
                      <a:endParaRPr lang="en-US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ES" sz="1200" b="1" dirty="0"/>
                    </a:p>
                    <a:p>
                      <a:pPr algn="ctr"/>
                      <a:r>
                        <a:rPr lang="es-ES" sz="3200" b="1" dirty="0"/>
                        <a:t>Formal</a:t>
                      </a:r>
                      <a:endParaRPr lang="en-US" sz="32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50747232"/>
                  </a:ext>
                </a:extLst>
              </a:tr>
              <a:tr h="1016000">
                <a:tc>
                  <a:txBody>
                    <a:bodyPr/>
                    <a:lstStyle/>
                    <a:p>
                      <a:pPr algn="ctr"/>
                      <a:endParaRPr lang="es-ES" sz="1200" b="1" dirty="0"/>
                    </a:p>
                    <a:p>
                      <a:pPr algn="ctr"/>
                      <a:r>
                        <a:rPr lang="es-ES" sz="3200" b="1" dirty="0" err="1"/>
                        <a:t>Affirmative</a:t>
                      </a:r>
                      <a:endParaRPr lang="en-US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32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7298368"/>
                  </a:ext>
                </a:extLst>
              </a:tr>
              <a:tr h="1016000">
                <a:tc>
                  <a:txBody>
                    <a:bodyPr/>
                    <a:lstStyle/>
                    <a:p>
                      <a:pPr algn="ctr"/>
                      <a:endParaRPr lang="es-ES" sz="1200" b="1" dirty="0"/>
                    </a:p>
                    <a:p>
                      <a:pPr algn="ctr"/>
                      <a:r>
                        <a:rPr lang="es-ES" sz="3200" b="1" dirty="0" err="1"/>
                        <a:t>Negative</a:t>
                      </a:r>
                      <a:endParaRPr lang="en-US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32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45874694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3AF453BA-A004-4AED-A814-D018C3F75F71}"/>
              </a:ext>
            </a:extLst>
          </p:cNvPr>
          <p:cNvSpPr txBox="1"/>
          <p:nvPr/>
        </p:nvSpPr>
        <p:spPr>
          <a:xfrm>
            <a:off x="6324600" y="3733800"/>
            <a:ext cx="914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/>
              <a:t>X</a:t>
            </a:r>
          </a:p>
        </p:txBody>
      </p:sp>
      <p:sp>
        <p:nvSpPr>
          <p:cNvPr id="5" name="Text Box 2">
            <a:extLst>
              <a:ext uri="{FF2B5EF4-FFF2-40B4-BE49-F238E27FC236}">
                <a16:creationId xmlns:a16="http://schemas.microsoft.com/office/drawing/2014/main" id="{C5A2862D-2D9B-4974-8CF4-68A88C0303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1752600"/>
            <a:ext cx="7848600" cy="58477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76200">
            <a:solidFill>
              <a:schemeClr val="accent3">
                <a:lumMod val="75000"/>
              </a:schemeClr>
            </a:solidFill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3200" dirty="0"/>
              <a:t>Used for giving orders or advice.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CDC657C-6345-4626-BA0F-8A6A04B91BBD}"/>
              </a:ext>
            </a:extLst>
          </p:cNvPr>
          <p:cNvSpPr txBox="1"/>
          <p:nvPr/>
        </p:nvSpPr>
        <p:spPr>
          <a:xfrm>
            <a:off x="6324600" y="4579203"/>
            <a:ext cx="914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/>
              <a:t>X</a:t>
            </a:r>
          </a:p>
        </p:txBody>
      </p:sp>
    </p:spTree>
    <p:extLst>
      <p:ext uri="{BB962C8B-B14F-4D97-AF65-F5344CB8AC3E}">
        <p14:creationId xmlns:p14="http://schemas.microsoft.com/office/powerpoint/2010/main" val="34702838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5" grpId="0" animBg="1"/>
      <p:bldP spid="8" grpId="0"/>
    </p:bldLst>
  </p:timing>
</p:sld>
</file>

<file path=ppt/theme/theme1.xml><?xml version="1.0" encoding="utf-8"?>
<a:theme xmlns:a="http://schemas.openxmlformats.org/drawingml/2006/main" name="1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0" tIns="45720" rIns="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altLang="en-US" sz="2400" b="0" i="0" u="none" strike="noStrike" cap="none" normalizeH="0" baseline="0" noProof="1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0" tIns="45720" rIns="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altLang="en-US" sz="2400" b="0" i="0" u="none" strike="noStrike" cap="none" normalizeH="0" baseline="0" noProof="1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etropolitan">
  <a:themeElements>
    <a:clrScheme name="Metropolitan">
      <a:dk1>
        <a:srgbClr val="000000"/>
      </a:dk1>
      <a:lt1>
        <a:srgbClr val="FFFFFF"/>
      </a:lt1>
      <a:dk2>
        <a:srgbClr val="303034"/>
      </a:dk2>
      <a:lt2>
        <a:srgbClr val="DFDFE4"/>
      </a:lt2>
      <a:accent1>
        <a:srgbClr val="00AEEF"/>
      </a:accent1>
      <a:accent2>
        <a:srgbClr val="8CC600"/>
      </a:accent2>
      <a:accent3>
        <a:srgbClr val="FFBE00"/>
      </a:accent3>
      <a:accent4>
        <a:srgbClr val="FF0097"/>
      </a:accent4>
      <a:accent5>
        <a:srgbClr val="0071BC"/>
      </a:accent5>
      <a:accent6>
        <a:srgbClr val="FF8600"/>
      </a:accent6>
      <a:hlink>
        <a:srgbClr val="2424F0"/>
      </a:hlink>
      <a:folHlink>
        <a:srgbClr val="808080"/>
      </a:folHlink>
    </a:clrScheme>
    <a:fontScheme name="Metropolitan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Metropolitan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00000"/>
                <a:lumMod val="110000"/>
              </a:schemeClr>
            </a:gs>
            <a:gs pos="50000">
              <a:schemeClr val="phClr">
                <a:tint val="75000"/>
                <a:satMod val="101000"/>
                <a:lumMod val="105000"/>
              </a:schemeClr>
            </a:gs>
            <a:gs pos="100000">
              <a:schemeClr val="phClr">
                <a:tint val="82000"/>
                <a:satMod val="104000"/>
                <a:lumMod val="105000"/>
              </a:schemeClr>
            </a:gs>
          </a:gsLst>
          <a:lin ang="27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0000"/>
                <a:lumMod val="100000"/>
              </a:schemeClr>
            </a:gs>
            <a:gs pos="100000">
              <a:schemeClr val="phClr">
                <a:shade val="80000"/>
                <a:satMod val="100000"/>
                <a:lumMod val="99000"/>
              </a:schemeClr>
            </a:gs>
          </a:gsLst>
          <a:lin ang="27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solidFill>
          <a:schemeClr val="phClr">
            <a:shade val="95000"/>
            <a:satMod val="17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etropolitan" id="{4C5440D6-04D2-4954-96CF-F251137069B2}" vid="{9FF7CA0D-8839-4012-B51C-B152F9BD65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2747</TotalTime>
  <Words>209</Words>
  <Application>Microsoft Office PowerPoint</Application>
  <PresentationFormat>On-screen Show (4:3)</PresentationFormat>
  <Paragraphs>149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Calibri</vt:lpstr>
      <vt:lpstr>Calibri Light</vt:lpstr>
      <vt:lpstr>Times New Roman</vt:lpstr>
      <vt:lpstr>1_Default Design</vt:lpstr>
      <vt:lpstr>Metropolitan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OCC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 tense, -er, -ir verbs</dc:title>
  <dc:creator>WR Cisco</dc:creator>
  <cp:lastModifiedBy>Michael Aragon</cp:lastModifiedBy>
  <cp:revision>412</cp:revision>
  <cp:lastPrinted>2001-01-10T13:14:18Z</cp:lastPrinted>
  <dcterms:created xsi:type="dcterms:W3CDTF">1999-11-15T18:51:00Z</dcterms:created>
  <dcterms:modified xsi:type="dcterms:W3CDTF">2021-02-18T20:15:03Z</dcterms:modified>
</cp:coreProperties>
</file>