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4"/>
    <p:sldMasterId id="2147483720" r:id="rId5"/>
  </p:sldMasterIdLst>
  <p:notesMasterIdLst>
    <p:notesMasterId r:id="rId18"/>
  </p:notesMasterIdLst>
  <p:handoutMasterIdLst>
    <p:handoutMasterId r:id="rId19"/>
  </p:handoutMasterIdLst>
  <p:sldIdLst>
    <p:sldId id="310" r:id="rId6"/>
    <p:sldId id="301" r:id="rId7"/>
    <p:sldId id="307" r:id="rId8"/>
    <p:sldId id="308" r:id="rId9"/>
    <p:sldId id="309" r:id="rId10"/>
    <p:sldId id="312" r:id="rId11"/>
    <p:sldId id="314" r:id="rId12"/>
    <p:sldId id="316" r:id="rId13"/>
    <p:sldId id="318" r:id="rId14"/>
    <p:sldId id="317" r:id="rId15"/>
    <p:sldId id="315" r:id="rId16"/>
    <p:sldId id="313" r:id="rId1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stall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FFFF"/>
    <a:srgbClr val="008000"/>
    <a:srgbClr val="66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6" autoAdjust="0"/>
    <p:restoredTop sz="94698" autoAdjust="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9280619B-6336-43E7-A0E5-687B60FE1AD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810074E0-0480-416C-A3FB-44C9B2237A5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571D92A9-0F54-4F86-A53E-27FF66E74AD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92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7109" name="Rectangle 5">
            <a:extLst>
              <a:ext uri="{FF2B5EF4-FFF2-40B4-BE49-F238E27FC236}">
                <a16:creationId xmlns:a16="http://schemas.microsoft.com/office/drawing/2014/main" id="{B4130AC9-03CF-4737-A4C3-091C9E0BAE4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8392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03FA059-F412-44A7-8FC7-5FA8CC5AA1F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8B1CAC-B010-4DAF-8AB5-22CA4CF9BB62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4105C1-F201-45D3-B1F9-4843BD74A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58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err="1"/>
              <a:t>These</a:t>
            </a:r>
            <a:r>
              <a:rPr lang="es-ES" dirty="0"/>
              <a:t> </a:t>
            </a:r>
            <a:r>
              <a:rPr lang="es-ES" dirty="0" err="1"/>
              <a:t>verbs</a:t>
            </a:r>
            <a:r>
              <a:rPr lang="es-ES" dirty="0"/>
              <a:t> </a:t>
            </a:r>
            <a:r>
              <a:rPr lang="es-ES" dirty="0" err="1"/>
              <a:t>have</a:t>
            </a:r>
            <a:r>
              <a:rPr lang="es-ES" dirty="0"/>
              <a:t> irregular yo </a:t>
            </a:r>
            <a:r>
              <a:rPr lang="es-ES" dirty="0" err="1"/>
              <a:t>forms</a:t>
            </a:r>
            <a:r>
              <a:rPr lang="es-ES" dirty="0"/>
              <a:t> in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present</a:t>
            </a:r>
            <a:r>
              <a:rPr lang="es-ES" dirty="0"/>
              <a:t> tense.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D05524-EF4A-41A8-AEA1-97135C45349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442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F8D14-5CED-4887-A536-5734EF201D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739E9A-824F-490D-A40A-804F721BC7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23C73E-153D-44F7-BD68-2B4C54A67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415A8-A3BC-435F-8BF5-DC2191FB9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7C5097-2A83-4CC5-BD40-20839C4B1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08C334-FBB5-4A2B-9F5B-8E57DF88BB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084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B1ABA-DAAC-44D4-AF8F-60D0AC190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663E6E-F16A-49DF-8163-95371C2461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24226C-BE78-4A46-B72E-442E62D14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C7B55-BE4F-446E-97D4-601CD155A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6CFFC-85BB-4518-80E0-0CFEF7937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A3BFFE-5B32-4D3B-9C6F-9CD27FD6C6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3377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57C5EA-AD54-4B1C-87D9-436D73D355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31117B-B6F5-412D-94ED-AC653BE225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2ABBC-C0C7-43FA-A982-CF20E96D5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E06545-0478-4511-B46D-72679E724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541E12-54C1-4239-B3C1-74AD2722D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6CD83E-B30D-4A13-A0B7-A1834ADDEE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8721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8C334-FBB5-4A2B-9F5B-8E57DF88BB8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50512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9E5E6-EE10-4AC5-9DA6-8F443FE6247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76844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1FCB5-D281-4547-94E8-AC8F661976A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06519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FE68E-E7BE-43AF-97DA-9363095CC8B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41527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24AA-FA09-4208-9DCE-DC85D2F1EEE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97749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9834E-2FDA-4A1A-86C6-3F5A8C1F293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2017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6BB0-4ADB-43D8-B633-C4DD29C881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4679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7EB5E1E0-B9E1-45BF-B5CC-C3493E0E440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125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FF34C-AD45-4D26-B817-AE11DA13C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2A3A3-381B-46F8-9436-23844CE17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DE1766-E120-465C-BC21-9753110EF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125590-CC8E-4E17-B4BE-92DAAA8C5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BDE2A-6BA6-4E45-AD48-524C4261C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E9E5E6-EE10-4AC5-9DA6-8F443FE624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43694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B5BF4-6F4F-420D-9AD3-743D2BE069E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24736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BFFE-5B32-4D3B-9C6F-9CD27FD6C6C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71252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CD83E-B30D-4A13-A0B7-A1834ADDEE4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3364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A1D2B-CF2C-4B20-92C2-13298163F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0FCDA7-FF70-4C6E-BD03-B1E4E5BC62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96FBC8-6AA6-4521-9AB8-25E48D513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091C90-2D13-4819-8A79-B3838DA78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456914-CC23-4CA8-AB83-E8C5F0E30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21FCB5-D281-4547-94E8-AC8F661976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2988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AE17D-7BAE-4C50-9B06-175110349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4ED910-2D30-4D2F-BA87-1A12C1D244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37C1AA-1EB4-4CED-B911-8D9CC6082E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18C987-E3AD-4906-A438-FECB7E572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044235-20B0-497E-99D9-A92CAAE3D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A84142-E495-4918-B2D6-0DFC4FF92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FE68E-E7BE-43AF-97DA-9363095CC8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6197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7B96A-56A1-4028-AB84-C774A8BCF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54E24C-B729-4445-B229-F7B4C79529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9E5FA6-89A3-4421-8BD6-C6FF24CE7F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75FDFA-BBBE-4EB9-B638-11AEC9EF32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A6F9BB-BB5A-4AE4-BF9C-78170A46CE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371E98-27BF-4DCB-A4BF-A41C2DB0A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B08BC2-D473-4C2E-90FF-5101DE1CC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C91F2B-E474-4683-83AE-7F4B3E6F8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5F24AA-FA09-4208-9DCE-DC85D2F1EE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8239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1E3C2-7FFD-4DA1-AFC0-0CD93E26D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F6ABDB-D58B-4853-882E-01EDDC2F2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D8ED9A-8CC9-4D8C-9DDB-5396C87BC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2AE708-8B3F-4722-9D3D-FD05580B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E9834E-2FDA-4A1A-86C6-3F5A8C1F29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968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969F87-5586-4199-893C-4933141B0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64246D-C1CC-4DF9-A918-5F0D88B3E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5F10EE-DC94-4EA1-9395-ECE742F1C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36BB0-4ADB-43D8-B633-C4DD29C881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1025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F9D83-7AC3-40BA-867B-C9637AFEB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21EB6-5950-44E2-889C-C8EE1A6BF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3B2708-58D1-4393-93DF-C2A711D474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A729C7-2618-44A4-8FFA-D4A8E50E4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F8906-571F-46FA-92D6-D214DDDA6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2A48BC-D48E-487E-A1E8-A5211E0AC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B5E1E0-B9E1-45BF-B5CC-C3493E0E44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8175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57275-E742-4608-8045-924E94F4A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2CCEFD-C789-426A-8E8D-741F6840C1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0C959C-FA43-4317-9C91-534DC5BA8A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13DF77-0192-4CF7-A6DC-7A1487271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E0DEDA-FE0D-4BF4-A21F-A9579DB5B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73F52A-C170-4733-BC83-767710197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8B5BF4-6F4F-420D-9AD3-743D2BE069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0836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0051EC1-734B-4DC8-AABE-C3C9ACEB49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1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2F4C306-312A-491B-BD05-FF76E6F646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1"/>
              <a:t>Click to edit Master text styles</a:t>
            </a:r>
          </a:p>
          <a:p>
            <a:pPr lvl="1"/>
            <a:r>
              <a:rPr lang="en-US" altLang="en-US" noProof="1"/>
              <a:t>Second level</a:t>
            </a:r>
          </a:p>
          <a:p>
            <a:pPr lvl="2"/>
            <a:r>
              <a:rPr lang="en-US" altLang="en-US" noProof="1"/>
              <a:t>Third level</a:t>
            </a:r>
          </a:p>
          <a:p>
            <a:pPr lvl="3"/>
            <a:r>
              <a:rPr lang="en-US" altLang="en-US" noProof="1"/>
              <a:t>Fourth level</a:t>
            </a:r>
          </a:p>
          <a:p>
            <a:pPr lvl="4"/>
            <a:r>
              <a:rPr lang="en-US" altLang="en-US" noProof="1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55E402B-EF04-44A6-A1E7-69787BAA318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noProof="1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73D031B-6483-4D38-BA82-B66ADF4972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noProof="1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392302B-806A-4D3D-ACDA-65FCACB843F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noProof="1"/>
            </a:lvl1pPr>
          </a:lstStyle>
          <a:p>
            <a:fld id="{E289AB45-34DA-4574-8B83-96B4BD9B892B}" type="slidenum">
              <a:rPr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4366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tx1">
                    <a:alpha val="20000"/>
                  </a:schemeClr>
                </a:solidFill>
                <a:latin typeface="+mj-lt"/>
              </a:defRPr>
            </a:lvl1pPr>
          </a:lstStyle>
          <a:p>
            <a:fld id="{E289AB45-34DA-4574-8B83-96B4BD9B892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3690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>
            <a:extLst>
              <a:ext uri="{FF2B5EF4-FFF2-40B4-BE49-F238E27FC236}">
                <a16:creationId xmlns:a16="http://schemas.microsoft.com/office/drawing/2014/main" id="{A45A2678-197A-4D65-9C01-2E8163DAE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057400"/>
            <a:ext cx="7848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800" dirty="0"/>
              <a:t>The Present Subjunctive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A45A2678-197A-4D65-9C01-2E8163DAE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581400"/>
            <a:ext cx="7848600" cy="8309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800" dirty="0"/>
              <a:t>Conjugation</a:t>
            </a:r>
          </a:p>
        </p:txBody>
      </p:sp>
    </p:spTree>
    <p:extLst>
      <p:ext uri="{BB962C8B-B14F-4D97-AF65-F5344CB8AC3E}">
        <p14:creationId xmlns:p14="http://schemas.microsoft.com/office/powerpoint/2010/main" val="1557106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4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5" name="Text Box 9">
            <a:extLst>
              <a:ext uri="{FF2B5EF4-FFF2-40B4-BE49-F238E27FC236}">
                <a16:creationId xmlns:a16="http://schemas.microsoft.com/office/drawing/2014/main" id="{84803D66-0BE4-49CE-AE27-93AD4752F0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999" y="304800"/>
            <a:ext cx="8458201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Wingdings" panose="05000000000000000000" pitchFamily="2" charset="2"/>
              </a:rPr>
              <a:t>Common</a:t>
            </a:r>
            <a:r>
              <a:rPr kumimoji="0" lang="en-US" altLang="en-US" sz="48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kumimoji="0" lang="en-US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Wingdings" panose="05000000000000000000" pitchFamily="2" charset="2"/>
              </a:rPr>
              <a:t>Irregular</a:t>
            </a:r>
            <a:r>
              <a:rPr lang="en-US" altLang="en-US" sz="4800" noProof="0" dirty="0">
                <a:solidFill>
                  <a:srgbClr val="000000"/>
                </a:solidFill>
                <a:sym typeface="Wingdings" panose="05000000000000000000" pitchFamily="2" charset="2"/>
              </a:rPr>
              <a:t> Verbs</a:t>
            </a:r>
            <a:endParaRPr kumimoji="0" lang="en-US" altLang="en-US" sz="4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  <a:sym typeface="Wingdings" panose="05000000000000000000" pitchFamily="2" charset="2"/>
            </a:endParaRPr>
          </a:p>
        </p:txBody>
      </p:sp>
      <p:graphicFrame>
        <p:nvGraphicFramePr>
          <p:cNvPr id="12" name="Table 2">
            <a:extLst>
              <a:ext uri="{FF2B5EF4-FFF2-40B4-BE49-F238E27FC236}">
                <a16:creationId xmlns:a16="http://schemas.microsoft.com/office/drawing/2014/main" id="{81450D43-F449-455C-B617-625C96170E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80560"/>
              </p:ext>
            </p:extLst>
          </p:nvPr>
        </p:nvGraphicFramePr>
        <p:xfrm>
          <a:off x="2590800" y="1447800"/>
          <a:ext cx="4038600" cy="4183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0992">
                  <a:extLst>
                    <a:ext uri="{9D8B030D-6E8A-4147-A177-3AD203B41FA5}">
                      <a16:colId xmlns:a16="http://schemas.microsoft.com/office/drawing/2014/main" val="785915512"/>
                    </a:ext>
                  </a:extLst>
                </a:gridCol>
                <a:gridCol w="2157608">
                  <a:extLst>
                    <a:ext uri="{9D8B030D-6E8A-4147-A177-3AD203B41FA5}">
                      <a16:colId xmlns:a16="http://schemas.microsoft.com/office/drawing/2014/main" val="87236939"/>
                    </a:ext>
                  </a:extLst>
                </a:gridCol>
              </a:tblGrid>
              <a:tr h="349270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err="1"/>
                        <a:t>Verb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err="1"/>
                        <a:t>Conjugation</a:t>
                      </a:r>
                      <a:r>
                        <a:rPr lang="es-ES" sz="2400" dirty="0"/>
                        <a:t> 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984670"/>
                  </a:ext>
                </a:extLst>
              </a:tr>
              <a:tr h="744566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Dar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dé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071011"/>
                  </a:ext>
                </a:extLst>
              </a:tr>
              <a:tr h="747996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Estar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esté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812655"/>
                  </a:ext>
                </a:extLst>
              </a:tr>
              <a:tr h="744566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Ir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vaya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4432044"/>
                  </a:ext>
                </a:extLst>
              </a:tr>
              <a:tr h="744566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Saber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sepa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1855898"/>
                  </a:ext>
                </a:extLst>
              </a:tr>
              <a:tr h="744566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Ser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sea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017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0591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>
            <a:extLst>
              <a:ext uri="{FF2B5EF4-FFF2-40B4-BE49-F238E27FC236}">
                <a16:creationId xmlns:a16="http://schemas.microsoft.com/office/drawing/2014/main" id="{A45A2678-197A-4D65-9C01-2E8163DAE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057400"/>
            <a:ext cx="7848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800" dirty="0"/>
              <a:t>The Present Subjunctive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A45A2678-197A-4D65-9C01-2E8163DAE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581400"/>
            <a:ext cx="7848600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800" dirty="0"/>
              <a:t>Usage</a:t>
            </a:r>
          </a:p>
        </p:txBody>
      </p:sp>
    </p:spTree>
    <p:extLst>
      <p:ext uri="{BB962C8B-B14F-4D97-AF65-F5344CB8AC3E}">
        <p14:creationId xmlns:p14="http://schemas.microsoft.com/office/powerpoint/2010/main" val="3657854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4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>
            <a:extLst>
              <a:ext uri="{FF2B5EF4-FFF2-40B4-BE49-F238E27FC236}">
                <a16:creationId xmlns:a16="http://schemas.microsoft.com/office/drawing/2014/main" id="{A45A2678-197A-4D65-9C01-2E8163DAE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33400"/>
            <a:ext cx="7848600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800" dirty="0"/>
              <a:t>Use of the Present Subjunctive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A45A2678-197A-4D65-9C01-2E8163DAE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88403"/>
            <a:ext cx="7848600" cy="206210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marL="576263" indent="-457200">
              <a:spcBef>
                <a:spcPct val="50000"/>
              </a:spcBef>
              <a:buFont typeface="+mj-lt"/>
              <a:buAutoNum type="arabicPeriod"/>
            </a:pPr>
            <a:r>
              <a:rPr lang="en-US" altLang="en-US" sz="3200" dirty="0"/>
              <a:t>Uncertainty</a:t>
            </a:r>
          </a:p>
          <a:p>
            <a:pPr marL="576263" indent="-457200">
              <a:spcBef>
                <a:spcPct val="50000"/>
              </a:spcBef>
              <a:buFont typeface="+mj-lt"/>
              <a:buAutoNum type="arabicPeriod"/>
            </a:pPr>
            <a:r>
              <a:rPr lang="en-US" altLang="en-US" sz="3200" dirty="0"/>
              <a:t>“que”</a:t>
            </a:r>
          </a:p>
          <a:p>
            <a:pPr marL="576263" indent="-457200">
              <a:spcBef>
                <a:spcPct val="50000"/>
              </a:spcBef>
              <a:buFont typeface="+mj-lt"/>
              <a:buAutoNum type="arabicPeriod"/>
            </a:pPr>
            <a:r>
              <a:rPr lang="en-US" altLang="en-US" sz="3200" dirty="0"/>
              <a:t>Change of subject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A45A2678-197A-4D65-9C01-2E8163DAE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38697"/>
            <a:ext cx="7848600" cy="206210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marL="576263" indent="-457200">
              <a:spcBef>
                <a:spcPct val="50000"/>
              </a:spcBef>
              <a:buFont typeface="+mj-lt"/>
              <a:buAutoNum type="arabicPeriod"/>
            </a:pPr>
            <a:r>
              <a:rPr lang="en-US" altLang="en-US" sz="3200" dirty="0" err="1"/>
              <a:t>Yo</a:t>
            </a:r>
            <a:r>
              <a:rPr lang="en-US" altLang="en-US" sz="3200" dirty="0"/>
              <a:t> </a:t>
            </a:r>
            <a:r>
              <a:rPr lang="en-US" altLang="en-US" sz="3200" dirty="0" err="1"/>
              <a:t>quiero</a:t>
            </a:r>
            <a:r>
              <a:rPr lang="en-US" altLang="en-US" sz="3200" dirty="0"/>
              <a:t> </a:t>
            </a:r>
          </a:p>
          <a:p>
            <a:pPr marL="576263" indent="-457200">
              <a:spcBef>
                <a:spcPct val="50000"/>
              </a:spcBef>
              <a:buFont typeface="+mj-lt"/>
              <a:buAutoNum type="arabicPeriod"/>
            </a:pPr>
            <a:r>
              <a:rPr lang="en-US" altLang="en-US" sz="3200" dirty="0"/>
              <a:t>que</a:t>
            </a:r>
          </a:p>
          <a:p>
            <a:pPr marL="576263" indent="-457200">
              <a:spcBef>
                <a:spcPct val="50000"/>
              </a:spcBef>
              <a:buFont typeface="+mj-lt"/>
              <a:buAutoNum type="arabicPeriod"/>
            </a:pPr>
            <a:r>
              <a:rPr lang="en-US" altLang="en-US" sz="3200" dirty="0"/>
              <a:t>t</a:t>
            </a:r>
            <a:r>
              <a:rPr lang="es-ES" sz="3200" dirty="0"/>
              <a:t>ú comas más manzanas.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756351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553" name="Group 257">
            <a:extLst>
              <a:ext uri="{FF2B5EF4-FFF2-40B4-BE49-F238E27FC236}">
                <a16:creationId xmlns:a16="http://schemas.microsoft.com/office/drawing/2014/main" id="{28F4B0AF-8E28-44FD-886E-65B5137001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06292"/>
              </p:ext>
            </p:extLst>
          </p:nvPr>
        </p:nvGraphicFramePr>
        <p:xfrm>
          <a:off x="533400" y="762000"/>
          <a:ext cx="8153400" cy="5853748"/>
        </p:xfrm>
        <a:graphic>
          <a:graphicData uri="http://schemas.openxmlformats.org/drawingml/2006/table">
            <a:tbl>
              <a:tblPr/>
              <a:tblGrid>
                <a:gridCol w="2717800">
                  <a:extLst>
                    <a:ext uri="{9D8B030D-6E8A-4147-A177-3AD203B41FA5}">
                      <a16:colId xmlns:a16="http://schemas.microsoft.com/office/drawing/2014/main" val="1460884413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1125260120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669519506"/>
                    </a:ext>
                  </a:extLst>
                </a:gridCol>
              </a:tblGrid>
              <a:tr h="285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</a:t>
                      </a: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Verbs</a:t>
                      </a: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Verbs</a:t>
                      </a: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Verbs</a:t>
                      </a: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0882767"/>
                  </a:ext>
                </a:extLst>
              </a:tr>
              <a:tr h="458788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2736209"/>
                  </a:ext>
                </a:extLst>
              </a:tr>
              <a:tr h="285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–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–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3902339"/>
                  </a:ext>
                </a:extLst>
              </a:tr>
              <a:tr h="285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tú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kumimoji="0" lang="en-US" alt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</a:t>
                      </a:r>
                      <a:endParaRPr kumimoji="0" lang="en-US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tú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–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tú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–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7293582"/>
                  </a:ext>
                </a:extLst>
              </a:tr>
              <a:tr h="285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él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ella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usted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él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ella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usted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–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él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ella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usted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–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684747"/>
                  </a:ext>
                </a:extLst>
              </a:tr>
              <a:tr h="285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nosotros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/as – </a:t>
                      </a:r>
                      <a:r>
                        <a:rPr kumimoji="0" lang="en-US" alt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emos</a:t>
                      </a:r>
                      <a:endParaRPr kumimoji="0" lang="en-US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nosotros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/as – </a:t>
                      </a: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amos</a:t>
                      </a: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nosotros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/as – </a:t>
                      </a: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amos</a:t>
                      </a: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567639"/>
                  </a:ext>
                </a:extLst>
              </a:tr>
              <a:tr h="285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vosotros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/as – </a:t>
                      </a:r>
                      <a:r>
                        <a:rPr kumimoji="0" lang="en-US" alt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éis</a:t>
                      </a:r>
                      <a:endParaRPr kumimoji="0" lang="en-US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vosotros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/as – </a:t>
                      </a:r>
                      <a:r>
                        <a:rPr lang="es-ES" sz="2400" b="1" dirty="0">
                          <a:solidFill>
                            <a:srgbClr val="0000FF"/>
                          </a:solidFill>
                        </a:rPr>
                        <a:t>á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vosotros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/as – </a:t>
                      </a:r>
                      <a:r>
                        <a:rPr lang="es-ES" sz="2400" b="1" dirty="0">
                          <a:solidFill>
                            <a:srgbClr val="0000FF"/>
                          </a:solidFill>
                        </a:rPr>
                        <a:t>á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8539365"/>
                  </a:ext>
                </a:extLst>
              </a:tr>
              <a:tr h="285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ellos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/as/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ustedes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kumimoji="0" lang="en-US" alt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</a:t>
                      </a:r>
                      <a:endParaRPr kumimoji="0" lang="en-US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ellos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/as/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ustedes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</a:t>
                      </a: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ellos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/as/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ustedes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</a:t>
                      </a: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16023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5" name="Text Box 9">
            <a:extLst>
              <a:ext uri="{FF2B5EF4-FFF2-40B4-BE49-F238E27FC236}">
                <a16:creationId xmlns:a16="http://schemas.microsoft.com/office/drawing/2014/main" id="{84803D66-0BE4-49CE-AE27-93AD4752F0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04800"/>
            <a:ext cx="5105400" cy="8239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Wingdings" panose="05000000000000000000" pitchFamily="2" charset="2"/>
              </a:rPr>
              <a:t>Habl</a:t>
            </a:r>
            <a:r>
              <a:rPr kumimoji="0" lang="en-US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Wingdings" panose="05000000000000000000" pitchFamily="2" charset="2"/>
              </a:rPr>
              <a:t>ar</a:t>
            </a:r>
            <a:r>
              <a:rPr kumimoji="0" lang="en-US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Wingdings" panose="05000000000000000000" pitchFamily="2" charset="2"/>
              </a:rPr>
              <a:t> = to be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86B33D7-F872-4292-977E-7AAA93EB7A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221621"/>
              </p:ext>
            </p:extLst>
          </p:nvPr>
        </p:nvGraphicFramePr>
        <p:xfrm>
          <a:off x="914400" y="1562100"/>
          <a:ext cx="7315200" cy="4930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785915512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87236939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/>
                        <a:t>Singular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/>
                        <a:t>Plural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984670"/>
                  </a:ext>
                </a:extLst>
              </a:tr>
              <a:tr h="1460500">
                <a:tc>
                  <a:txBody>
                    <a:bodyPr/>
                    <a:lstStyle/>
                    <a:p>
                      <a:pPr algn="l"/>
                      <a:endParaRPr lang="en-US" sz="2800" dirty="0"/>
                    </a:p>
                    <a:p>
                      <a:pPr algn="l"/>
                      <a:r>
                        <a:rPr lang="en-US" sz="2800" dirty="0"/>
                        <a:t>    </a:t>
                      </a:r>
                      <a:r>
                        <a:rPr lang="en-US" sz="2800" dirty="0" err="1"/>
                        <a:t>Yo</a:t>
                      </a:r>
                      <a:r>
                        <a:rPr lang="en-US" sz="2800" dirty="0"/>
                        <a:t>         </a:t>
                      </a:r>
                      <a:r>
                        <a:rPr lang="en-US" sz="2800" dirty="0" err="1"/>
                        <a:t>habl</a:t>
                      </a:r>
                      <a:r>
                        <a:rPr lang="es-ES" sz="2800" dirty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2800" dirty="0"/>
                    </a:p>
                    <a:p>
                      <a:pPr algn="l"/>
                      <a:r>
                        <a:rPr lang="en-US" sz="2800" dirty="0"/>
                        <a:t>   </a:t>
                      </a:r>
                      <a:r>
                        <a:rPr lang="en-US" sz="2800" dirty="0" err="1"/>
                        <a:t>Nosotros</a:t>
                      </a:r>
                      <a:r>
                        <a:rPr lang="en-US" sz="2800" dirty="0"/>
                        <a:t>   </a:t>
                      </a:r>
                      <a:r>
                        <a:rPr lang="en-US" sz="2800" dirty="0" err="1"/>
                        <a:t>habl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</a:rPr>
                        <a:t>emos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071011"/>
                  </a:ext>
                </a:extLst>
              </a:tr>
              <a:tr h="1460500">
                <a:tc>
                  <a:txBody>
                    <a:bodyPr/>
                    <a:lstStyle/>
                    <a:p>
                      <a:pPr algn="l"/>
                      <a:endParaRPr lang="en-US" sz="2800" dirty="0"/>
                    </a:p>
                    <a:p>
                      <a:pPr algn="l"/>
                      <a:r>
                        <a:rPr lang="en-US" sz="2800" dirty="0"/>
                        <a:t>    T</a:t>
                      </a:r>
                      <a:r>
                        <a:rPr lang="es-ES" sz="2800" dirty="0"/>
                        <a:t>ú        habl</a:t>
                      </a:r>
                      <a:r>
                        <a:rPr lang="es-ES" sz="2800" dirty="0">
                          <a:solidFill>
                            <a:srgbClr val="FF0000"/>
                          </a:solidFill>
                        </a:rPr>
                        <a:t>es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2800" dirty="0"/>
                    </a:p>
                    <a:p>
                      <a:pPr algn="l"/>
                      <a:r>
                        <a:rPr lang="es-ES" sz="2800" dirty="0"/>
                        <a:t>   Vosotros    </a:t>
                      </a:r>
                      <a:r>
                        <a:rPr lang="es-ES" sz="2800" dirty="0" err="1"/>
                        <a:t>habl</a:t>
                      </a: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é</a:t>
                      </a:r>
                      <a:r>
                        <a:rPr lang="es-ES" sz="2800" dirty="0" err="1">
                          <a:solidFill>
                            <a:srgbClr val="FF0000"/>
                          </a:solidFill>
                        </a:rPr>
                        <a:t>is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812655"/>
                  </a:ext>
                </a:extLst>
              </a:tr>
              <a:tr h="1460500">
                <a:tc>
                  <a:txBody>
                    <a:bodyPr/>
                    <a:lstStyle/>
                    <a:p>
                      <a:pPr algn="l"/>
                      <a:r>
                        <a:rPr lang="es-ES" sz="2800" dirty="0"/>
                        <a:t>    Él</a:t>
                      </a:r>
                    </a:p>
                    <a:p>
                      <a:pPr algn="l"/>
                      <a:r>
                        <a:rPr lang="es-ES" sz="2800" dirty="0"/>
                        <a:t>    Usted    habl</a:t>
                      </a:r>
                      <a:r>
                        <a:rPr lang="es-ES" sz="2800" dirty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pPr algn="l"/>
                      <a:r>
                        <a:rPr lang="es-ES" sz="2800" dirty="0"/>
                        <a:t>    Ella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2800" dirty="0"/>
                        <a:t>   Ellos</a:t>
                      </a:r>
                    </a:p>
                    <a:p>
                      <a:pPr algn="l"/>
                      <a:r>
                        <a:rPr lang="es-ES" sz="2800" dirty="0"/>
                        <a:t>   Ustedes     habl</a:t>
                      </a:r>
                      <a:r>
                        <a:rPr lang="es-ES" sz="2800" dirty="0">
                          <a:solidFill>
                            <a:srgbClr val="FF0000"/>
                          </a:solidFill>
                        </a:rPr>
                        <a:t>en</a:t>
                      </a:r>
                    </a:p>
                    <a:p>
                      <a:pPr algn="l"/>
                      <a:r>
                        <a:rPr lang="es-ES" sz="2800" dirty="0"/>
                        <a:t>   Ellos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017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1580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5" name="Text Box 9">
            <a:extLst>
              <a:ext uri="{FF2B5EF4-FFF2-40B4-BE49-F238E27FC236}">
                <a16:creationId xmlns:a16="http://schemas.microsoft.com/office/drawing/2014/main" id="{84803D66-0BE4-49CE-AE27-93AD4752F0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04800"/>
            <a:ext cx="5105400" cy="8239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800" dirty="0">
                <a:solidFill>
                  <a:schemeClr val="tx2"/>
                </a:solidFill>
                <a:sym typeface="Wingdings" panose="05000000000000000000" pitchFamily="2" charset="2"/>
              </a:rPr>
              <a:t>Com</a:t>
            </a:r>
            <a:r>
              <a:rPr lang="en-US" altLang="en-US" sz="4800" dirty="0">
                <a:solidFill>
                  <a:srgbClr val="0000FF"/>
                </a:solidFill>
                <a:sym typeface="Wingdings" panose="05000000000000000000" pitchFamily="2" charset="2"/>
              </a:rPr>
              <a:t>er</a:t>
            </a:r>
            <a:r>
              <a:rPr lang="en-US" altLang="en-US" sz="4800" dirty="0">
                <a:solidFill>
                  <a:schemeClr val="tx2"/>
                </a:solidFill>
                <a:sym typeface="Wingdings" panose="05000000000000000000" pitchFamily="2" charset="2"/>
              </a:rPr>
              <a:t> = to be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86B33D7-F872-4292-977E-7AAA93EB7A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75882"/>
              </p:ext>
            </p:extLst>
          </p:nvPr>
        </p:nvGraphicFramePr>
        <p:xfrm>
          <a:off x="914400" y="1562100"/>
          <a:ext cx="7315200" cy="4930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785915512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87236939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/>
                        <a:t>Singular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/>
                        <a:t>Plural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984670"/>
                  </a:ext>
                </a:extLst>
              </a:tr>
              <a:tr h="1460500">
                <a:tc>
                  <a:txBody>
                    <a:bodyPr/>
                    <a:lstStyle/>
                    <a:p>
                      <a:pPr algn="l"/>
                      <a:endParaRPr lang="en-US" sz="2800" dirty="0"/>
                    </a:p>
                    <a:p>
                      <a:pPr algn="l"/>
                      <a:r>
                        <a:rPr lang="en-US" sz="2800" dirty="0"/>
                        <a:t>    </a:t>
                      </a:r>
                      <a:r>
                        <a:rPr lang="en-US" sz="2800" dirty="0" err="1"/>
                        <a:t>Yo</a:t>
                      </a:r>
                      <a:r>
                        <a:rPr lang="en-US" sz="2800" dirty="0"/>
                        <a:t>          com</a:t>
                      </a:r>
                      <a:r>
                        <a:rPr lang="en-US" sz="2800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2800" dirty="0"/>
                    </a:p>
                    <a:p>
                      <a:pPr algn="l"/>
                      <a:r>
                        <a:rPr lang="en-US" sz="2800" dirty="0"/>
                        <a:t>  </a:t>
                      </a:r>
                      <a:r>
                        <a:rPr lang="en-US" sz="2800" dirty="0" err="1"/>
                        <a:t>Nosotros</a:t>
                      </a:r>
                      <a:r>
                        <a:rPr lang="en-US" sz="2800" dirty="0"/>
                        <a:t>    </a:t>
                      </a:r>
                      <a:r>
                        <a:rPr lang="en-US" sz="2800" dirty="0" err="1"/>
                        <a:t>com</a:t>
                      </a:r>
                      <a:r>
                        <a:rPr lang="en-US" sz="2800" dirty="0" err="1">
                          <a:solidFill>
                            <a:srgbClr val="0000FF"/>
                          </a:solidFill>
                        </a:rPr>
                        <a:t>amos</a:t>
                      </a:r>
                      <a:endParaRPr lang="en-US" sz="28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071011"/>
                  </a:ext>
                </a:extLst>
              </a:tr>
              <a:tr h="1460500">
                <a:tc>
                  <a:txBody>
                    <a:bodyPr/>
                    <a:lstStyle/>
                    <a:p>
                      <a:pPr algn="l"/>
                      <a:endParaRPr lang="en-US" sz="2800" dirty="0"/>
                    </a:p>
                    <a:p>
                      <a:pPr algn="l"/>
                      <a:r>
                        <a:rPr lang="en-US" sz="2800" dirty="0"/>
                        <a:t>    T</a:t>
                      </a:r>
                      <a:r>
                        <a:rPr lang="es-ES" sz="2800" dirty="0"/>
                        <a:t>ú          com</a:t>
                      </a:r>
                      <a:r>
                        <a:rPr lang="es-ES" sz="2800" dirty="0">
                          <a:solidFill>
                            <a:srgbClr val="0000FF"/>
                          </a:solidFill>
                        </a:rPr>
                        <a:t>as</a:t>
                      </a:r>
                      <a:endParaRPr lang="en-US" sz="28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2800" dirty="0"/>
                    </a:p>
                    <a:p>
                      <a:pPr algn="l"/>
                      <a:r>
                        <a:rPr lang="es-ES" sz="2800" dirty="0"/>
                        <a:t>  Vosotros    com</a:t>
                      </a:r>
                      <a:r>
                        <a:rPr lang="es-ES" sz="2800" dirty="0">
                          <a:solidFill>
                            <a:srgbClr val="0000FF"/>
                          </a:solidFill>
                        </a:rPr>
                        <a:t>áis</a:t>
                      </a:r>
                      <a:endParaRPr lang="en-US" sz="28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812655"/>
                  </a:ext>
                </a:extLst>
              </a:tr>
              <a:tr h="1460500">
                <a:tc>
                  <a:txBody>
                    <a:bodyPr/>
                    <a:lstStyle/>
                    <a:p>
                      <a:pPr algn="l"/>
                      <a:r>
                        <a:rPr lang="es-ES" sz="2800" dirty="0"/>
                        <a:t>    Él</a:t>
                      </a:r>
                    </a:p>
                    <a:p>
                      <a:pPr algn="l"/>
                      <a:r>
                        <a:rPr lang="es-ES" sz="2800" dirty="0"/>
                        <a:t>    Usted     com</a:t>
                      </a:r>
                      <a:r>
                        <a:rPr lang="es-ES" sz="2800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  <a:p>
                      <a:pPr algn="l"/>
                      <a:r>
                        <a:rPr lang="es-ES" sz="2800" dirty="0"/>
                        <a:t>    Ella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2800" dirty="0"/>
                        <a:t>  Ellos</a:t>
                      </a:r>
                    </a:p>
                    <a:p>
                      <a:pPr algn="l"/>
                      <a:r>
                        <a:rPr lang="es-ES" sz="2800" dirty="0"/>
                        <a:t>  Ustedes      com</a:t>
                      </a:r>
                      <a:r>
                        <a:rPr lang="es-ES" sz="2800" dirty="0">
                          <a:solidFill>
                            <a:srgbClr val="0000FF"/>
                          </a:solidFill>
                        </a:rPr>
                        <a:t>an</a:t>
                      </a:r>
                    </a:p>
                    <a:p>
                      <a:pPr algn="l"/>
                      <a:r>
                        <a:rPr lang="es-ES" sz="2800" dirty="0"/>
                        <a:t>  Ellos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017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1414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5" name="Text Box 9">
            <a:extLst>
              <a:ext uri="{FF2B5EF4-FFF2-40B4-BE49-F238E27FC236}">
                <a16:creationId xmlns:a16="http://schemas.microsoft.com/office/drawing/2014/main" id="{84803D66-0BE4-49CE-AE27-93AD4752F0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04800"/>
            <a:ext cx="5105400" cy="8239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800" dirty="0" err="1">
                <a:solidFill>
                  <a:schemeClr val="tx2"/>
                </a:solidFill>
                <a:sym typeface="Wingdings" panose="05000000000000000000" pitchFamily="2" charset="2"/>
              </a:rPr>
              <a:t>Viv</a:t>
            </a:r>
            <a:r>
              <a:rPr lang="en-US" altLang="en-US" sz="4800" dirty="0" err="1">
                <a:solidFill>
                  <a:srgbClr val="0000FF"/>
                </a:solidFill>
                <a:sym typeface="Wingdings" panose="05000000000000000000" pitchFamily="2" charset="2"/>
              </a:rPr>
              <a:t>ir</a:t>
            </a:r>
            <a:r>
              <a:rPr lang="en-US" altLang="en-US" sz="4800" dirty="0">
                <a:solidFill>
                  <a:schemeClr val="tx2"/>
                </a:solidFill>
                <a:sym typeface="Wingdings" panose="05000000000000000000" pitchFamily="2" charset="2"/>
              </a:rPr>
              <a:t> = to be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86B33D7-F872-4292-977E-7AAA93EB7A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281378"/>
              </p:ext>
            </p:extLst>
          </p:nvPr>
        </p:nvGraphicFramePr>
        <p:xfrm>
          <a:off x="914400" y="1562100"/>
          <a:ext cx="7315200" cy="4930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785915512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87236939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/>
                        <a:t>Singular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/>
                        <a:t>Plural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984670"/>
                  </a:ext>
                </a:extLst>
              </a:tr>
              <a:tr h="1460500">
                <a:tc>
                  <a:txBody>
                    <a:bodyPr/>
                    <a:lstStyle/>
                    <a:p>
                      <a:pPr algn="l"/>
                      <a:endParaRPr lang="en-US" sz="2800" dirty="0"/>
                    </a:p>
                    <a:p>
                      <a:pPr algn="l"/>
                      <a:r>
                        <a:rPr lang="en-US" sz="2800" dirty="0"/>
                        <a:t>    </a:t>
                      </a:r>
                      <a:r>
                        <a:rPr lang="en-US" sz="2800" dirty="0" err="1"/>
                        <a:t>Yo</a:t>
                      </a:r>
                      <a:r>
                        <a:rPr lang="en-US" sz="2800" dirty="0"/>
                        <a:t>          viv</a:t>
                      </a:r>
                      <a:r>
                        <a:rPr lang="en-US" sz="2800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2800" dirty="0"/>
                    </a:p>
                    <a:p>
                      <a:pPr algn="l"/>
                      <a:r>
                        <a:rPr lang="en-US" sz="2800" dirty="0"/>
                        <a:t>  </a:t>
                      </a:r>
                      <a:r>
                        <a:rPr lang="en-US" sz="2800" dirty="0" err="1"/>
                        <a:t>Nosotros</a:t>
                      </a:r>
                      <a:r>
                        <a:rPr lang="en-US" sz="2800" dirty="0"/>
                        <a:t>     </a:t>
                      </a:r>
                      <a:r>
                        <a:rPr lang="en-US" sz="2800" dirty="0" err="1"/>
                        <a:t>viv</a:t>
                      </a:r>
                      <a:r>
                        <a:rPr lang="en-US" sz="2800" dirty="0" err="1">
                          <a:solidFill>
                            <a:srgbClr val="0000FF"/>
                          </a:solidFill>
                        </a:rPr>
                        <a:t>amos</a:t>
                      </a:r>
                      <a:endParaRPr lang="en-US" sz="28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071011"/>
                  </a:ext>
                </a:extLst>
              </a:tr>
              <a:tr h="1460500">
                <a:tc>
                  <a:txBody>
                    <a:bodyPr/>
                    <a:lstStyle/>
                    <a:p>
                      <a:pPr algn="l"/>
                      <a:endParaRPr lang="en-US" sz="2800" dirty="0"/>
                    </a:p>
                    <a:p>
                      <a:pPr algn="l"/>
                      <a:r>
                        <a:rPr lang="en-US" sz="2800" dirty="0"/>
                        <a:t>    T</a:t>
                      </a:r>
                      <a:r>
                        <a:rPr lang="es-ES" sz="2800" dirty="0"/>
                        <a:t>ú          viv</a:t>
                      </a:r>
                      <a:r>
                        <a:rPr lang="es-ES" sz="2800" dirty="0">
                          <a:solidFill>
                            <a:srgbClr val="0000FF"/>
                          </a:solidFill>
                        </a:rPr>
                        <a:t>as</a:t>
                      </a:r>
                      <a:endParaRPr lang="en-US" sz="28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2800" dirty="0"/>
                    </a:p>
                    <a:p>
                      <a:pPr algn="l"/>
                      <a:r>
                        <a:rPr lang="es-ES" sz="2800" dirty="0"/>
                        <a:t>  Vosotros      viv</a:t>
                      </a:r>
                      <a:r>
                        <a:rPr lang="es-ES" sz="2800" dirty="0">
                          <a:solidFill>
                            <a:srgbClr val="0000FF"/>
                          </a:solidFill>
                        </a:rPr>
                        <a:t>áis</a:t>
                      </a:r>
                      <a:endParaRPr lang="en-US" sz="2800" b="0" dirty="0">
                        <a:solidFill>
                          <a:srgbClr val="66FF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812655"/>
                  </a:ext>
                </a:extLst>
              </a:tr>
              <a:tr h="1460500">
                <a:tc>
                  <a:txBody>
                    <a:bodyPr/>
                    <a:lstStyle/>
                    <a:p>
                      <a:pPr algn="l"/>
                      <a:r>
                        <a:rPr lang="es-ES" sz="2800" dirty="0"/>
                        <a:t>    Él</a:t>
                      </a:r>
                    </a:p>
                    <a:p>
                      <a:pPr algn="l"/>
                      <a:r>
                        <a:rPr lang="es-ES" sz="2800" dirty="0"/>
                        <a:t>    Usted     viv</a:t>
                      </a:r>
                      <a:r>
                        <a:rPr lang="es-ES" sz="2800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  <a:p>
                      <a:pPr algn="l"/>
                      <a:r>
                        <a:rPr lang="es-ES" sz="2800" dirty="0"/>
                        <a:t>    Ella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2800" dirty="0"/>
                        <a:t>  Ellos</a:t>
                      </a:r>
                    </a:p>
                    <a:p>
                      <a:pPr algn="l"/>
                      <a:r>
                        <a:rPr lang="es-ES" sz="2800" dirty="0"/>
                        <a:t>  Ustedes        viv</a:t>
                      </a:r>
                      <a:r>
                        <a:rPr lang="es-ES" sz="2800" dirty="0">
                          <a:solidFill>
                            <a:srgbClr val="0000FF"/>
                          </a:solidFill>
                        </a:rPr>
                        <a:t>an</a:t>
                      </a:r>
                    </a:p>
                    <a:p>
                      <a:pPr algn="l"/>
                      <a:r>
                        <a:rPr lang="es-ES" sz="2800" dirty="0"/>
                        <a:t>  Ellos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017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377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>
            <a:extLst>
              <a:ext uri="{FF2B5EF4-FFF2-40B4-BE49-F238E27FC236}">
                <a16:creationId xmlns:a16="http://schemas.microsoft.com/office/drawing/2014/main" id="{A45A2678-197A-4D65-9C01-2E8163DAE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057400"/>
            <a:ext cx="7848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800" dirty="0"/>
              <a:t>The Present Subjunctive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A45A2678-197A-4D65-9C01-2E8163DAE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581400"/>
            <a:ext cx="7848600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800" dirty="0"/>
              <a:t>Irregulars</a:t>
            </a:r>
          </a:p>
        </p:txBody>
      </p:sp>
    </p:spTree>
    <p:extLst>
      <p:ext uri="{BB962C8B-B14F-4D97-AF65-F5344CB8AC3E}">
        <p14:creationId xmlns:p14="http://schemas.microsoft.com/office/powerpoint/2010/main" val="843563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4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5" name="Text Box 9">
            <a:extLst>
              <a:ext uri="{FF2B5EF4-FFF2-40B4-BE49-F238E27FC236}">
                <a16:creationId xmlns:a16="http://schemas.microsoft.com/office/drawing/2014/main" id="{84803D66-0BE4-49CE-AE27-93AD4752F0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999" y="304800"/>
            <a:ext cx="8458201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4800" dirty="0">
                <a:solidFill>
                  <a:srgbClr val="000000"/>
                </a:solidFill>
                <a:sym typeface="Wingdings" panose="05000000000000000000" pitchFamily="2" charset="2"/>
              </a:rPr>
              <a:t>Verbs with Irregular </a:t>
            </a:r>
            <a:r>
              <a:rPr lang="en-US" altLang="en-US" sz="4800" dirty="0" err="1">
                <a:solidFill>
                  <a:srgbClr val="000000"/>
                </a:solidFill>
                <a:sym typeface="Wingdings" panose="05000000000000000000" pitchFamily="2" charset="2"/>
              </a:rPr>
              <a:t>Yo</a:t>
            </a:r>
            <a:r>
              <a:rPr lang="en-US" altLang="en-US" sz="4800" dirty="0">
                <a:solidFill>
                  <a:srgbClr val="000000"/>
                </a:solidFill>
                <a:sym typeface="Wingdings" panose="05000000000000000000" pitchFamily="2" charset="2"/>
              </a:rPr>
              <a:t> Forms</a:t>
            </a:r>
            <a:endParaRPr kumimoji="0" lang="en-US" altLang="en-US" sz="4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  <a:sym typeface="Wingdings" panose="05000000000000000000" pitchFamily="2" charset="2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86B33D7-F872-4292-977E-7AAA93EB7AB9}"/>
              </a:ext>
            </a:extLst>
          </p:cNvPr>
          <p:cNvGraphicFramePr>
            <a:graphicFrameLocks noGrp="1"/>
          </p:cNvGraphicFramePr>
          <p:nvPr/>
        </p:nvGraphicFramePr>
        <p:xfrm>
          <a:off x="380999" y="1447800"/>
          <a:ext cx="3962401" cy="5048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5502">
                  <a:extLst>
                    <a:ext uri="{9D8B030D-6E8A-4147-A177-3AD203B41FA5}">
                      <a16:colId xmlns:a16="http://schemas.microsoft.com/office/drawing/2014/main" val="785915512"/>
                    </a:ext>
                  </a:extLst>
                </a:gridCol>
                <a:gridCol w="2116899">
                  <a:extLst>
                    <a:ext uri="{9D8B030D-6E8A-4147-A177-3AD203B41FA5}">
                      <a16:colId xmlns:a16="http://schemas.microsoft.com/office/drawing/2014/main" val="87236939"/>
                    </a:ext>
                  </a:extLst>
                </a:gridCol>
              </a:tblGrid>
              <a:tr h="393885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err="1"/>
                        <a:t>Verb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err="1"/>
                        <a:t>Conjugation</a:t>
                      </a:r>
                      <a:r>
                        <a:rPr lang="es-ES" sz="2400" dirty="0"/>
                        <a:t> 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984670"/>
                  </a:ext>
                </a:extLst>
              </a:tr>
              <a:tr h="641456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Ver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vea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071011"/>
                  </a:ext>
                </a:extLst>
              </a:tr>
              <a:tr h="644411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Oír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oiga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812655"/>
                  </a:ext>
                </a:extLst>
              </a:tr>
              <a:tr h="641456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Venir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venga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4432044"/>
                  </a:ext>
                </a:extLst>
              </a:tr>
              <a:tr h="641456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Hacer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haga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1855898"/>
                  </a:ext>
                </a:extLst>
              </a:tr>
              <a:tr h="641456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Decir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diga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017836"/>
                  </a:ext>
                </a:extLst>
              </a:tr>
              <a:tr h="690305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Salir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salga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7567158"/>
                  </a:ext>
                </a:extLst>
              </a:tr>
              <a:tr h="690305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Tener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tenga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705241"/>
                  </a:ext>
                </a:extLst>
              </a:tr>
            </a:tbl>
          </a:graphicData>
        </a:graphic>
      </p:graphicFrame>
      <p:graphicFrame>
        <p:nvGraphicFramePr>
          <p:cNvPr id="12" name="Table 2">
            <a:extLst>
              <a:ext uri="{FF2B5EF4-FFF2-40B4-BE49-F238E27FC236}">
                <a16:creationId xmlns:a16="http://schemas.microsoft.com/office/drawing/2014/main" id="{81450D43-F449-455C-B617-625C96170E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434927"/>
              </p:ext>
            </p:extLst>
          </p:nvPr>
        </p:nvGraphicFramePr>
        <p:xfrm>
          <a:off x="4800600" y="1447800"/>
          <a:ext cx="4038600" cy="5052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0992">
                  <a:extLst>
                    <a:ext uri="{9D8B030D-6E8A-4147-A177-3AD203B41FA5}">
                      <a16:colId xmlns:a16="http://schemas.microsoft.com/office/drawing/2014/main" val="785915512"/>
                    </a:ext>
                  </a:extLst>
                </a:gridCol>
                <a:gridCol w="2157608">
                  <a:extLst>
                    <a:ext uri="{9D8B030D-6E8A-4147-A177-3AD203B41FA5}">
                      <a16:colId xmlns:a16="http://schemas.microsoft.com/office/drawing/2014/main" val="87236939"/>
                    </a:ext>
                  </a:extLst>
                </a:gridCol>
              </a:tblGrid>
              <a:tr h="452507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err="1"/>
                        <a:t>Verb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err="1"/>
                        <a:t>Conjugation</a:t>
                      </a:r>
                      <a:r>
                        <a:rPr lang="es-ES" sz="2400" dirty="0"/>
                        <a:t> 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984670"/>
                  </a:ext>
                </a:extLst>
              </a:tr>
              <a:tr h="642111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Poner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ponga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071011"/>
                  </a:ext>
                </a:extLst>
              </a:tr>
              <a:tr h="645070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Traer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traiga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812655"/>
                  </a:ext>
                </a:extLst>
              </a:tr>
              <a:tr h="642111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Conocer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conozca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4432044"/>
                  </a:ext>
                </a:extLst>
              </a:tr>
              <a:tr h="642111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Conducir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conduzca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1855898"/>
                  </a:ext>
                </a:extLst>
              </a:tr>
              <a:tr h="642111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Traducir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traduzca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017836"/>
                  </a:ext>
                </a:extLst>
              </a:tr>
              <a:tr h="691011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Ofrecer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ofrezca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7567158"/>
                  </a:ext>
                </a:extLst>
              </a:tr>
              <a:tr h="69101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Parecer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parezca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0828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3750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5" name="Text Box 9">
            <a:extLst>
              <a:ext uri="{FF2B5EF4-FFF2-40B4-BE49-F238E27FC236}">
                <a16:creationId xmlns:a16="http://schemas.microsoft.com/office/drawing/2014/main" id="{84803D66-0BE4-49CE-AE27-93AD4752F0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999" y="388203"/>
            <a:ext cx="8458201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Wingdings" panose="05000000000000000000" pitchFamily="2" charset="2"/>
              </a:rPr>
              <a:t>Verbs with Irregular</a:t>
            </a:r>
            <a:r>
              <a:rPr kumimoji="0" lang="en-US" altLang="en-US" sz="48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kumimoji="0" lang="en-US" altLang="en-US" sz="4800" b="0" i="0" u="none" strike="noStrike" kern="120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Wingdings" panose="05000000000000000000" pitchFamily="2" charset="2"/>
              </a:rPr>
              <a:t>Yo</a:t>
            </a:r>
            <a:r>
              <a:rPr kumimoji="0" lang="en-US" altLang="en-US" sz="48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Wingdings" panose="05000000000000000000" pitchFamily="2" charset="2"/>
              </a:rPr>
              <a:t> Forms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86B33D7-F872-4292-977E-7AAA93EB7A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5543280"/>
              </p:ext>
            </p:extLst>
          </p:nvPr>
        </p:nvGraphicFramePr>
        <p:xfrm>
          <a:off x="2666999" y="2667000"/>
          <a:ext cx="3962401" cy="2694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5502">
                  <a:extLst>
                    <a:ext uri="{9D8B030D-6E8A-4147-A177-3AD203B41FA5}">
                      <a16:colId xmlns:a16="http://schemas.microsoft.com/office/drawing/2014/main" val="785915512"/>
                    </a:ext>
                  </a:extLst>
                </a:gridCol>
                <a:gridCol w="2116899">
                  <a:extLst>
                    <a:ext uri="{9D8B030D-6E8A-4147-A177-3AD203B41FA5}">
                      <a16:colId xmlns:a16="http://schemas.microsoft.com/office/drawing/2014/main" val="87236939"/>
                    </a:ext>
                  </a:extLst>
                </a:gridCol>
              </a:tblGrid>
              <a:tr h="349270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err="1"/>
                        <a:t>Verb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err="1"/>
                        <a:t>Conjugation</a:t>
                      </a:r>
                      <a:r>
                        <a:rPr lang="es-ES" sz="2400" dirty="0"/>
                        <a:t> 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984670"/>
                  </a:ext>
                </a:extLst>
              </a:tr>
              <a:tr h="744566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Sa</a:t>
                      </a:r>
                      <a:r>
                        <a:rPr lang="es-ES" sz="2400" dirty="0">
                          <a:solidFill>
                            <a:srgbClr val="FF0000"/>
                          </a:solidFill>
                        </a:rPr>
                        <a:t>car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saque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071011"/>
                  </a:ext>
                </a:extLst>
              </a:tr>
              <a:tr h="747996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Apa</a:t>
                      </a:r>
                      <a:r>
                        <a:rPr lang="es-ES" sz="2400" dirty="0">
                          <a:solidFill>
                            <a:srgbClr val="0000FF"/>
                          </a:solidFill>
                        </a:rPr>
                        <a:t>gar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apague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812655"/>
                  </a:ext>
                </a:extLst>
              </a:tr>
              <a:tr h="744566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Almor</a:t>
                      </a:r>
                      <a:r>
                        <a:rPr lang="es-ES" sz="2400" dirty="0">
                          <a:solidFill>
                            <a:srgbClr val="FF33CC"/>
                          </a:solidFill>
                        </a:rPr>
                        <a:t>zar</a:t>
                      </a:r>
                      <a:endParaRPr lang="en-US" sz="2400" dirty="0">
                        <a:solidFill>
                          <a:srgbClr val="FF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almuerce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4432044"/>
                  </a:ext>
                </a:extLst>
              </a:tr>
            </a:tbl>
          </a:graphicData>
        </a:graphic>
      </p:graphicFrame>
      <p:sp>
        <p:nvSpPr>
          <p:cNvPr id="5" name="Text Box 9">
            <a:extLst>
              <a:ext uri="{FF2B5EF4-FFF2-40B4-BE49-F238E27FC236}">
                <a16:creationId xmlns:a16="http://schemas.microsoft.com/office/drawing/2014/main" id="{84803D66-0BE4-49CE-AE27-93AD4752F0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55003"/>
            <a:ext cx="8458201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4800" baseline="0" dirty="0">
                <a:solidFill>
                  <a:srgbClr val="000000"/>
                </a:solidFill>
                <a:sym typeface="Wingdings" panose="05000000000000000000" pitchFamily="2" charset="2"/>
              </a:rPr>
              <a:t>(-car,  -gar,</a:t>
            </a:r>
            <a:r>
              <a:rPr lang="en-US" altLang="en-US" sz="4800" dirty="0">
                <a:solidFill>
                  <a:srgbClr val="000000"/>
                </a:solidFill>
                <a:sym typeface="Wingdings" panose="05000000000000000000" pitchFamily="2" charset="2"/>
              </a:rPr>
              <a:t>  -</a:t>
            </a:r>
            <a:r>
              <a:rPr lang="en-US" altLang="en-US" sz="4800" dirty="0" err="1">
                <a:solidFill>
                  <a:srgbClr val="000000"/>
                </a:solidFill>
                <a:sym typeface="Wingdings" panose="05000000000000000000" pitchFamily="2" charset="2"/>
              </a:rPr>
              <a:t>zar</a:t>
            </a:r>
            <a:r>
              <a:rPr lang="en-US" altLang="en-US" sz="4800" dirty="0">
                <a:solidFill>
                  <a:srgbClr val="000000"/>
                </a:solidFill>
                <a:sym typeface="Wingdings" panose="05000000000000000000" pitchFamily="2" charset="2"/>
              </a:rPr>
              <a:t> verbs)</a:t>
            </a:r>
            <a:endParaRPr kumimoji="0" lang="en-US" altLang="en-US" sz="4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22517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5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5" name="Text Box 9">
            <a:extLst>
              <a:ext uri="{FF2B5EF4-FFF2-40B4-BE49-F238E27FC236}">
                <a16:creationId xmlns:a16="http://schemas.microsoft.com/office/drawing/2014/main" id="{84803D66-0BE4-49CE-AE27-93AD4752F0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999" y="388203"/>
            <a:ext cx="8458201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Wingdings" panose="05000000000000000000" pitchFamily="2" charset="2"/>
              </a:rPr>
              <a:t>Stem-Changing Verbs</a:t>
            </a:r>
            <a:endParaRPr kumimoji="0" lang="en-US" altLang="en-US" sz="4800" b="0" i="0" u="none" strike="noStrike" kern="1200" cap="none" spc="0" normalizeH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  <a:sym typeface="Wingdings" panose="05000000000000000000" pitchFamily="2" charset="2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86B33D7-F872-4292-977E-7AAA93EB7A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375092"/>
              </p:ext>
            </p:extLst>
          </p:nvPr>
        </p:nvGraphicFramePr>
        <p:xfrm>
          <a:off x="2666999" y="1524000"/>
          <a:ext cx="3962401" cy="4548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5502">
                  <a:extLst>
                    <a:ext uri="{9D8B030D-6E8A-4147-A177-3AD203B41FA5}">
                      <a16:colId xmlns:a16="http://schemas.microsoft.com/office/drawing/2014/main" val="785915512"/>
                    </a:ext>
                  </a:extLst>
                </a:gridCol>
                <a:gridCol w="2116899">
                  <a:extLst>
                    <a:ext uri="{9D8B030D-6E8A-4147-A177-3AD203B41FA5}">
                      <a16:colId xmlns:a16="http://schemas.microsoft.com/office/drawing/2014/main" val="87236939"/>
                    </a:ext>
                  </a:extLst>
                </a:gridCol>
              </a:tblGrid>
              <a:tr h="404538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err="1"/>
                        <a:t>Verb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err="1"/>
                        <a:t>Conjugation</a:t>
                      </a:r>
                      <a:r>
                        <a:rPr lang="es-ES" sz="2400" dirty="0"/>
                        <a:t> 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984670"/>
                  </a:ext>
                </a:extLst>
              </a:tr>
              <a:tr h="584082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Pensar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Piense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071011"/>
                  </a:ext>
                </a:extLst>
              </a:tr>
              <a:tr h="586772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Mostrar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Muestre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812655"/>
                  </a:ext>
                </a:extLst>
              </a:tr>
              <a:tr h="584082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Entender</a:t>
                      </a:r>
                      <a:endParaRPr lang="en-US" sz="2400" dirty="0">
                        <a:solidFill>
                          <a:srgbClr val="FF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Entienda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4432044"/>
                  </a:ext>
                </a:extLst>
              </a:tr>
              <a:tr h="58408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Volver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Vuelva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8125"/>
                  </a:ext>
                </a:extLst>
              </a:tr>
              <a:tr h="58408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Pedir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Pida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46007"/>
                  </a:ext>
                </a:extLst>
              </a:tr>
              <a:tr h="58408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Sentir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Siente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017568"/>
                  </a:ext>
                </a:extLst>
              </a:tr>
              <a:tr h="58408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Dormir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</a:rPr>
                        <a:t>Duerma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7541956"/>
                  </a:ext>
                </a:extLst>
              </a:tr>
            </a:tbl>
          </a:graphicData>
        </a:graphic>
      </p:graphicFrame>
      <p:sp>
        <p:nvSpPr>
          <p:cNvPr id="6" name="Text Box 9">
            <a:extLst>
              <a:ext uri="{FF2B5EF4-FFF2-40B4-BE49-F238E27FC236}">
                <a16:creationId xmlns:a16="http://schemas.microsoft.com/office/drawing/2014/main" id="{84803D66-0BE4-49CE-AE27-93AD4752F0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287" y="6245423"/>
            <a:ext cx="8458201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Wingdings" panose="05000000000000000000" pitchFamily="2" charset="2"/>
              </a:rPr>
              <a:t>Note: 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Wingdings" panose="05000000000000000000" pitchFamily="2" charset="2"/>
              </a:rPr>
              <a:t>Ir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Wingdings" panose="05000000000000000000" pitchFamily="2" charset="2"/>
              </a:rPr>
              <a:t> stem-changing verbs change the stem in the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Wingdings" panose="05000000000000000000" pitchFamily="2" charset="2"/>
              </a:rPr>
              <a:t>nosotros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Wingdings" panose="05000000000000000000" pitchFamily="2" charset="2"/>
              </a:rPr>
              <a:t> &amp;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Wingdings" panose="05000000000000000000" pitchFamily="2" charset="2"/>
              </a:rPr>
              <a:t>vosotros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Wingdings" panose="05000000000000000000" pitchFamily="2" charset="2"/>
              </a:rPr>
              <a:t> forms too.  See the book.</a:t>
            </a:r>
            <a:endParaRPr kumimoji="0" lang="en-US" altLang="en-US" sz="1600" b="0" i="0" u="none" strike="noStrike" kern="1200" cap="none" spc="0" normalizeH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84268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5" grpId="0" animBg="1"/>
      <p:bldP spid="6" grpId="0" animBg="1"/>
    </p:bld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45720" rIns="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altLang="en-US" sz="2400" b="0" i="0" u="none" strike="noStrike" cap="none" normalizeH="0" baseline="0" noProof="1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45720" rIns="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altLang="en-US" sz="2400" b="0" i="0" u="none" strike="noStrike" cap="none" normalizeH="0" baseline="0" noProof="1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etropolitan">
  <a:themeElements>
    <a:clrScheme name="Metropolitan">
      <a:dk1>
        <a:srgbClr val="000000"/>
      </a:dk1>
      <a:lt1>
        <a:srgbClr val="FFFFFF"/>
      </a:lt1>
      <a:dk2>
        <a:srgbClr val="303034"/>
      </a:dk2>
      <a:lt2>
        <a:srgbClr val="DFDFE4"/>
      </a:lt2>
      <a:accent1>
        <a:srgbClr val="00AEEF"/>
      </a:accent1>
      <a:accent2>
        <a:srgbClr val="8CC600"/>
      </a:accent2>
      <a:accent3>
        <a:srgbClr val="FFBE00"/>
      </a:accent3>
      <a:accent4>
        <a:srgbClr val="FF0097"/>
      </a:accent4>
      <a:accent5>
        <a:srgbClr val="0071BC"/>
      </a:accent5>
      <a:accent6>
        <a:srgbClr val="FF8600"/>
      </a:accent6>
      <a:hlink>
        <a:srgbClr val="2424F0"/>
      </a:hlink>
      <a:folHlink>
        <a:srgbClr val="808080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9FF7CA0D-8839-4012-B51C-B152F9BD65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023CBBEA84614A83DFFCA01599F892" ma:contentTypeVersion="12" ma:contentTypeDescription="Create a new document." ma:contentTypeScope="" ma:versionID="7ac2de28904fd46f48400ca82449e8ff">
  <xsd:schema xmlns:xsd="http://www.w3.org/2001/XMLSchema" xmlns:xs="http://www.w3.org/2001/XMLSchema" xmlns:p="http://schemas.microsoft.com/office/2006/metadata/properties" xmlns:ns3="170209e4-9820-4a1f-b9e3-9cf7dc60b3e4" xmlns:ns4="8617d8e3-9767-4baf-9338-26508409b70f" targetNamespace="http://schemas.microsoft.com/office/2006/metadata/properties" ma:root="true" ma:fieldsID="b82f4291a276727ed9d823b5678f4bac" ns3:_="" ns4:_="">
    <xsd:import namespace="170209e4-9820-4a1f-b9e3-9cf7dc60b3e4"/>
    <xsd:import namespace="8617d8e3-9767-4baf-9338-26508409b70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0209e4-9820-4a1f-b9e3-9cf7dc60b3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7d8e3-9767-4baf-9338-26508409b70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E2E98CF-9686-4F1E-830A-6DF5F3FBEF2C}">
  <ds:schemaRefs>
    <ds:schemaRef ds:uri="http://schemas.microsoft.com/office/2006/documentManagement/types"/>
    <ds:schemaRef ds:uri="http://purl.org/dc/terms/"/>
    <ds:schemaRef ds:uri="http://purl.org/dc/elements/1.1/"/>
    <ds:schemaRef ds:uri="http://www.w3.org/XML/1998/namespace"/>
    <ds:schemaRef ds:uri="http://schemas.microsoft.com/office/2006/metadata/properties"/>
    <ds:schemaRef ds:uri="http://purl.org/dc/dcmitype/"/>
    <ds:schemaRef ds:uri="8617d8e3-9767-4baf-9338-26508409b70f"/>
    <ds:schemaRef ds:uri="http://schemas.microsoft.com/office/infopath/2007/PartnerControls"/>
    <ds:schemaRef ds:uri="http://schemas.openxmlformats.org/package/2006/metadata/core-properties"/>
    <ds:schemaRef ds:uri="170209e4-9820-4a1f-b9e3-9cf7dc60b3e4"/>
  </ds:schemaRefs>
</ds:datastoreItem>
</file>

<file path=customXml/itemProps2.xml><?xml version="1.0" encoding="utf-8"?>
<ds:datastoreItem xmlns:ds="http://schemas.openxmlformats.org/officeDocument/2006/customXml" ds:itemID="{5F9C92F6-26E0-4524-A4D6-B776624568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0209e4-9820-4a1f-b9e3-9cf7dc60b3e4"/>
    <ds:schemaRef ds:uri="8617d8e3-9767-4baf-9338-26508409b7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61DBD74-2C1F-4FD6-BE04-20F467E399F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2931</TotalTime>
  <Words>362</Words>
  <Application>Microsoft Office PowerPoint</Application>
  <PresentationFormat>On-screen Show (4:3)</PresentationFormat>
  <Paragraphs>167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1_Default Design</vt:lpstr>
      <vt:lpstr>Metropolitan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tense, -er, -ir verbs</dc:title>
  <dc:creator>WR Cisco</dc:creator>
  <cp:lastModifiedBy>Michael Aragon</cp:lastModifiedBy>
  <cp:revision>399</cp:revision>
  <cp:lastPrinted>2001-01-10T13:14:18Z</cp:lastPrinted>
  <dcterms:created xsi:type="dcterms:W3CDTF">1999-11-15T18:51:00Z</dcterms:created>
  <dcterms:modified xsi:type="dcterms:W3CDTF">2021-05-31T01:21:41Z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0x01010011023CBBEA84614A83DFFCA01599F892</vt:lpwstr>
  </property>
</Properties>
</file>